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63" r:id="rId6"/>
    <p:sldId id="260" r:id="rId7"/>
    <p:sldId id="265" r:id="rId8"/>
    <p:sldId id="271" r:id="rId9"/>
    <p:sldId id="278" r:id="rId10"/>
    <p:sldId id="281" r:id="rId11"/>
    <p:sldId id="279" r:id="rId12"/>
    <p:sldId id="280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92" r:id="rId21"/>
    <p:sldId id="294" r:id="rId22"/>
    <p:sldId id="296" r:id="rId23"/>
    <p:sldId id="293" r:id="rId24"/>
    <p:sldId id="272" r:id="rId25"/>
    <p:sldId id="298" r:id="rId26"/>
    <p:sldId id="299" r:id="rId27"/>
    <p:sldId id="297" r:id="rId28"/>
    <p:sldId id="270" r:id="rId29"/>
    <p:sldId id="30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0"/>
            <a:ext cx="84296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 </a:t>
            </a:r>
            <a:endParaRPr lang="ru-RU" dirty="0" smtClean="0"/>
          </a:p>
          <a:p>
            <a:pPr algn="ctr"/>
            <a:r>
              <a:rPr lang="ru-RU" dirty="0" smtClean="0"/>
              <a:t> </a:t>
            </a:r>
            <a:r>
              <a:rPr lang="uk-UA" b="1" cap="all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Агробіотехнологічний</a:t>
            </a:r>
            <a:r>
              <a:rPr lang="uk-UA" b="1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факультет</a:t>
            </a:r>
            <a:endParaRPr lang="ru-RU" b="1" cap="all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b="1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Білоцерківського національного аграрного університету</a:t>
            </a:r>
            <a:endParaRPr lang="ru-RU" b="1" cap="all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dirty="0" smtClean="0"/>
              <a:t> </a:t>
            </a:r>
            <a:endParaRPr lang="ru-RU" dirty="0" smtClean="0"/>
          </a:p>
          <a:p>
            <a:pPr algn="ctr"/>
            <a:r>
              <a:rPr lang="uk-UA" b="1" i="1" dirty="0" smtClean="0"/>
              <a:t>готує фахівців  за спеціальністю</a:t>
            </a:r>
            <a:endParaRPr lang="ru-RU" i="1" dirty="0" smtClean="0"/>
          </a:p>
          <a:p>
            <a:pPr algn="ctr"/>
            <a:r>
              <a:rPr lang="uk-UA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206 «С</a:t>
            </a:r>
            <a:r>
              <a:rPr lang="ru-RU" sz="3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адово-паркове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господарство</a:t>
            </a:r>
            <a:r>
              <a:rPr lang="uk-UA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3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b="1" dirty="0" smtClean="0"/>
              <a:t> </a:t>
            </a:r>
            <a:endParaRPr lang="ru-RU" dirty="0" smtClean="0"/>
          </a:p>
          <a:p>
            <a:r>
              <a:rPr lang="uk-UA" b="1" dirty="0" smtClean="0"/>
              <a:t>Рівні вищої освіти:</a:t>
            </a:r>
            <a:endParaRPr lang="ru-RU" dirty="0" smtClean="0"/>
          </a:p>
          <a:p>
            <a:pPr lvl="0"/>
            <a:r>
              <a:rPr lang="uk-UA" sz="2500" b="1" dirty="0" smtClean="0">
                <a:solidFill>
                  <a:srgbClr val="C00000"/>
                </a:solidFill>
              </a:rPr>
              <a:t>«Бакалавр» </a:t>
            </a:r>
            <a:r>
              <a:rPr lang="uk-UA" b="1" dirty="0" smtClean="0"/>
              <a:t>- термін навчання  4 роки на основі загальної середньої освіти;</a:t>
            </a:r>
            <a:endParaRPr lang="ru-RU" dirty="0" smtClean="0"/>
          </a:p>
          <a:p>
            <a:pPr lvl="0"/>
            <a:r>
              <a:rPr lang="uk-UA" sz="2500" b="1" dirty="0" smtClean="0">
                <a:solidFill>
                  <a:srgbClr val="C00000"/>
                </a:solidFill>
              </a:rPr>
              <a:t>«Магістр»</a:t>
            </a:r>
            <a:r>
              <a:rPr lang="uk-UA" b="1" dirty="0" smtClean="0"/>
              <a:t> - термін навчання – 1,5 роки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1266" name="AutoShape 2" descr="https://www.udau.edu.ua/assets/images/fakylteti/spg/specs/gardening/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214686"/>
            <a:ext cx="8786842" cy="3442268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 descr="Картинки по запросу цветочное оформление свадьб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00034" y="285728"/>
            <a:ext cx="821537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500" b="1" dirty="0" err="1" smtClean="0">
                <a:solidFill>
                  <a:srgbClr val="C00000"/>
                </a:solidFill>
              </a:rPr>
              <a:t>Сфери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професійної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діяльності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спеціалістів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</a:p>
          <a:p>
            <a:pPr algn="ctr" fontAlgn="base"/>
            <a:r>
              <a:rPr lang="ru-RU" sz="2500" b="1" dirty="0" smtClean="0">
                <a:solidFill>
                  <a:srgbClr val="C00000"/>
                </a:solidFill>
              </a:rPr>
              <a:t>садово-паркового </a:t>
            </a:r>
            <a:r>
              <a:rPr lang="ru-RU" sz="2500" b="1" dirty="0" err="1" smtClean="0">
                <a:solidFill>
                  <a:srgbClr val="C00000"/>
                </a:solidFill>
              </a:rPr>
              <a:t>господарства</a:t>
            </a:r>
            <a:endParaRPr lang="ru-RU" sz="2500" dirty="0" smtClean="0">
              <a:solidFill>
                <a:srgbClr val="C00000"/>
              </a:solidFill>
            </a:endParaRPr>
          </a:p>
          <a:p>
            <a:pPr algn="ctr" fontAlgn="base"/>
            <a:endParaRPr lang="ru-RU" sz="2500" dirty="0" smtClean="0">
              <a:solidFill>
                <a:srgbClr val="C00000"/>
              </a:solidFill>
            </a:endParaRPr>
          </a:p>
          <a:p>
            <a:pPr lvl="0" algn="ctr" fontAlgn="base"/>
            <a:r>
              <a:rPr lang="ru-RU" sz="2300" b="1" cap="all" dirty="0" smtClean="0">
                <a:solidFill>
                  <a:srgbClr val="002060"/>
                </a:solidFill>
              </a:rPr>
              <a:t>Дизайн та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оформлення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інтер'єрів</a:t>
            </a:r>
            <a:r>
              <a:rPr lang="ru-RU" b="1" dirty="0" smtClean="0"/>
              <a:t>:</a:t>
            </a:r>
          </a:p>
          <a:p>
            <a:pPr lvl="1" algn="ctr" fontAlgn="base"/>
            <a:r>
              <a:rPr lang="ru-RU" sz="2000" b="1" i="1" dirty="0" err="1" smtClean="0"/>
              <a:t>оформлення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флористичними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композиціями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урочистих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подій</a:t>
            </a:r>
            <a:endParaRPr lang="ru-RU" sz="2000" b="1" i="1" dirty="0" smtClean="0"/>
          </a:p>
          <a:p>
            <a:endParaRPr lang="ru-RU" dirty="0"/>
          </a:p>
        </p:txBody>
      </p:sp>
      <p:pic>
        <p:nvPicPr>
          <p:cNvPr id="38918" name="Picture 6" descr="Картинки по запросу цветочное оформление свадьбы"/>
          <p:cNvPicPr>
            <a:picLocks noChangeAspect="1" noChangeArrowheads="1"/>
          </p:cNvPicPr>
          <p:nvPr/>
        </p:nvPicPr>
        <p:blipFill>
          <a:blip r:embed="rId2"/>
          <a:srcRect t="13468"/>
          <a:stretch>
            <a:fillRect/>
          </a:stretch>
        </p:blipFill>
        <p:spPr bwMode="auto">
          <a:xfrm>
            <a:off x="1142976" y="2268144"/>
            <a:ext cx="7072314" cy="4589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Картинки по запросу озеленение интерьер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2357430"/>
            <a:ext cx="4786314" cy="294624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034" y="285728"/>
            <a:ext cx="821537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500" b="1" dirty="0" err="1" smtClean="0">
                <a:solidFill>
                  <a:srgbClr val="C00000"/>
                </a:solidFill>
              </a:rPr>
              <a:t>Сфери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професійної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діяльності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спеціалістів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</a:p>
          <a:p>
            <a:pPr algn="ctr" fontAlgn="base"/>
            <a:r>
              <a:rPr lang="ru-RU" sz="2500" b="1" dirty="0" smtClean="0">
                <a:solidFill>
                  <a:srgbClr val="C00000"/>
                </a:solidFill>
              </a:rPr>
              <a:t>садово-паркового </a:t>
            </a:r>
            <a:r>
              <a:rPr lang="ru-RU" sz="2500" b="1" dirty="0" err="1" smtClean="0">
                <a:solidFill>
                  <a:srgbClr val="C00000"/>
                </a:solidFill>
              </a:rPr>
              <a:t>господарства</a:t>
            </a:r>
            <a:endParaRPr lang="ru-RU" sz="2500" dirty="0" smtClean="0">
              <a:solidFill>
                <a:srgbClr val="C00000"/>
              </a:solidFill>
            </a:endParaRPr>
          </a:p>
          <a:p>
            <a:pPr algn="ctr" fontAlgn="base"/>
            <a:endParaRPr lang="ru-RU" sz="2500" dirty="0" smtClean="0">
              <a:solidFill>
                <a:srgbClr val="C00000"/>
              </a:solidFill>
            </a:endParaRPr>
          </a:p>
          <a:p>
            <a:pPr lvl="0" algn="ctr" fontAlgn="base"/>
            <a:r>
              <a:rPr lang="ru-RU" sz="2300" b="1" cap="all" dirty="0" smtClean="0">
                <a:solidFill>
                  <a:srgbClr val="002060"/>
                </a:solidFill>
              </a:rPr>
              <a:t>Дизайн та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оформлення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інтер'єрів</a:t>
            </a:r>
            <a:r>
              <a:rPr lang="ru-RU" b="1" dirty="0" smtClean="0"/>
              <a:t>:</a:t>
            </a:r>
          </a:p>
          <a:p>
            <a:pPr lvl="1" algn="ctr" fontAlgn="base"/>
            <a:r>
              <a:rPr lang="ru-RU" sz="2000" b="1" i="1" dirty="0" err="1" smtClean="0"/>
              <a:t>озеленення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інтер'єрів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приміщень</a:t>
            </a:r>
            <a:endParaRPr lang="ru-RU" sz="2000" b="1" i="1" dirty="0" smtClean="0"/>
          </a:p>
          <a:p>
            <a:endParaRPr lang="ru-RU" dirty="0"/>
          </a:p>
        </p:txBody>
      </p:sp>
      <p:sp>
        <p:nvSpPr>
          <p:cNvPr id="36868" name="AutoShape 4" descr="Современные тренды в озеленении интерьер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70" name="Picture 6" descr="http://plaisir-landshaft.ru/wp-content/uploads/2018/05/ozelenenie_ofiso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000372"/>
            <a:ext cx="5357818" cy="36968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85728"/>
            <a:ext cx="8215370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500" b="1" dirty="0" err="1" smtClean="0">
                <a:solidFill>
                  <a:srgbClr val="C00000"/>
                </a:solidFill>
              </a:rPr>
              <a:t>Сфери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професійної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діяльності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спеціалістів</a:t>
            </a:r>
            <a:r>
              <a:rPr lang="ru-RU" sz="2500" b="1" dirty="0" smtClean="0">
                <a:solidFill>
                  <a:srgbClr val="C00000"/>
                </a:solidFill>
              </a:rPr>
              <a:t> садово-паркового </a:t>
            </a:r>
            <a:r>
              <a:rPr lang="ru-RU" sz="2500" b="1" dirty="0" err="1" smtClean="0">
                <a:solidFill>
                  <a:srgbClr val="C00000"/>
                </a:solidFill>
              </a:rPr>
              <a:t>господарства</a:t>
            </a:r>
            <a:endParaRPr lang="ru-RU" sz="2500" dirty="0" smtClean="0">
              <a:solidFill>
                <a:srgbClr val="C00000"/>
              </a:solidFill>
            </a:endParaRPr>
          </a:p>
          <a:p>
            <a:pPr algn="ctr" fontAlgn="base"/>
            <a:endParaRPr lang="ru-RU" sz="2500" dirty="0" smtClean="0">
              <a:solidFill>
                <a:srgbClr val="C00000"/>
              </a:solidFill>
            </a:endParaRPr>
          </a:p>
          <a:p>
            <a:pPr lvl="0" algn="ctr" fontAlgn="base"/>
            <a:r>
              <a:rPr lang="ru-RU" sz="2300" b="1" cap="all" dirty="0" smtClean="0">
                <a:solidFill>
                  <a:srgbClr val="002060"/>
                </a:solidFill>
              </a:rPr>
              <a:t>Дизайн та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оформлення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інтер'єрів</a:t>
            </a:r>
            <a:r>
              <a:rPr lang="ru-RU" b="1" dirty="0" smtClean="0"/>
              <a:t>:</a:t>
            </a:r>
          </a:p>
          <a:p>
            <a:pPr lvl="1" algn="ctr" fontAlgn="base"/>
            <a:r>
              <a:rPr lang="ru-RU" sz="2100" b="1" i="1" dirty="0" err="1" smtClean="0"/>
              <a:t>організація</a:t>
            </a:r>
            <a:r>
              <a:rPr lang="ru-RU" sz="2100" b="1" i="1" dirty="0" smtClean="0"/>
              <a:t> </a:t>
            </a:r>
            <a:r>
              <a:rPr lang="ru-RU" sz="2100" b="1" i="1" dirty="0" err="1" smtClean="0"/>
              <a:t>зимових</a:t>
            </a:r>
            <a:r>
              <a:rPr lang="ru-RU" sz="2100" b="1" i="1" dirty="0" smtClean="0"/>
              <a:t> </a:t>
            </a:r>
            <a:r>
              <a:rPr lang="ru-RU" sz="2100" b="1" i="1" dirty="0" err="1" smtClean="0"/>
              <a:t>садів</a:t>
            </a:r>
            <a:endParaRPr lang="ru-RU" sz="2100" b="1" i="1" dirty="0" smtClean="0"/>
          </a:p>
          <a:p>
            <a:endParaRPr lang="ru-RU" dirty="0"/>
          </a:p>
        </p:txBody>
      </p:sp>
      <p:sp>
        <p:nvSpPr>
          <p:cNvPr id="37890" name="AutoShape 2" descr="Картинки по запросу зимний са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2" name="Picture 4" descr="Картинки по запросу зимний са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245064"/>
            <a:ext cx="7786742" cy="44611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034" y="285728"/>
            <a:ext cx="821537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500" b="1" dirty="0" err="1" smtClean="0">
                <a:solidFill>
                  <a:srgbClr val="C00000"/>
                </a:solidFill>
              </a:rPr>
              <a:t>Сфери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професійної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діяльності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спеціалістів</a:t>
            </a:r>
            <a:r>
              <a:rPr lang="ru-RU" sz="2500" b="1" dirty="0" smtClean="0">
                <a:solidFill>
                  <a:srgbClr val="C00000"/>
                </a:solidFill>
              </a:rPr>
              <a:t> садово-паркового </a:t>
            </a:r>
            <a:r>
              <a:rPr lang="ru-RU" sz="2500" b="1" dirty="0" err="1" smtClean="0">
                <a:solidFill>
                  <a:srgbClr val="C00000"/>
                </a:solidFill>
              </a:rPr>
              <a:t>господарства</a:t>
            </a:r>
            <a:endParaRPr lang="ru-RU" sz="2500" dirty="0" smtClean="0">
              <a:solidFill>
                <a:srgbClr val="C00000"/>
              </a:solidFill>
            </a:endParaRPr>
          </a:p>
          <a:p>
            <a:pPr algn="ctr" fontAlgn="base"/>
            <a:endParaRPr lang="ru-RU" sz="2500" dirty="0" smtClean="0">
              <a:solidFill>
                <a:srgbClr val="C00000"/>
              </a:solidFill>
            </a:endParaRPr>
          </a:p>
          <a:p>
            <a:pPr lvl="0" algn="ctr" fontAlgn="base"/>
            <a:r>
              <a:rPr lang="ru-RU" sz="2300" b="1" cap="all" dirty="0" err="1" smtClean="0">
                <a:solidFill>
                  <a:srgbClr val="002060"/>
                </a:solidFill>
              </a:rPr>
              <a:t>Будівництво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і</a:t>
            </a:r>
            <a:r>
              <a:rPr lang="ru-RU" sz="2300" b="1" cap="all" dirty="0" smtClean="0">
                <a:solidFill>
                  <a:srgbClr val="002060"/>
                </a:solidFill>
              </a:rPr>
              <a:t> догляд за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об'єктами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озеленення</a:t>
            </a:r>
            <a:r>
              <a:rPr lang="ru-RU" b="1" dirty="0" smtClean="0"/>
              <a:t>:</a:t>
            </a:r>
          </a:p>
          <a:p>
            <a:pPr lvl="1" algn="ctr" fontAlgn="base"/>
            <a:r>
              <a:rPr lang="ru-RU" sz="2100" b="1" i="1" dirty="0" smtClean="0"/>
              <a:t>Посадка </a:t>
            </a:r>
            <a:r>
              <a:rPr lang="ru-RU" sz="2100" b="1" i="1" dirty="0" err="1" smtClean="0"/>
              <a:t>декоративних</a:t>
            </a:r>
            <a:r>
              <a:rPr lang="ru-RU" sz="2100" b="1" i="1" dirty="0" smtClean="0"/>
              <a:t> дерев </a:t>
            </a:r>
            <a:r>
              <a:rPr lang="ru-RU" sz="2100" b="1" i="1" dirty="0" err="1" smtClean="0"/>
              <a:t>і</a:t>
            </a:r>
            <a:r>
              <a:rPr lang="ru-RU" sz="2100" b="1" i="1" dirty="0" smtClean="0"/>
              <a:t> </a:t>
            </a:r>
            <a:r>
              <a:rPr lang="ru-RU" sz="2100" b="1" i="1" dirty="0" err="1" smtClean="0"/>
              <a:t>кущів</a:t>
            </a:r>
            <a:r>
              <a:rPr lang="ru-RU" sz="2100" b="1" i="1" dirty="0" smtClean="0"/>
              <a:t>, догляд за ними</a:t>
            </a:r>
            <a:endParaRPr lang="ru-RU" dirty="0"/>
          </a:p>
        </p:txBody>
      </p:sp>
      <p:sp>
        <p:nvSpPr>
          <p:cNvPr id="39940" name="AutoShape 4" descr="Картинки по запросу посадка декоративных деревье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2" name="AutoShape 6" descr="Картинки по запросу посадка декоративных деревье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Посадка и пересадка деревьев и декоративных кустарник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500306"/>
            <a:ext cx="7239008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034" y="285728"/>
            <a:ext cx="8215370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500" b="1" dirty="0" err="1" smtClean="0">
                <a:solidFill>
                  <a:srgbClr val="C00000"/>
                </a:solidFill>
              </a:rPr>
              <a:t>Сфери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професійної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діяльності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спеціалістів</a:t>
            </a:r>
            <a:r>
              <a:rPr lang="ru-RU" sz="2500" b="1" dirty="0" smtClean="0">
                <a:solidFill>
                  <a:srgbClr val="C00000"/>
                </a:solidFill>
              </a:rPr>
              <a:t> садово-паркового </a:t>
            </a:r>
            <a:r>
              <a:rPr lang="ru-RU" sz="2500" b="1" dirty="0" err="1" smtClean="0">
                <a:solidFill>
                  <a:srgbClr val="C00000"/>
                </a:solidFill>
              </a:rPr>
              <a:t>господарства</a:t>
            </a:r>
            <a:endParaRPr lang="ru-RU" sz="2500" dirty="0" smtClean="0">
              <a:solidFill>
                <a:srgbClr val="C00000"/>
              </a:solidFill>
            </a:endParaRPr>
          </a:p>
          <a:p>
            <a:pPr algn="ctr" fontAlgn="base"/>
            <a:endParaRPr lang="ru-RU" sz="2500" dirty="0" smtClean="0">
              <a:solidFill>
                <a:srgbClr val="C00000"/>
              </a:solidFill>
            </a:endParaRPr>
          </a:p>
          <a:p>
            <a:pPr lvl="0" algn="ctr" fontAlgn="base"/>
            <a:r>
              <a:rPr lang="ru-RU" sz="2300" b="1" cap="all" dirty="0" err="1" smtClean="0">
                <a:solidFill>
                  <a:srgbClr val="002060"/>
                </a:solidFill>
              </a:rPr>
              <a:t>Будівництво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і</a:t>
            </a:r>
            <a:r>
              <a:rPr lang="ru-RU" sz="2300" b="1" cap="all" dirty="0" smtClean="0">
                <a:solidFill>
                  <a:srgbClr val="002060"/>
                </a:solidFill>
              </a:rPr>
              <a:t> догляд за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об'єктами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озеленення</a:t>
            </a:r>
            <a:r>
              <a:rPr lang="ru-RU" b="1" dirty="0" smtClean="0"/>
              <a:t>:</a:t>
            </a:r>
          </a:p>
          <a:p>
            <a:pPr lvl="1" algn="ctr" fontAlgn="base"/>
            <a:r>
              <a:rPr lang="ru-RU" sz="2100" b="1" i="1" dirty="0" err="1" smtClean="0"/>
              <a:t>облаштування</a:t>
            </a:r>
            <a:r>
              <a:rPr lang="ru-RU" sz="2100" b="1" i="1" dirty="0" smtClean="0"/>
              <a:t> </a:t>
            </a:r>
            <a:r>
              <a:rPr lang="ru-RU" sz="2100" b="1" i="1" dirty="0" err="1" smtClean="0"/>
              <a:t>квітників</a:t>
            </a:r>
            <a:r>
              <a:rPr lang="ru-RU" sz="2100" b="1" i="1" dirty="0" smtClean="0"/>
              <a:t> і догляд за ними</a:t>
            </a:r>
          </a:p>
          <a:p>
            <a:endParaRPr lang="ru-RU" dirty="0"/>
          </a:p>
        </p:txBody>
      </p:sp>
      <p:sp>
        <p:nvSpPr>
          <p:cNvPr id="39940" name="AutoShape 4" descr="Картинки по запросу посадка декоративных деревье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2" name="AutoShape 6" descr="Картинки по запросу посадка декоративных деревье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Посадка и пересадка деревьев и декоративных кустарник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86" name="AutoShape 2" descr="Картинки по запросу стрижка газ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88" name="AutoShape 4" descr="Картинки по запросу стрижка газ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90" name="AutoShape 6" descr="Картинки по запросу посев газ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92" name="AutoShape 8" descr="Картинки по запросу посев газ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94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996" name="Picture 12" descr="Картинки по запросу устройство цветник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000504"/>
            <a:ext cx="3214710" cy="1985083"/>
          </a:xfrm>
          <a:prstGeom prst="rect">
            <a:avLst/>
          </a:prstGeom>
          <a:noFill/>
        </p:spPr>
      </p:pic>
      <p:sp>
        <p:nvSpPr>
          <p:cNvPr id="41998" name="AutoShape 1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2000" name="AutoShape 16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2002" name="Picture 18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571744"/>
            <a:ext cx="5429255" cy="4071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034" y="285728"/>
            <a:ext cx="8215370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500" b="1" dirty="0" err="1" smtClean="0">
                <a:solidFill>
                  <a:srgbClr val="C00000"/>
                </a:solidFill>
              </a:rPr>
              <a:t>Сфери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професійної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діяльності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спеціалістів</a:t>
            </a:r>
            <a:r>
              <a:rPr lang="ru-RU" sz="2500" b="1" dirty="0" smtClean="0">
                <a:solidFill>
                  <a:srgbClr val="C00000"/>
                </a:solidFill>
              </a:rPr>
              <a:t> садово-паркового </a:t>
            </a:r>
            <a:r>
              <a:rPr lang="ru-RU" sz="2500" b="1" dirty="0" err="1" smtClean="0">
                <a:solidFill>
                  <a:srgbClr val="C00000"/>
                </a:solidFill>
              </a:rPr>
              <a:t>господарства</a:t>
            </a:r>
            <a:endParaRPr lang="ru-RU" sz="2500" dirty="0" smtClean="0">
              <a:solidFill>
                <a:srgbClr val="C00000"/>
              </a:solidFill>
            </a:endParaRPr>
          </a:p>
          <a:p>
            <a:pPr algn="ctr" fontAlgn="base"/>
            <a:endParaRPr lang="ru-RU" sz="2500" dirty="0" smtClean="0">
              <a:solidFill>
                <a:srgbClr val="C00000"/>
              </a:solidFill>
            </a:endParaRPr>
          </a:p>
          <a:p>
            <a:pPr lvl="0" algn="ctr" fontAlgn="base"/>
            <a:r>
              <a:rPr lang="ru-RU" sz="2300" b="1" cap="all" dirty="0" err="1" smtClean="0">
                <a:solidFill>
                  <a:srgbClr val="002060"/>
                </a:solidFill>
              </a:rPr>
              <a:t>Будівництво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і</a:t>
            </a:r>
            <a:r>
              <a:rPr lang="ru-RU" sz="2300" b="1" cap="all" dirty="0" smtClean="0">
                <a:solidFill>
                  <a:srgbClr val="002060"/>
                </a:solidFill>
              </a:rPr>
              <a:t> догляд за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об'єктами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озеленення</a:t>
            </a:r>
            <a:r>
              <a:rPr lang="ru-RU" b="1" dirty="0" smtClean="0"/>
              <a:t>:</a:t>
            </a:r>
          </a:p>
          <a:p>
            <a:pPr lvl="1" algn="ctr" fontAlgn="base"/>
            <a:r>
              <a:rPr lang="ru-RU" sz="2200" b="1" i="1" dirty="0" err="1" smtClean="0"/>
              <a:t>Посів</a:t>
            </a:r>
            <a:r>
              <a:rPr lang="ru-RU" sz="2200" b="1" i="1" dirty="0" smtClean="0"/>
              <a:t>, укладка </a:t>
            </a:r>
            <a:r>
              <a:rPr lang="ru-RU" sz="2200" b="1" i="1" dirty="0" err="1" smtClean="0"/>
              <a:t>газонів</a:t>
            </a:r>
            <a:r>
              <a:rPr lang="ru-RU" sz="2200" b="1" i="1" dirty="0" smtClean="0"/>
              <a:t> та догляд за ними</a:t>
            </a:r>
          </a:p>
          <a:p>
            <a:endParaRPr lang="ru-RU" dirty="0"/>
          </a:p>
        </p:txBody>
      </p:sp>
      <p:sp>
        <p:nvSpPr>
          <p:cNvPr id="39940" name="AutoShape 4" descr="Картинки по запросу посадка декоративных деревье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2" name="AutoShape 6" descr="Картинки по запросу посадка декоративных деревье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Посадка и пересадка деревьев и декоративных кустарник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62" name="Picture 2" descr="Картинки по запросу газ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3143248"/>
            <a:ext cx="4595846" cy="3446884"/>
          </a:xfrm>
          <a:prstGeom prst="rect">
            <a:avLst/>
          </a:prstGeom>
          <a:noFill/>
        </p:spPr>
      </p:pic>
      <p:sp>
        <p:nvSpPr>
          <p:cNvPr id="40964" name="AutoShape 4" descr="Картинки по запросу укладка газ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6" name="AutoShape 6" descr="Картинки по запросу укладка газ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8" name="AutoShape 8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70" name="Picture 10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 b="13749"/>
          <a:stretch>
            <a:fillRect/>
          </a:stretch>
        </p:blipFill>
        <p:spPr bwMode="auto">
          <a:xfrm>
            <a:off x="214282" y="2285992"/>
            <a:ext cx="4762500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034" y="285728"/>
            <a:ext cx="8215370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500" b="1" dirty="0" err="1" smtClean="0">
                <a:solidFill>
                  <a:srgbClr val="C00000"/>
                </a:solidFill>
              </a:rPr>
              <a:t>Сфери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професійної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діяльності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спеціалістів</a:t>
            </a:r>
            <a:r>
              <a:rPr lang="ru-RU" sz="2500" b="1" dirty="0" smtClean="0">
                <a:solidFill>
                  <a:srgbClr val="C00000"/>
                </a:solidFill>
              </a:rPr>
              <a:t> садово-паркового </a:t>
            </a:r>
            <a:r>
              <a:rPr lang="ru-RU" sz="2500" b="1" dirty="0" err="1" smtClean="0">
                <a:solidFill>
                  <a:srgbClr val="C00000"/>
                </a:solidFill>
              </a:rPr>
              <a:t>господарства</a:t>
            </a:r>
            <a:endParaRPr lang="ru-RU" sz="2500" dirty="0" smtClean="0">
              <a:solidFill>
                <a:srgbClr val="C00000"/>
              </a:solidFill>
            </a:endParaRPr>
          </a:p>
          <a:p>
            <a:pPr algn="ctr" fontAlgn="base"/>
            <a:endParaRPr lang="ru-RU" sz="2500" dirty="0" smtClean="0">
              <a:solidFill>
                <a:srgbClr val="C00000"/>
              </a:solidFill>
            </a:endParaRPr>
          </a:p>
          <a:p>
            <a:pPr lvl="0" algn="ctr" fontAlgn="base"/>
            <a:r>
              <a:rPr lang="ru-RU" sz="2300" b="1" cap="all" dirty="0" err="1" smtClean="0">
                <a:solidFill>
                  <a:srgbClr val="002060"/>
                </a:solidFill>
              </a:rPr>
              <a:t>Будівництво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і</a:t>
            </a:r>
            <a:r>
              <a:rPr lang="ru-RU" sz="2300" b="1" cap="all" dirty="0" smtClean="0">
                <a:solidFill>
                  <a:srgbClr val="002060"/>
                </a:solidFill>
              </a:rPr>
              <a:t> догляд за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об'єктами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озеленення</a:t>
            </a:r>
            <a:r>
              <a:rPr lang="ru-RU" b="1" dirty="0" smtClean="0"/>
              <a:t>:</a:t>
            </a:r>
          </a:p>
          <a:p>
            <a:pPr lvl="1" algn="ctr" fontAlgn="base"/>
            <a:r>
              <a:rPr lang="ru-RU" sz="2100" b="1" i="1" dirty="0" err="1" smtClean="0"/>
              <a:t>будівництво</a:t>
            </a:r>
            <a:r>
              <a:rPr lang="ru-RU" sz="2100" b="1" i="1" dirty="0" smtClean="0"/>
              <a:t> </a:t>
            </a:r>
            <a:r>
              <a:rPr lang="ru-RU" sz="2100" b="1" i="1" dirty="0" err="1" smtClean="0"/>
              <a:t>доріжок</a:t>
            </a:r>
            <a:r>
              <a:rPr lang="ru-RU" sz="2100" b="1" i="1" dirty="0" smtClean="0"/>
              <a:t>, </a:t>
            </a:r>
            <a:r>
              <a:rPr lang="ru-RU" sz="2100" b="1" i="1" dirty="0" err="1" smtClean="0"/>
              <a:t>майданчиків</a:t>
            </a:r>
            <a:endParaRPr lang="ru-RU" sz="2100" b="1" i="1" dirty="0" smtClean="0"/>
          </a:p>
          <a:p>
            <a:endParaRPr lang="ru-RU" dirty="0"/>
          </a:p>
        </p:txBody>
      </p:sp>
      <p:sp>
        <p:nvSpPr>
          <p:cNvPr id="39940" name="AutoShape 4" descr="Картинки по запросу посадка декоративных деревье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2" name="AutoShape 6" descr="Картинки по запросу посадка декоративных деревье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Посадка и пересадка деревьев и декоративных кустарник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0" name="AutoShape 2" descr="Картинки по запросу строительство дорожек в сад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2" name="AutoShape 4" descr="Картинки по запросу строительство дорожек в сад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4" name="AutoShape 6" descr="садовые дорож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3016" name="Picture 8" descr="Картинки по запросу строительство дорожек в сад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428868"/>
            <a:ext cx="4000528" cy="2664353"/>
          </a:xfrm>
          <a:prstGeom prst="rect">
            <a:avLst/>
          </a:prstGeom>
          <a:noFill/>
        </p:spPr>
      </p:pic>
      <p:pic>
        <p:nvPicPr>
          <p:cNvPr id="43018" name="Picture 10" descr="Картинки по запросу строительство дорожек в сад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3357562"/>
            <a:ext cx="5014795" cy="335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142852"/>
            <a:ext cx="8215370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500" b="1" dirty="0" err="1" smtClean="0">
                <a:solidFill>
                  <a:srgbClr val="C00000"/>
                </a:solidFill>
              </a:rPr>
              <a:t>Сфери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професійної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діяльності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спеціалістів</a:t>
            </a:r>
            <a:r>
              <a:rPr lang="ru-RU" sz="2500" b="1" dirty="0" smtClean="0">
                <a:solidFill>
                  <a:srgbClr val="C00000"/>
                </a:solidFill>
              </a:rPr>
              <a:t> садово-паркового </a:t>
            </a:r>
            <a:r>
              <a:rPr lang="ru-RU" sz="2500" b="1" dirty="0" err="1" smtClean="0">
                <a:solidFill>
                  <a:srgbClr val="C00000"/>
                </a:solidFill>
              </a:rPr>
              <a:t>господарства</a:t>
            </a:r>
            <a:endParaRPr lang="ru-RU" sz="2500" dirty="0" smtClean="0">
              <a:solidFill>
                <a:srgbClr val="C00000"/>
              </a:solidFill>
            </a:endParaRPr>
          </a:p>
          <a:p>
            <a:pPr algn="ctr" fontAlgn="base"/>
            <a:endParaRPr lang="ru-RU" sz="2500" dirty="0" smtClean="0">
              <a:solidFill>
                <a:srgbClr val="C00000"/>
              </a:solidFill>
            </a:endParaRPr>
          </a:p>
          <a:p>
            <a:pPr lvl="0" algn="ctr" fontAlgn="base"/>
            <a:r>
              <a:rPr lang="ru-RU" sz="2300" b="1" cap="all" dirty="0" err="1" smtClean="0">
                <a:solidFill>
                  <a:srgbClr val="002060"/>
                </a:solidFill>
              </a:rPr>
              <a:t>Будівництво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і</a:t>
            </a:r>
            <a:r>
              <a:rPr lang="ru-RU" sz="2300" b="1" cap="all" dirty="0" smtClean="0">
                <a:solidFill>
                  <a:srgbClr val="002060"/>
                </a:solidFill>
              </a:rPr>
              <a:t> догляд за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об'єктами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озеленення</a:t>
            </a:r>
            <a:r>
              <a:rPr lang="ru-RU" b="1" dirty="0" smtClean="0"/>
              <a:t>:</a:t>
            </a:r>
          </a:p>
          <a:p>
            <a:pPr lvl="1" algn="ctr" fontAlgn="base"/>
            <a:r>
              <a:rPr lang="ru-RU" sz="2100" b="1" i="1" dirty="0" err="1" smtClean="0"/>
              <a:t>будівництво</a:t>
            </a:r>
            <a:r>
              <a:rPr lang="ru-RU" sz="2100" b="1" i="1" dirty="0" smtClean="0"/>
              <a:t> </a:t>
            </a:r>
            <a:r>
              <a:rPr lang="ru-RU" sz="2100" b="1" i="1" dirty="0" err="1" smtClean="0"/>
              <a:t>альпійських</a:t>
            </a:r>
            <a:r>
              <a:rPr lang="ru-RU" sz="2100" b="1" i="1" dirty="0" smtClean="0"/>
              <a:t> </a:t>
            </a:r>
            <a:r>
              <a:rPr lang="ru-RU" sz="2100" b="1" i="1" dirty="0" err="1" smtClean="0"/>
              <a:t>гірок</a:t>
            </a:r>
            <a:r>
              <a:rPr lang="ru-RU" sz="2100" b="1" i="1" dirty="0" smtClean="0"/>
              <a:t> </a:t>
            </a:r>
            <a:r>
              <a:rPr lang="ru-RU" sz="2100" b="1" i="1" dirty="0" err="1" smtClean="0"/>
              <a:t>і</a:t>
            </a:r>
            <a:r>
              <a:rPr lang="ru-RU" sz="2100" b="1" i="1" dirty="0" smtClean="0"/>
              <a:t> догляд за ними</a:t>
            </a:r>
          </a:p>
          <a:p>
            <a:endParaRPr lang="ru-RU" dirty="0"/>
          </a:p>
        </p:txBody>
      </p:sp>
      <p:sp>
        <p:nvSpPr>
          <p:cNvPr id="39940" name="AutoShape 4" descr="Картинки по запросу посадка декоративных деревье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2" name="AutoShape 6" descr="Картинки по запросу посадка декоративных деревье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Посадка и пересадка деревьев и декоративных кустарник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0" name="AutoShape 2" descr="Картинки по запросу строительство дорожек в сад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2" name="AutoShape 4" descr="Картинки по запросу строительство дорожек в сад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4" name="AutoShape 6" descr="садовые дорож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4" name="Picture 2" descr="Картинки по запросу строительство альпинар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20" y="2000240"/>
            <a:ext cx="4095779" cy="3071834"/>
          </a:xfrm>
          <a:prstGeom prst="rect">
            <a:avLst/>
          </a:prstGeom>
          <a:noFill/>
        </p:spPr>
      </p:pic>
      <p:pic>
        <p:nvPicPr>
          <p:cNvPr id="44036" name="Picture 4" descr="Картинки по запросу строительство альпинария"/>
          <p:cNvPicPr>
            <a:picLocks noChangeAspect="1" noChangeArrowheads="1"/>
          </p:cNvPicPr>
          <p:nvPr/>
        </p:nvPicPr>
        <p:blipFill>
          <a:blip r:embed="rId3"/>
          <a:srcRect r="4667" b="5544"/>
          <a:stretch>
            <a:fillRect/>
          </a:stretch>
        </p:blipFill>
        <p:spPr bwMode="auto">
          <a:xfrm>
            <a:off x="3071802" y="3829141"/>
            <a:ext cx="5786478" cy="30288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142852"/>
            <a:ext cx="8215370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500" b="1" dirty="0" err="1" smtClean="0">
                <a:solidFill>
                  <a:srgbClr val="C00000"/>
                </a:solidFill>
              </a:rPr>
              <a:t>Сфери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професійної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діяльності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спеціалістів</a:t>
            </a:r>
            <a:r>
              <a:rPr lang="ru-RU" sz="2500" b="1" dirty="0" smtClean="0">
                <a:solidFill>
                  <a:srgbClr val="C00000"/>
                </a:solidFill>
              </a:rPr>
              <a:t> садово-паркового </a:t>
            </a:r>
            <a:r>
              <a:rPr lang="ru-RU" sz="2500" b="1" dirty="0" err="1" smtClean="0">
                <a:solidFill>
                  <a:srgbClr val="C00000"/>
                </a:solidFill>
              </a:rPr>
              <a:t>господарства</a:t>
            </a:r>
            <a:endParaRPr lang="ru-RU" sz="2500" dirty="0" smtClean="0">
              <a:solidFill>
                <a:srgbClr val="C00000"/>
              </a:solidFill>
            </a:endParaRPr>
          </a:p>
          <a:p>
            <a:pPr algn="ctr" fontAlgn="base"/>
            <a:endParaRPr lang="ru-RU" sz="2500" dirty="0" smtClean="0">
              <a:solidFill>
                <a:srgbClr val="C00000"/>
              </a:solidFill>
            </a:endParaRPr>
          </a:p>
          <a:p>
            <a:pPr lvl="0" algn="ctr" fontAlgn="base"/>
            <a:r>
              <a:rPr lang="ru-RU" sz="2300" b="1" cap="all" dirty="0" err="1" smtClean="0">
                <a:solidFill>
                  <a:srgbClr val="002060"/>
                </a:solidFill>
              </a:rPr>
              <a:t>Будівництво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і</a:t>
            </a:r>
            <a:r>
              <a:rPr lang="ru-RU" sz="2300" b="1" cap="all" dirty="0" smtClean="0">
                <a:solidFill>
                  <a:srgbClr val="002060"/>
                </a:solidFill>
              </a:rPr>
              <a:t> догляд за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об'єктами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озеленення</a:t>
            </a:r>
            <a:r>
              <a:rPr lang="ru-RU" b="1" dirty="0" smtClean="0"/>
              <a:t>:</a:t>
            </a:r>
          </a:p>
          <a:p>
            <a:pPr lvl="1" algn="ctr" fontAlgn="base"/>
            <a:r>
              <a:rPr lang="ru-RU" sz="2100" b="1" i="1" dirty="0" err="1" smtClean="0"/>
              <a:t>будівництво</a:t>
            </a:r>
            <a:r>
              <a:rPr lang="ru-RU" sz="2100" b="1" i="1" dirty="0" smtClean="0"/>
              <a:t> </a:t>
            </a:r>
            <a:r>
              <a:rPr lang="ru-RU" sz="2100" b="1" i="1" dirty="0" err="1" smtClean="0"/>
              <a:t>штучних</a:t>
            </a:r>
            <a:r>
              <a:rPr lang="ru-RU" sz="2100" b="1" i="1" dirty="0" smtClean="0"/>
              <a:t> </a:t>
            </a:r>
            <a:r>
              <a:rPr lang="ru-RU" sz="2100" b="1" i="1" dirty="0" err="1" smtClean="0"/>
              <a:t>водойм</a:t>
            </a:r>
            <a:endParaRPr lang="ru-RU" sz="2100" b="1" i="1" dirty="0" smtClean="0"/>
          </a:p>
          <a:p>
            <a:endParaRPr lang="ru-RU" dirty="0"/>
          </a:p>
        </p:txBody>
      </p:sp>
      <p:sp>
        <p:nvSpPr>
          <p:cNvPr id="39940" name="AutoShape 4" descr="Картинки по запросу посадка декоративных деревье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2" name="AutoShape 6" descr="Картинки по запросу посадка декоративных деревье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Посадка и пересадка деревьев и декоративных кустарник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0" name="AutoShape 2" descr="Картинки по запросу строительство дорожек в сад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2" name="AutoShape 4" descr="Картинки по запросу строительство дорожек в сад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4" name="AutoShape 6" descr="садовые дорож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58" name="AutoShape 2" descr="Картинки по запросу строительство водое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0" name="AutoShape 4" descr="Картинки по запросу строительство водое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2" name="AutoShape 6" descr="Картинки по запросу строительство водое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064" name="Picture 8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71678"/>
            <a:ext cx="4429156" cy="2646421"/>
          </a:xfrm>
          <a:prstGeom prst="rect">
            <a:avLst/>
          </a:prstGeom>
          <a:noFill/>
        </p:spPr>
      </p:pic>
      <p:pic>
        <p:nvPicPr>
          <p:cNvPr id="45066" name="Picture 10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 b="8124"/>
          <a:stretch>
            <a:fillRect/>
          </a:stretch>
        </p:blipFill>
        <p:spPr bwMode="auto">
          <a:xfrm>
            <a:off x="3500430" y="2857496"/>
            <a:ext cx="5387651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142852"/>
            <a:ext cx="821537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500" b="1" dirty="0" err="1" smtClean="0">
                <a:solidFill>
                  <a:srgbClr val="C00000"/>
                </a:solidFill>
              </a:rPr>
              <a:t>Сфери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професійної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діяльності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спеціалістів</a:t>
            </a:r>
            <a:r>
              <a:rPr lang="ru-RU" sz="2500" b="1" dirty="0" smtClean="0">
                <a:solidFill>
                  <a:srgbClr val="C00000"/>
                </a:solidFill>
              </a:rPr>
              <a:t> садово-паркового </a:t>
            </a:r>
            <a:r>
              <a:rPr lang="ru-RU" sz="2500" b="1" dirty="0" err="1" smtClean="0">
                <a:solidFill>
                  <a:srgbClr val="C00000"/>
                </a:solidFill>
              </a:rPr>
              <a:t>господарства</a:t>
            </a:r>
            <a:endParaRPr lang="ru-RU" sz="2500" dirty="0" smtClean="0">
              <a:solidFill>
                <a:srgbClr val="C00000"/>
              </a:solidFill>
            </a:endParaRPr>
          </a:p>
          <a:p>
            <a:pPr algn="ctr" fontAlgn="base"/>
            <a:endParaRPr lang="ru-RU" sz="2500" dirty="0" smtClean="0">
              <a:solidFill>
                <a:srgbClr val="C00000"/>
              </a:solidFill>
            </a:endParaRPr>
          </a:p>
          <a:p>
            <a:pPr lvl="0" algn="ctr" fontAlgn="base"/>
            <a:r>
              <a:rPr lang="ru-RU" sz="2300" b="1" cap="all" dirty="0" err="1" smtClean="0">
                <a:solidFill>
                  <a:srgbClr val="002060"/>
                </a:solidFill>
              </a:rPr>
              <a:t>Вирощування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декоративних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рослин</a:t>
            </a:r>
            <a:r>
              <a:rPr lang="ru-RU" b="1" dirty="0" smtClean="0"/>
              <a:t>:</a:t>
            </a:r>
          </a:p>
          <a:p>
            <a:endParaRPr lang="ru-RU" dirty="0"/>
          </a:p>
        </p:txBody>
      </p:sp>
      <p:sp>
        <p:nvSpPr>
          <p:cNvPr id="39940" name="AutoShape 4" descr="Картинки по запросу посадка декоративных деревье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2" name="AutoShape 6" descr="Картинки по запросу посадка декоративных деревье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Посадка и пересадка деревьев и декоративных кустарник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0" name="AutoShape 2" descr="Картинки по запросу строительство дорожек в сад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2" name="AutoShape 4" descr="Картинки по запросу строительство дорожек в сад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4" name="AutoShape 6" descr="садовые дорож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58" name="AutoShape 2" descr="Картинки по запросу строительство водое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0" name="AutoShape 4" descr="Картинки по запросу строительство водое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2" name="AutoShape 6" descr="Картинки по запросу строительство водое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2" descr="H:\Стенд та дизайн\Новая папка\010.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857363"/>
            <a:ext cx="3607555" cy="4810073"/>
          </a:xfrm>
          <a:prstGeom prst="rect">
            <a:avLst/>
          </a:prstGeom>
          <a:noFill/>
        </p:spPr>
      </p:pic>
      <p:pic>
        <p:nvPicPr>
          <p:cNvPr id="15" name="Picture 2" descr="DSC078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567945"/>
            <a:ext cx="4786346" cy="359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142852"/>
            <a:ext cx="81439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002060"/>
                </a:solidFill>
              </a:rPr>
              <a:t>У вас гарний смак і розвинута уява</a:t>
            </a:r>
            <a:r>
              <a:rPr lang="ru-RU" sz="2400" b="1" i="1" dirty="0" smtClean="0">
                <a:solidFill>
                  <a:srgbClr val="002060"/>
                </a:solidFill>
              </a:rPr>
              <a:t>, </a:t>
            </a:r>
            <a:r>
              <a:rPr lang="uk-UA" sz="2400" b="1" i="1" dirty="0" smtClean="0">
                <a:solidFill>
                  <a:srgbClr val="002060"/>
                </a:solidFill>
              </a:rPr>
              <a:t>ви творча особистість і </a:t>
            </a:r>
            <a:r>
              <a:rPr lang="ru-RU" sz="2400" b="1" i="1" dirty="0" smtClean="0">
                <a:solidFill>
                  <a:srgbClr val="002060"/>
                </a:solidFill>
              </a:rPr>
              <a:t>любите природу? 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То</a:t>
            </a:r>
            <a:r>
              <a:rPr lang="uk-UA" sz="2400" b="1" i="1" dirty="0" err="1" smtClean="0">
                <a:solidFill>
                  <a:srgbClr val="C00000"/>
                </a:solidFill>
              </a:rPr>
              <a:t>ді</a:t>
            </a:r>
            <a:r>
              <a:rPr lang="uk-UA" sz="2400" b="1" i="1" dirty="0" smtClean="0">
                <a:solidFill>
                  <a:srgbClr val="C00000"/>
                </a:solidFill>
              </a:rPr>
              <a:t> ця</a:t>
            </a:r>
            <a:r>
              <a:rPr lang="ru-RU" sz="2400" b="1" i="1" dirty="0" smtClean="0">
                <a:solidFill>
                  <a:srgbClr val="C00000"/>
                </a:solidFill>
              </a:rPr>
              <a:t> спец</a:t>
            </a:r>
            <a:r>
              <a:rPr lang="uk-UA" sz="2400" b="1" i="1" dirty="0" smtClean="0">
                <a:solidFill>
                  <a:srgbClr val="C00000"/>
                </a:solidFill>
              </a:rPr>
              <a:t>і</a:t>
            </a:r>
            <a:r>
              <a:rPr lang="ru-RU" sz="2400" b="1" i="1" dirty="0" err="1" smtClean="0">
                <a:solidFill>
                  <a:srgbClr val="C00000"/>
                </a:solidFill>
              </a:rPr>
              <a:t>альн</a:t>
            </a:r>
            <a:r>
              <a:rPr lang="uk-UA" sz="2400" b="1" i="1" dirty="0" smtClean="0">
                <a:solidFill>
                  <a:srgbClr val="C00000"/>
                </a:solidFill>
              </a:rPr>
              <a:t>і</a:t>
            </a:r>
            <a:r>
              <a:rPr lang="ru-RU" sz="2400" b="1" i="1" dirty="0" err="1" smtClean="0">
                <a:solidFill>
                  <a:srgbClr val="C00000"/>
                </a:solidFill>
              </a:rPr>
              <a:t>сть</a:t>
            </a:r>
            <a:r>
              <a:rPr lang="ru-RU" sz="2400" b="1" i="1" dirty="0" smtClean="0">
                <a:solidFill>
                  <a:srgbClr val="C00000"/>
                </a:solidFill>
              </a:rPr>
              <a:t> для Вас!</a:t>
            </a:r>
            <a:endParaRPr lang="ru-RU" sz="2400" dirty="0" smtClean="0">
              <a:solidFill>
                <a:srgbClr val="C00000"/>
              </a:solidFill>
            </a:endParaRPr>
          </a:p>
          <a:p>
            <a:endParaRPr lang="ru-RU" dirty="0"/>
          </a:p>
        </p:txBody>
      </p:sp>
      <p:sp>
        <p:nvSpPr>
          <p:cNvPr id="9220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2" descr="Картинки по запросу композиции деревья и кустарни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000504"/>
            <a:ext cx="4589578" cy="2616060"/>
          </a:xfrm>
          <a:prstGeom prst="rect">
            <a:avLst/>
          </a:prstGeom>
          <a:noFill/>
        </p:spPr>
      </p:pic>
      <p:pic>
        <p:nvPicPr>
          <p:cNvPr id="7" name="Picture 2" descr="Результат пошуку зображень за запитом &quot;ковровая  клумба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4000504"/>
            <a:ext cx="4143372" cy="2610326"/>
          </a:xfrm>
          <a:prstGeom prst="rect">
            <a:avLst/>
          </a:prstGeom>
          <a:noFill/>
        </p:spPr>
      </p:pic>
      <p:sp>
        <p:nvSpPr>
          <p:cNvPr id="9222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4" name="AutoShape 8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6" name="AutoShape 10" descr="Клумб много не быва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8" name="AutoShape 12" descr="Клумбы могут быть и однотонным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31" name="Picture 15" descr="G:\Дипломи\Дипломні 2018\проекти\5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428736"/>
            <a:ext cx="4286280" cy="2411032"/>
          </a:xfrm>
          <a:prstGeom prst="rect">
            <a:avLst/>
          </a:prstGeom>
          <a:noFill/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428736"/>
            <a:ext cx="3456140" cy="245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142852"/>
            <a:ext cx="821537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500" b="1" dirty="0" err="1" smtClean="0">
                <a:solidFill>
                  <a:srgbClr val="C00000"/>
                </a:solidFill>
              </a:rPr>
              <a:t>Сфери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професійної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діяльності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спеціалістів</a:t>
            </a:r>
            <a:r>
              <a:rPr lang="ru-RU" sz="2500" b="1" dirty="0" smtClean="0">
                <a:solidFill>
                  <a:srgbClr val="C00000"/>
                </a:solidFill>
              </a:rPr>
              <a:t> садово-паркового </a:t>
            </a:r>
            <a:r>
              <a:rPr lang="ru-RU" sz="2500" b="1" dirty="0" err="1" smtClean="0">
                <a:solidFill>
                  <a:srgbClr val="C00000"/>
                </a:solidFill>
              </a:rPr>
              <a:t>господарства</a:t>
            </a:r>
            <a:endParaRPr lang="ru-RU" sz="2500" dirty="0" smtClean="0">
              <a:solidFill>
                <a:srgbClr val="C00000"/>
              </a:solidFill>
            </a:endParaRPr>
          </a:p>
          <a:p>
            <a:pPr algn="ctr" fontAlgn="base"/>
            <a:endParaRPr lang="ru-RU" sz="2500" dirty="0" smtClean="0">
              <a:solidFill>
                <a:srgbClr val="C00000"/>
              </a:solidFill>
            </a:endParaRPr>
          </a:p>
          <a:p>
            <a:pPr lvl="0" algn="ctr" fontAlgn="base"/>
            <a:r>
              <a:rPr lang="ru-RU" sz="2300" b="1" cap="all" dirty="0" err="1" smtClean="0">
                <a:solidFill>
                  <a:srgbClr val="002060"/>
                </a:solidFill>
              </a:rPr>
              <a:t>Вирощування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декоративних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рослин</a:t>
            </a:r>
            <a:r>
              <a:rPr lang="ru-RU" b="1" dirty="0" smtClean="0"/>
              <a:t>:</a:t>
            </a:r>
          </a:p>
          <a:p>
            <a:endParaRPr lang="ru-RU" dirty="0"/>
          </a:p>
        </p:txBody>
      </p:sp>
      <p:sp>
        <p:nvSpPr>
          <p:cNvPr id="39940" name="AutoShape 4" descr="Картинки по запросу посадка декоративных деревье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2" name="AutoShape 6" descr="Картинки по запросу посадка декоративных деревье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Посадка и пересадка деревьев и декоративных кустарник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0" name="AutoShape 2" descr="Картинки по запросу строительство дорожек в сад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2" name="AutoShape 4" descr="Картинки по запросу строительство дорожек в сад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4" name="AutoShape 6" descr="садовые дорож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58" name="AutoShape 2" descr="Картинки по запросу строительство водое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0" name="AutoShape 4" descr="Картинки по запросу строительство водое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2" name="AutoShape 6" descr="Картинки по запросу строительство водое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 descr="C:\WINDOWS\Temp\KMgtAz1mdBw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785926"/>
            <a:ext cx="707236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142852"/>
            <a:ext cx="407196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500" b="1" dirty="0" err="1" smtClean="0">
                <a:solidFill>
                  <a:srgbClr val="C00000"/>
                </a:solidFill>
              </a:rPr>
              <a:t>Сфери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професійної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діяльності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спеціалістів</a:t>
            </a:r>
            <a:r>
              <a:rPr lang="ru-RU" sz="2500" b="1" dirty="0" smtClean="0">
                <a:solidFill>
                  <a:srgbClr val="C00000"/>
                </a:solidFill>
              </a:rPr>
              <a:t> садово-паркового </a:t>
            </a:r>
            <a:r>
              <a:rPr lang="ru-RU" sz="2500" b="1" dirty="0" err="1" smtClean="0">
                <a:solidFill>
                  <a:srgbClr val="C00000"/>
                </a:solidFill>
              </a:rPr>
              <a:t>господарства</a:t>
            </a:r>
            <a:endParaRPr lang="ru-RU" sz="2500" dirty="0" smtClean="0">
              <a:solidFill>
                <a:srgbClr val="C00000"/>
              </a:solidFill>
            </a:endParaRPr>
          </a:p>
          <a:p>
            <a:pPr algn="ctr" fontAlgn="base"/>
            <a:endParaRPr lang="ru-RU" sz="2500" dirty="0" smtClean="0">
              <a:solidFill>
                <a:srgbClr val="C00000"/>
              </a:solidFill>
            </a:endParaRPr>
          </a:p>
          <a:p>
            <a:pPr lvl="0" algn="ctr" fontAlgn="base"/>
            <a:r>
              <a:rPr lang="ru-RU" sz="2300" b="1" cap="all" dirty="0" err="1" smtClean="0">
                <a:solidFill>
                  <a:srgbClr val="002060"/>
                </a:solidFill>
              </a:rPr>
              <a:t>Вирощування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декоративних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рослин</a:t>
            </a:r>
            <a:r>
              <a:rPr lang="ru-RU" b="1" dirty="0" smtClean="0"/>
              <a:t>:</a:t>
            </a:r>
          </a:p>
          <a:p>
            <a:endParaRPr lang="ru-RU" dirty="0"/>
          </a:p>
        </p:txBody>
      </p:sp>
      <p:sp>
        <p:nvSpPr>
          <p:cNvPr id="39940" name="AutoShape 4" descr="Картинки по запросу посадка декоративных деревье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2" name="AutoShape 6" descr="Картинки по запросу посадка декоративных деревье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Посадка и пересадка деревьев и декоративных кустарник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0" name="AutoShape 2" descr="Картинки по запросу строительство дорожек в сад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2" name="AutoShape 4" descr="Картинки по запросу строительство дорожек в сад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4" name="AutoShape 6" descr="садовые дорож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58" name="AutoShape 2" descr="Картинки по запросу строительство водое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0" name="AutoShape 4" descr="Картинки по запросу строительство водое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2" name="AutoShape 6" descr="Картинки по запросу строительство водое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3429000"/>
            <a:ext cx="409577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31" y="500042"/>
            <a:ext cx="4393437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lum bright="-12000"/>
          </a:blip>
          <a:srcRect/>
          <a:stretch>
            <a:fillRect/>
          </a:stretch>
        </p:blipFill>
        <p:spPr bwMode="auto">
          <a:xfrm>
            <a:off x="152400" y="3276600"/>
            <a:ext cx="4618038" cy="3463925"/>
          </a:xfrm>
          <a:prstGeom prst="rect">
            <a:avLst/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4267200" y="228600"/>
            <a:ext cx="4638675" cy="3479800"/>
          </a:xfrm>
          <a:prstGeom prst="rect">
            <a:avLst/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381000" y="381000"/>
            <a:ext cx="3276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b="1" dirty="0" smtClean="0">
                <a:solidFill>
                  <a:srgbClr val="000066"/>
                </a:solidFill>
              </a:rPr>
              <a:t>Можуть працювати у </a:t>
            </a:r>
            <a:r>
              <a:rPr lang="uk-UA" sz="2400" b="1" dirty="0">
                <a:solidFill>
                  <a:srgbClr val="000066"/>
                </a:solidFill>
              </a:rPr>
              <a:t>науково-дослідних установах, ботанічних садах і дендропарках</a:t>
            </a:r>
            <a:endParaRPr lang="ru-RU" sz="2400" b="1" dirty="0">
              <a:solidFill>
                <a:srgbClr val="000066"/>
              </a:solidFill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4876800" y="6324600"/>
            <a:ext cx="274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b="1" i="1">
                <a:solidFill>
                  <a:srgbClr val="000066"/>
                </a:solidFill>
              </a:rPr>
              <a:t>НБС ім. М.М. Гришка</a:t>
            </a:r>
            <a:endParaRPr lang="ru-RU" b="1" i="1">
              <a:solidFill>
                <a:srgbClr val="000066"/>
              </a:solidFill>
            </a:endParaRP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5029200" y="3886200"/>
            <a:ext cx="411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 i="1">
                <a:solidFill>
                  <a:srgbClr val="000066"/>
                </a:solidFill>
              </a:rPr>
              <a:t>Національний дендропарк “Софіївка”</a:t>
            </a:r>
            <a:endParaRPr lang="ru-RU" b="1" i="1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28604"/>
            <a:ext cx="364333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500" b="1" dirty="0" err="1" smtClean="0">
                <a:solidFill>
                  <a:srgbClr val="C00000"/>
                </a:solidFill>
              </a:rPr>
              <a:t>Сфери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професійної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діяльності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спеціалістів</a:t>
            </a:r>
            <a:r>
              <a:rPr lang="ru-RU" sz="2500" b="1" dirty="0" smtClean="0">
                <a:solidFill>
                  <a:srgbClr val="C00000"/>
                </a:solidFill>
              </a:rPr>
              <a:t> садово-паркового </a:t>
            </a:r>
            <a:r>
              <a:rPr lang="ru-RU" sz="2500" b="1" dirty="0" err="1" smtClean="0">
                <a:solidFill>
                  <a:srgbClr val="C00000"/>
                </a:solidFill>
              </a:rPr>
              <a:t>господарства</a:t>
            </a:r>
            <a:endParaRPr lang="ru-RU" sz="2500" dirty="0" smtClean="0">
              <a:solidFill>
                <a:srgbClr val="C00000"/>
              </a:solidFill>
            </a:endParaRPr>
          </a:p>
          <a:p>
            <a:pPr algn="ctr" fontAlgn="base"/>
            <a:endParaRPr lang="ru-RU" sz="2500" dirty="0" smtClean="0">
              <a:solidFill>
                <a:srgbClr val="C00000"/>
              </a:solidFill>
            </a:endParaRPr>
          </a:p>
          <a:p>
            <a:pPr lvl="0" algn="ctr" fontAlgn="base"/>
            <a:r>
              <a:rPr lang="ru-RU" sz="2300" b="1" cap="all" dirty="0" err="1" smtClean="0">
                <a:solidFill>
                  <a:srgbClr val="002060"/>
                </a:solidFill>
              </a:rPr>
              <a:t>Вирощування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декоративних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рослин</a:t>
            </a:r>
            <a:r>
              <a:rPr lang="ru-RU" b="1" dirty="0" smtClean="0"/>
              <a:t>:</a:t>
            </a:r>
          </a:p>
          <a:p>
            <a:endParaRPr lang="ru-RU" dirty="0"/>
          </a:p>
        </p:txBody>
      </p:sp>
      <p:sp>
        <p:nvSpPr>
          <p:cNvPr id="39940" name="AutoShape 4" descr="Картинки по запросу посадка декоративных деревье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2" name="AutoShape 6" descr="Картинки по запросу посадка декоративных деревье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Посадка и пересадка деревьев и декоративных кустарник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0" name="AutoShape 2" descr="Картинки по запросу строительство дорожек в сад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2" name="AutoShape 4" descr="Картинки по запросу строительство дорожек в сад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4" name="AutoShape 6" descr="садовые дорож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58" name="AutoShape 2" descr="Картинки по запросу строительство водое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0" name="AutoShape 4" descr="Картинки по запросу строительство водое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2" name="AutoShape 6" descr="Картинки по запросу строительство водое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0"/>
            <a:ext cx="525710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3571216"/>
            <a:ext cx="5259106" cy="3165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285728"/>
            <a:ext cx="85011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У </a:t>
            </a:r>
            <a:r>
              <a:rPr lang="ru-RU" b="1" dirty="0" err="1" smtClean="0">
                <a:solidFill>
                  <a:srgbClr val="C00000"/>
                </a:solidFill>
              </a:rPr>
              <a:t>Білоцерківському</a:t>
            </a:r>
            <a:r>
              <a:rPr lang="ru-RU" b="1" dirty="0" smtClean="0">
                <a:solidFill>
                  <a:srgbClr val="C00000"/>
                </a:solidFill>
              </a:rPr>
              <a:t> НАУ </a:t>
            </a:r>
            <a:r>
              <a:rPr lang="ru-RU" b="1" dirty="0" err="1" smtClean="0"/>
              <a:t>студенти</a:t>
            </a:r>
            <a:r>
              <a:rPr lang="ru-RU" b="1" dirty="0" smtClean="0"/>
              <a:t> </a:t>
            </a:r>
            <a:r>
              <a:rPr lang="ru-RU" b="1" dirty="0" err="1" smtClean="0"/>
              <a:t>спеціальності</a:t>
            </a:r>
            <a:r>
              <a:rPr lang="ru-RU" b="1" dirty="0" smtClean="0"/>
              <a:t> «</a:t>
            </a:r>
            <a:r>
              <a:rPr lang="uk-UA" b="1" dirty="0" smtClean="0"/>
              <a:t>С</a:t>
            </a:r>
            <a:r>
              <a:rPr lang="ru-RU" b="1" dirty="0" err="1" smtClean="0"/>
              <a:t>адово-паркове</a:t>
            </a:r>
            <a:r>
              <a:rPr lang="ru-RU" b="1" dirty="0" smtClean="0"/>
              <a:t> </a:t>
            </a:r>
            <a:r>
              <a:rPr lang="ru-RU" b="1" dirty="0" err="1" smtClean="0"/>
              <a:t>господарство</a:t>
            </a:r>
            <a:r>
              <a:rPr lang="ru-RU" b="1" dirty="0" smtClean="0"/>
              <a:t>» </a:t>
            </a:r>
            <a:r>
              <a:rPr lang="ru-RU" b="1" dirty="0" err="1" smtClean="0"/>
              <a:t>вивчають</a:t>
            </a:r>
            <a:r>
              <a:rPr lang="ru-RU" b="1" dirty="0" smtClean="0"/>
              <a:t> </a:t>
            </a:r>
            <a:r>
              <a:rPr lang="ru-RU" b="1" dirty="0" err="1" smtClean="0"/>
              <a:t>історію</a:t>
            </a:r>
            <a:r>
              <a:rPr lang="ru-RU" b="1" dirty="0" smtClean="0"/>
              <a:t> </a:t>
            </a:r>
            <a:r>
              <a:rPr lang="ru-RU" b="1" dirty="0" err="1" smtClean="0"/>
              <a:t>світового</a:t>
            </a:r>
            <a:r>
              <a:rPr lang="ru-RU" b="1" dirty="0" smtClean="0"/>
              <a:t> садово-паркового </a:t>
            </a:r>
            <a:r>
              <a:rPr lang="ru-RU" b="1" dirty="0" err="1" smtClean="0"/>
              <a:t>мистецтва</a:t>
            </a:r>
            <a:r>
              <a:rPr lang="ru-RU" b="1" dirty="0" smtClean="0"/>
              <a:t>, </a:t>
            </a:r>
            <a:r>
              <a:rPr lang="ru-RU" b="1" dirty="0" err="1" smtClean="0"/>
              <a:t>квітникарство</a:t>
            </a:r>
            <a:r>
              <a:rPr lang="ru-RU" b="1" dirty="0" smtClean="0"/>
              <a:t> </a:t>
            </a:r>
            <a:r>
              <a:rPr lang="ru-RU" b="1" dirty="0" err="1" smtClean="0"/>
              <a:t>відкритого</a:t>
            </a:r>
            <a:r>
              <a:rPr lang="ru-RU" b="1" dirty="0" smtClean="0"/>
              <a:t> та </a:t>
            </a:r>
            <a:r>
              <a:rPr lang="ru-RU" b="1" dirty="0" err="1" smtClean="0"/>
              <a:t>закритого</a:t>
            </a:r>
            <a:r>
              <a:rPr lang="ru-RU" b="1" dirty="0" smtClean="0"/>
              <a:t> </a:t>
            </a:r>
            <a:r>
              <a:rPr lang="ru-RU" b="1" dirty="0" err="1" smtClean="0"/>
              <a:t>ґрунту</a:t>
            </a:r>
            <a:r>
              <a:rPr lang="ru-RU" b="1" dirty="0" smtClean="0"/>
              <a:t>, </a:t>
            </a:r>
            <a:r>
              <a:rPr lang="ru-RU" b="1" dirty="0" err="1" smtClean="0"/>
              <a:t>ландшафтну</a:t>
            </a:r>
            <a:r>
              <a:rPr lang="ru-RU" b="1" dirty="0" smtClean="0"/>
              <a:t> </a:t>
            </a:r>
            <a:r>
              <a:rPr lang="ru-RU" b="1" dirty="0" err="1" smtClean="0"/>
              <a:t>архітектуру</a:t>
            </a:r>
            <a:r>
              <a:rPr lang="ru-RU" b="1" dirty="0" smtClean="0"/>
              <a:t>, </a:t>
            </a:r>
            <a:r>
              <a:rPr lang="ru-RU" b="1" dirty="0" err="1" smtClean="0"/>
              <a:t>топіарне</a:t>
            </a:r>
            <a:r>
              <a:rPr lang="ru-RU" b="1" dirty="0" smtClean="0"/>
              <a:t> </a:t>
            </a:r>
            <a:r>
              <a:rPr lang="ru-RU" b="1" dirty="0" err="1" smtClean="0"/>
              <a:t>мистецтво</a:t>
            </a:r>
            <a:r>
              <a:rPr lang="ru-RU" b="1" dirty="0" smtClean="0"/>
              <a:t>, </a:t>
            </a:r>
            <a:r>
              <a:rPr lang="ru-RU" b="1" dirty="0" err="1" smtClean="0"/>
              <a:t>садово-паркове</a:t>
            </a:r>
            <a:r>
              <a:rPr lang="ru-RU" b="1" dirty="0" smtClean="0"/>
              <a:t> </a:t>
            </a:r>
            <a:r>
              <a:rPr lang="ru-RU" b="1" dirty="0" err="1" smtClean="0"/>
              <a:t>будівництво</a:t>
            </a:r>
            <a:r>
              <a:rPr lang="ru-RU" b="1" dirty="0" smtClean="0"/>
              <a:t>, </a:t>
            </a:r>
            <a:r>
              <a:rPr lang="ru-RU" b="1" dirty="0" err="1" smtClean="0"/>
              <a:t>озеленення</a:t>
            </a:r>
            <a:r>
              <a:rPr lang="ru-RU" b="1" dirty="0" smtClean="0"/>
              <a:t> </a:t>
            </a:r>
            <a:r>
              <a:rPr lang="ru-RU" b="1" dirty="0" err="1" smtClean="0"/>
              <a:t>населених</a:t>
            </a:r>
            <a:r>
              <a:rPr lang="ru-RU" b="1" dirty="0" smtClean="0"/>
              <a:t> </a:t>
            </a:r>
            <a:r>
              <a:rPr lang="ru-RU" b="1" dirty="0" err="1" smtClean="0"/>
              <a:t>пунктів</a:t>
            </a:r>
            <a:r>
              <a:rPr lang="ru-RU" b="1" dirty="0" smtClean="0"/>
              <a:t>, </a:t>
            </a:r>
            <a:r>
              <a:rPr lang="ru-RU" b="1" dirty="0" err="1" smtClean="0"/>
              <a:t>основи</a:t>
            </a:r>
            <a:r>
              <a:rPr lang="ru-RU" b="1" dirty="0" smtClean="0"/>
              <a:t> </a:t>
            </a:r>
            <a:r>
              <a:rPr lang="ru-RU" b="1" dirty="0" err="1" smtClean="0"/>
              <a:t>аранжування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композиції</a:t>
            </a:r>
            <a:r>
              <a:rPr lang="uk-UA" b="1" dirty="0" smtClean="0"/>
              <a:t>, </a:t>
            </a:r>
            <a:r>
              <a:rPr lang="ru-RU" b="1" dirty="0" err="1" smtClean="0"/>
              <a:t>газонознавство</a:t>
            </a:r>
            <a:r>
              <a:rPr lang="ru-RU" b="1" dirty="0" smtClean="0"/>
              <a:t>.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857364"/>
            <a:ext cx="707509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285728"/>
            <a:ext cx="8501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У </a:t>
            </a:r>
            <a:r>
              <a:rPr lang="ru-RU" b="1" dirty="0" err="1" smtClean="0">
                <a:solidFill>
                  <a:srgbClr val="C00000"/>
                </a:solidFill>
              </a:rPr>
              <a:t>Білоцерківському</a:t>
            </a:r>
            <a:r>
              <a:rPr lang="ru-RU" b="1" dirty="0" smtClean="0">
                <a:solidFill>
                  <a:srgbClr val="C00000"/>
                </a:solidFill>
              </a:rPr>
              <a:t> НАУ </a:t>
            </a:r>
            <a:r>
              <a:rPr lang="ru-RU" b="1" dirty="0" err="1" smtClean="0"/>
              <a:t>студенти</a:t>
            </a:r>
            <a:r>
              <a:rPr lang="ru-RU" b="1" dirty="0" smtClean="0"/>
              <a:t> </a:t>
            </a:r>
            <a:r>
              <a:rPr lang="ru-RU" b="1" dirty="0" err="1" smtClean="0"/>
              <a:t>спеціальності</a:t>
            </a:r>
            <a:r>
              <a:rPr lang="ru-RU" b="1" dirty="0" smtClean="0"/>
              <a:t> «</a:t>
            </a:r>
            <a:r>
              <a:rPr lang="uk-UA" b="1" dirty="0" smtClean="0"/>
              <a:t>С</a:t>
            </a:r>
            <a:r>
              <a:rPr lang="ru-RU" b="1" dirty="0" err="1" smtClean="0"/>
              <a:t>адово-паркове</a:t>
            </a:r>
            <a:r>
              <a:rPr lang="ru-RU" b="1" dirty="0" smtClean="0"/>
              <a:t> </a:t>
            </a:r>
            <a:r>
              <a:rPr lang="ru-RU" b="1" dirty="0" err="1" smtClean="0"/>
              <a:t>господарство</a:t>
            </a:r>
            <a:r>
              <a:rPr lang="ru-RU" b="1" dirty="0" smtClean="0"/>
              <a:t>»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виконують</a:t>
            </a:r>
            <a:r>
              <a:rPr lang="ru-RU" b="1" dirty="0" smtClean="0"/>
              <a:t>  </a:t>
            </a:r>
            <a:r>
              <a:rPr lang="ru-RU" b="1" dirty="0" err="1" smtClean="0"/>
              <a:t>творчі</a:t>
            </a:r>
            <a:r>
              <a:rPr lang="ru-RU" b="1" dirty="0" smtClean="0"/>
              <a:t> </a:t>
            </a:r>
            <a:r>
              <a:rPr lang="uk-UA" b="1" dirty="0" smtClean="0"/>
              <a:t>і розрахункові </a:t>
            </a:r>
            <a:r>
              <a:rPr lang="ru-RU" b="1" dirty="0" err="1" smtClean="0"/>
              <a:t>завдання</a:t>
            </a:r>
            <a:r>
              <a:rPr lang="uk-UA" b="1" dirty="0" smtClean="0"/>
              <a:t>, курсові роботи</a:t>
            </a:r>
            <a:r>
              <a:rPr lang="ru-RU" b="1" dirty="0" smtClean="0"/>
              <a:t>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928670"/>
            <a:ext cx="4929222" cy="3696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3" name="Picture 3" descr="E:\Іщук\Для стенду\Крючкова\DSC065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3286124"/>
            <a:ext cx="4548220" cy="3411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285728"/>
            <a:ext cx="8501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У </a:t>
            </a:r>
            <a:r>
              <a:rPr lang="ru-RU" b="1" dirty="0" err="1" smtClean="0">
                <a:solidFill>
                  <a:srgbClr val="C00000"/>
                </a:solidFill>
              </a:rPr>
              <a:t>Білоцерківському</a:t>
            </a:r>
            <a:r>
              <a:rPr lang="ru-RU" b="1" dirty="0" smtClean="0">
                <a:solidFill>
                  <a:srgbClr val="C00000"/>
                </a:solidFill>
              </a:rPr>
              <a:t> НАУ </a:t>
            </a:r>
            <a:r>
              <a:rPr lang="ru-RU" b="1" dirty="0" err="1" smtClean="0"/>
              <a:t>студенти</a:t>
            </a:r>
            <a:r>
              <a:rPr lang="ru-RU" b="1" dirty="0" smtClean="0"/>
              <a:t> </a:t>
            </a:r>
            <a:r>
              <a:rPr lang="ru-RU" b="1" dirty="0" err="1" smtClean="0"/>
              <a:t>спеціальності</a:t>
            </a:r>
            <a:r>
              <a:rPr lang="ru-RU" b="1" dirty="0" smtClean="0"/>
              <a:t> «</a:t>
            </a:r>
            <a:r>
              <a:rPr lang="uk-UA" b="1" dirty="0" smtClean="0"/>
              <a:t>С</a:t>
            </a:r>
            <a:r>
              <a:rPr lang="ru-RU" b="1" dirty="0" err="1" smtClean="0"/>
              <a:t>адово-паркове</a:t>
            </a:r>
            <a:r>
              <a:rPr lang="ru-RU" b="1" dirty="0" smtClean="0"/>
              <a:t> </a:t>
            </a:r>
            <a:r>
              <a:rPr lang="ru-RU" b="1" dirty="0" err="1" smtClean="0"/>
              <a:t>господарство</a:t>
            </a:r>
            <a:r>
              <a:rPr lang="ru-RU" b="1" dirty="0" smtClean="0"/>
              <a:t>» </a:t>
            </a:r>
            <a:r>
              <a:rPr lang="ru-RU" b="1" dirty="0" err="1" smtClean="0"/>
              <a:t>отримують</a:t>
            </a:r>
            <a:r>
              <a:rPr lang="ru-RU" b="1" dirty="0" smtClean="0"/>
              <a:t> </a:t>
            </a:r>
            <a:r>
              <a:rPr lang="ru-RU" b="1" dirty="0" err="1" smtClean="0"/>
              <a:t>комплексну</a:t>
            </a:r>
            <a:r>
              <a:rPr lang="ru-RU" b="1" dirty="0" smtClean="0"/>
              <a:t> </a:t>
            </a:r>
            <a:r>
              <a:rPr lang="ru-RU" b="1" dirty="0" err="1" smtClean="0"/>
              <a:t>підготовку</a:t>
            </a:r>
            <a:r>
              <a:rPr lang="ru-RU" b="1" dirty="0" smtClean="0"/>
              <a:t> </a:t>
            </a:r>
            <a:r>
              <a:rPr lang="ru-RU" b="1" dirty="0" err="1" smtClean="0"/>
              <a:t>з</a:t>
            </a:r>
            <a:r>
              <a:rPr lang="ru-RU" b="1" dirty="0" smtClean="0"/>
              <a:t> </a:t>
            </a:r>
            <a:r>
              <a:rPr lang="ru-RU" b="1" dirty="0" err="1" smtClean="0"/>
              <a:t>питань</a:t>
            </a:r>
            <a:r>
              <a:rPr lang="ru-RU" b="1" dirty="0" smtClean="0"/>
              <a:t> </a:t>
            </a:r>
            <a:r>
              <a:rPr lang="ru-RU" b="1" dirty="0" err="1" smtClean="0"/>
              <a:t>проектування</a:t>
            </a:r>
            <a:r>
              <a:rPr lang="ru-RU" b="1" dirty="0" smtClean="0"/>
              <a:t> </a:t>
            </a:r>
            <a:r>
              <a:rPr lang="ru-RU" b="1" dirty="0" err="1" smtClean="0"/>
              <a:t>всіх</a:t>
            </a:r>
            <a:r>
              <a:rPr lang="ru-RU" b="1" dirty="0" smtClean="0"/>
              <a:t> </a:t>
            </a:r>
            <a:r>
              <a:rPr lang="ru-RU" b="1" dirty="0" err="1" smtClean="0"/>
              <a:t>типів</a:t>
            </a:r>
            <a:r>
              <a:rPr lang="ru-RU" b="1" dirty="0" smtClean="0"/>
              <a:t> </a:t>
            </a:r>
            <a:r>
              <a:rPr lang="ru-RU" b="1" dirty="0" err="1" smtClean="0"/>
              <a:t>насаджень</a:t>
            </a:r>
            <a:r>
              <a:rPr lang="ru-RU" b="1" dirty="0" smtClean="0"/>
              <a:t> та догляду за ними, </a:t>
            </a:r>
            <a:r>
              <a:rPr lang="ru-RU" b="1" dirty="0" err="1" smtClean="0"/>
              <a:t>реконструкції</a:t>
            </a:r>
            <a:r>
              <a:rPr lang="ru-RU" b="1" dirty="0" smtClean="0"/>
              <a:t> та </a:t>
            </a:r>
            <a:r>
              <a:rPr lang="ru-RU" b="1" dirty="0" err="1" smtClean="0"/>
              <a:t>реставрації</a:t>
            </a:r>
            <a:r>
              <a:rPr lang="ru-RU" b="1" dirty="0" smtClean="0"/>
              <a:t> </a:t>
            </a:r>
            <a:r>
              <a:rPr lang="ru-RU" b="1" dirty="0" err="1" smtClean="0"/>
              <a:t>старовинних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сучасних</a:t>
            </a:r>
            <a:r>
              <a:rPr lang="ru-RU" b="1" dirty="0" smtClean="0"/>
              <a:t> </a:t>
            </a:r>
            <a:r>
              <a:rPr lang="ru-RU" b="1" dirty="0" err="1" smtClean="0"/>
              <a:t>садово-паркових</a:t>
            </a:r>
            <a:r>
              <a:rPr lang="ru-RU" b="1" dirty="0" smtClean="0"/>
              <a:t> </a:t>
            </a:r>
            <a:r>
              <a:rPr lang="ru-RU" b="1" dirty="0" err="1" smtClean="0"/>
              <a:t>об'єктів</a:t>
            </a:r>
            <a:r>
              <a:rPr lang="ru-RU" b="1" dirty="0" smtClean="0"/>
              <a:t>. </a:t>
            </a:r>
            <a:endParaRPr lang="ru-RU" dirty="0"/>
          </a:p>
        </p:txBody>
      </p:sp>
      <p:pic>
        <p:nvPicPr>
          <p:cNvPr id="4" name="Picture 3" descr="DSC044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643050"/>
            <a:ext cx="6572296" cy="4929222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>
                <a:solidFill>
                  <a:srgbClr val="000099"/>
                </a:solidFill>
              </a:rPr>
              <a:t>Під час навчальних і виробничих практик студенти на основі знань агротехніки вирощування декоративних рослин, ландшафтного мистецтва і фітодизайну забезпечують гармонійну організацію різних територій, зон відпочинку й дозвілля населення.</a:t>
            </a:r>
            <a:r>
              <a:rPr lang="ru-RU"/>
              <a:t> </a:t>
            </a:r>
          </a:p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4" name="Picture 2" descr="H:\Стенд та дизайн\Фото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00240"/>
            <a:ext cx="4622789" cy="3467091"/>
          </a:xfrm>
          <a:prstGeom prst="rect">
            <a:avLst/>
          </a:prstGeom>
          <a:noFill/>
        </p:spPr>
      </p:pic>
      <p:pic>
        <p:nvPicPr>
          <p:cNvPr id="5" name="Рисунок 4" descr="C:\WINDOWS\Temp\4W8CaJWnVo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714620"/>
            <a:ext cx="428624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5"/>
            <a:ext cx="4714908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500694" y="714356"/>
            <a:ext cx="30718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u="sng" dirty="0" smtClean="0"/>
              <a:t>Практика студентів за кордоном</a:t>
            </a:r>
            <a:r>
              <a:rPr lang="uk-UA" b="1" i="1" dirty="0" smtClean="0"/>
              <a:t> - однин з потужних видів практичної підготовки студента. Студенти отримують шанс відвідати інші країни, попрацювати в передових підприємствах світу з використанням сучасних технологій, знайти друзів у всіх куточках земної кулі, удосконалити своє знання іноземної мови.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Ð°ÑÑÐ¸Ð½ÐºÐ¸ Ð¿Ð¾ Ð·Ð°Ð¿ÑÐ¾ÑÑ Ð±ÑÐ¾ÑÑÐ°ÑÑÐ¾Ð½Ð°Ñ Ð±Ð½Ð°Ñ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71112" cy="656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7" y="0"/>
            <a:ext cx="8950624" cy="67129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348" y="5286388"/>
            <a:ext cx="727280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500" b="1" i="1" dirty="0" smtClean="0"/>
              <a:t>ЗАПРОШУЄМО ВАС ДО НАШОЇ АКТИВНОЇ і ТВОРЧОЇ СПІЛЬНОТИ МАЙБУТНІХ ДИЗАЙНЕРІВ ЛАНДШАФТУ!</a:t>
            </a:r>
            <a:endParaRPr lang="ru-RU" sz="2500" b="1" i="1" dirty="0"/>
          </a:p>
        </p:txBody>
      </p:sp>
    </p:spTree>
    <p:extLst>
      <p:ext uri="{BB962C8B-B14F-4D97-AF65-F5344CB8AC3E}">
        <p14:creationId xmlns:p14="http://schemas.microsoft.com/office/powerpoint/2010/main" val="331273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29190" y="357166"/>
            <a:ext cx="400052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002060"/>
                </a:solidFill>
              </a:rPr>
              <a:t>Садово-паркове господарство – сфера діяльності зі створення і підтримки об’єктів ландшафтної архітектури, вирощування декоративних рослин і підвищення стійкості рослинних насаджень в урбанізованому середовищі.</a:t>
            </a:r>
            <a:endParaRPr lang="ru-RU" sz="2000" b="1" i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8194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000504"/>
            <a:ext cx="5143536" cy="261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4000504"/>
            <a:ext cx="3663869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ÐÐ°ÑÑÐ¸Ð½ÐºÐ¸ Ð¿Ð¾ Ð·Ð°Ð¿ÑÐ¾ÑÑ ÐÐ°Ð¹Ð´-Ð¿Ð°ÑÐ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7166"/>
            <a:ext cx="4474324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571480"/>
            <a:ext cx="19288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002060"/>
                </a:solidFill>
              </a:rPr>
              <a:t>Фахівець </a:t>
            </a:r>
            <a:r>
              <a:rPr lang="ru-RU" b="1" i="1" dirty="0" smtClean="0">
                <a:solidFill>
                  <a:srgbClr val="002060"/>
                </a:solidFill>
              </a:rPr>
              <a:t>садово-паркового </a:t>
            </a:r>
            <a:r>
              <a:rPr lang="ru-RU" b="1" i="1" dirty="0" err="1" smtClean="0">
                <a:solidFill>
                  <a:srgbClr val="002060"/>
                </a:solidFill>
              </a:rPr>
              <a:t>господарства</a:t>
            </a:r>
            <a:r>
              <a:rPr lang="ru-RU" b="1" i="1" dirty="0" smtClean="0">
                <a:solidFill>
                  <a:srgbClr val="002060"/>
                </a:solidFill>
              </a:rPr>
              <a:t> – не просто </a:t>
            </a:r>
            <a:r>
              <a:rPr lang="ru-RU" b="1" i="1" dirty="0" err="1" smtClean="0">
                <a:solidFill>
                  <a:srgbClr val="002060"/>
                </a:solidFill>
              </a:rPr>
              <a:t>кваліфікований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садівник</a:t>
            </a:r>
            <a:r>
              <a:rPr lang="ru-RU" b="1" i="1" dirty="0" smtClean="0">
                <a:solidFill>
                  <a:srgbClr val="002060"/>
                </a:solidFill>
              </a:rPr>
              <a:t>, </a:t>
            </a:r>
            <a:r>
              <a:rPr lang="ru-RU" b="1" i="1" dirty="0" err="1" smtClean="0">
                <a:solidFill>
                  <a:srgbClr val="002060"/>
                </a:solidFill>
              </a:rPr>
              <a:t>але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й</a:t>
            </a:r>
            <a:r>
              <a:rPr lang="ru-RU" b="1" i="1" dirty="0" smtClean="0">
                <a:solidFill>
                  <a:srgbClr val="002060"/>
                </a:solidFill>
              </a:rPr>
              <a:t> художник, дизайнер, </a:t>
            </a:r>
            <a:r>
              <a:rPr lang="ru-RU" b="1" i="1" dirty="0" err="1" smtClean="0">
                <a:solidFill>
                  <a:srgbClr val="002060"/>
                </a:solidFill>
              </a:rPr>
              <a:t>архітектор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здатн</a:t>
            </a:r>
            <a:r>
              <a:rPr lang="uk-UA" b="1" i="1" dirty="0" err="1" smtClean="0">
                <a:solidFill>
                  <a:srgbClr val="002060"/>
                </a:solidFill>
              </a:rPr>
              <a:t>ий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знаходити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нові</a:t>
            </a:r>
            <a:r>
              <a:rPr lang="ru-RU" b="1" i="1" dirty="0" smtClean="0">
                <a:solidFill>
                  <a:srgbClr val="002060"/>
                </a:solidFill>
              </a:rPr>
              <a:t>, </a:t>
            </a:r>
            <a:r>
              <a:rPr lang="ru-RU" b="1" i="1" dirty="0" err="1" smtClean="0">
                <a:solidFill>
                  <a:srgbClr val="002060"/>
                </a:solidFill>
              </a:rPr>
              <a:t>оригінальні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ідеї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і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успішно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втілювати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їх</a:t>
            </a:r>
            <a:r>
              <a:rPr lang="ru-RU" b="1" i="1" dirty="0" smtClean="0">
                <a:solidFill>
                  <a:srgbClr val="002060"/>
                </a:solidFill>
              </a:rPr>
              <a:t> у </a:t>
            </a:r>
            <a:r>
              <a:rPr lang="ru-RU" b="1" i="1" dirty="0" err="1" smtClean="0">
                <a:solidFill>
                  <a:srgbClr val="002060"/>
                </a:solidFill>
              </a:rPr>
              <a:t>життя</a:t>
            </a:r>
            <a:r>
              <a:rPr lang="ru-RU" b="1" i="1" dirty="0" smtClean="0">
                <a:solidFill>
                  <a:srgbClr val="002060"/>
                </a:solidFill>
              </a:rPr>
              <a:t>.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14290"/>
            <a:ext cx="6765651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85728"/>
            <a:ext cx="82153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b="1" i="1" dirty="0" smtClean="0">
                <a:solidFill>
                  <a:srgbClr val="002060"/>
                </a:solidFill>
              </a:rPr>
              <a:t>Фахівець </a:t>
            </a:r>
            <a:r>
              <a:rPr lang="ru-RU" sz="2600" b="1" i="1" dirty="0" smtClean="0">
                <a:solidFill>
                  <a:srgbClr val="002060"/>
                </a:solidFill>
              </a:rPr>
              <a:t>садово-паркового </a:t>
            </a:r>
            <a:r>
              <a:rPr lang="ru-RU" sz="2600" b="1" i="1" dirty="0" err="1" smtClean="0">
                <a:solidFill>
                  <a:srgbClr val="002060"/>
                </a:solidFill>
              </a:rPr>
              <a:t>господарства</a:t>
            </a:r>
            <a:r>
              <a:rPr lang="ru-RU" sz="2600" b="1" i="1" dirty="0" smtClean="0">
                <a:solidFill>
                  <a:srgbClr val="002060"/>
                </a:solidFill>
              </a:rPr>
              <a:t> </a:t>
            </a:r>
            <a:r>
              <a:rPr lang="uk-UA" sz="2600" b="1" i="1" dirty="0" smtClean="0">
                <a:solidFill>
                  <a:srgbClr val="002060"/>
                </a:solidFill>
              </a:rPr>
              <a:t>здатний видозмінювати первинний вигляд місцевості, надаючи їй більш комфортних і сучасних рис. </a:t>
            </a:r>
            <a:endParaRPr lang="ru-RU" sz="2600" b="1" i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5123" name="AutoShape 3" descr="Картинки по запросу Садово-паркове господар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5" name="AutoShape 5" descr="Садово-паркове господар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7" name="AutoShape 7" descr="https://www.udau.edu.ua/assets/images/fakylteti/spg/specs/gardening/Kandscape-Design-127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643050"/>
            <a:ext cx="6691284" cy="5018464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85728"/>
            <a:ext cx="850112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</a:rPr>
              <a:t>Професійна діяльність фахівця з садово-паркового господарства охоплює можливості працевлаштування: </a:t>
            </a:r>
            <a:endParaRPr lang="ru-RU" sz="2400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uk-UA" sz="2000" b="1" dirty="0" smtClean="0"/>
              <a:t>на підприємствах і фірмах, що займаються проектуванням об’єктів      озеленення і благоустрою; </a:t>
            </a:r>
            <a:endParaRPr lang="ru-RU" sz="2000" dirty="0" smtClean="0"/>
          </a:p>
          <a:p>
            <a:pPr>
              <a:buFont typeface="Wingdings" pitchFamily="2" charset="2"/>
              <a:buChar char="Ø"/>
            </a:pPr>
            <a:r>
              <a:rPr lang="uk-UA" sz="2000" b="1" dirty="0" smtClean="0"/>
              <a:t>в міських комунальних  підприємствах зеленого господарства; </a:t>
            </a:r>
            <a:endParaRPr lang="ru-RU" sz="2000" dirty="0" smtClean="0"/>
          </a:p>
          <a:p>
            <a:pPr>
              <a:buFont typeface="Wingdings" pitchFamily="2" charset="2"/>
              <a:buChar char="Ø"/>
            </a:pPr>
            <a:r>
              <a:rPr lang="uk-UA" sz="2000" b="1" dirty="0" smtClean="0"/>
              <a:t>в декоративних розсадниках і садових центрах; </a:t>
            </a:r>
            <a:endParaRPr lang="ru-RU" sz="2000" dirty="0" smtClean="0"/>
          </a:p>
          <a:p>
            <a:pPr>
              <a:buFont typeface="Wingdings" pitchFamily="2" charset="2"/>
              <a:buChar char="Ø"/>
            </a:pPr>
            <a:r>
              <a:rPr lang="uk-UA" sz="2000" b="1" dirty="0" smtClean="0"/>
              <a:t>в ботанічних садах, дендропарках, оранжереях; </a:t>
            </a:r>
            <a:endParaRPr lang="ru-RU" sz="2000" dirty="0" smtClean="0"/>
          </a:p>
          <a:p>
            <a:pPr>
              <a:buFont typeface="Wingdings" pitchFamily="2" charset="2"/>
              <a:buChar char="Ø"/>
            </a:pPr>
            <a:r>
              <a:rPr lang="uk-UA" sz="2000" b="1" dirty="0" smtClean="0"/>
              <a:t>у флористичних фірмах.</a:t>
            </a:r>
            <a:endParaRPr lang="ru-RU" sz="2000" dirty="0" smtClean="0"/>
          </a:p>
          <a:p>
            <a:endParaRPr lang="ru-RU" dirty="0"/>
          </a:p>
        </p:txBody>
      </p:sp>
      <p:pic>
        <p:nvPicPr>
          <p:cNvPr id="3" name="Picture 4" descr="IMG_0205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/>
          <a:stretch>
            <a:fillRect/>
          </a:stretch>
        </p:blipFill>
        <p:spPr bwMode="auto">
          <a:xfrm>
            <a:off x="214282" y="3000372"/>
            <a:ext cx="3571900" cy="2677946"/>
          </a:xfrm>
          <a:prstGeom prst="rect">
            <a:avLst/>
          </a:prstGeom>
          <a:noFill/>
        </p:spPr>
      </p:pic>
      <p:pic>
        <p:nvPicPr>
          <p:cNvPr id="4" name="Picture 2" descr="H:\Стенд та дизайн\Бонсай сосна 22000грн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643314"/>
            <a:ext cx="5089821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034" y="285728"/>
            <a:ext cx="821537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500" b="1" dirty="0" err="1" smtClean="0">
                <a:solidFill>
                  <a:srgbClr val="C00000"/>
                </a:solidFill>
              </a:rPr>
              <a:t>Сфери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професійної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діяльності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спеціалістів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</a:p>
          <a:p>
            <a:pPr algn="ctr" fontAlgn="base"/>
            <a:r>
              <a:rPr lang="ru-RU" sz="2500" b="1" dirty="0" smtClean="0">
                <a:solidFill>
                  <a:srgbClr val="C00000"/>
                </a:solidFill>
              </a:rPr>
              <a:t>садово-паркового </a:t>
            </a:r>
            <a:r>
              <a:rPr lang="ru-RU" sz="2500" b="1" dirty="0" err="1" smtClean="0">
                <a:solidFill>
                  <a:srgbClr val="C00000"/>
                </a:solidFill>
              </a:rPr>
              <a:t>господарства</a:t>
            </a:r>
            <a:endParaRPr lang="ru-RU" sz="2500" dirty="0" smtClean="0">
              <a:solidFill>
                <a:srgbClr val="C00000"/>
              </a:solidFill>
            </a:endParaRPr>
          </a:p>
          <a:p>
            <a:pPr algn="ctr" fontAlgn="base"/>
            <a:endParaRPr lang="ru-RU" sz="2500" dirty="0" smtClean="0">
              <a:solidFill>
                <a:srgbClr val="C00000"/>
              </a:solidFill>
            </a:endParaRPr>
          </a:p>
          <a:p>
            <a:pPr lvl="0" algn="ctr" fontAlgn="base"/>
            <a:r>
              <a:rPr lang="ru-RU" sz="2300" b="1" cap="all" dirty="0" err="1" smtClean="0">
                <a:solidFill>
                  <a:srgbClr val="002060"/>
                </a:solidFill>
              </a:rPr>
              <a:t>проектування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об'єктів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ландшафтної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архітектури</a:t>
            </a:r>
            <a:r>
              <a:rPr lang="ru-RU" b="1" dirty="0" smtClean="0"/>
              <a:t>:</a:t>
            </a:r>
            <a:endParaRPr lang="ru-RU" sz="2400" dirty="0" smtClean="0"/>
          </a:p>
          <a:p>
            <a:pPr lvl="1" algn="ctr" fontAlgn="base"/>
            <a:r>
              <a:rPr lang="ru-RU" sz="1900" b="1" i="1" dirty="0" err="1" smtClean="0"/>
              <a:t>Розробка</a:t>
            </a:r>
            <a:r>
              <a:rPr lang="ru-RU" sz="1900" b="1" i="1" dirty="0" smtClean="0"/>
              <a:t> </a:t>
            </a:r>
            <a:r>
              <a:rPr lang="ru-RU" sz="1900" b="1" i="1" dirty="0" err="1" smtClean="0"/>
              <a:t>і</a:t>
            </a:r>
            <a:r>
              <a:rPr lang="ru-RU" sz="1900" b="1" i="1" dirty="0" smtClean="0"/>
              <a:t> </a:t>
            </a:r>
            <a:r>
              <a:rPr lang="ru-RU" sz="1900" b="1" i="1" dirty="0" err="1" smtClean="0"/>
              <a:t>реконструкція</a:t>
            </a:r>
            <a:r>
              <a:rPr lang="ru-RU" sz="1900" b="1" i="1" dirty="0" smtClean="0"/>
              <a:t> </a:t>
            </a:r>
            <a:r>
              <a:rPr lang="ru-RU" sz="1900" b="1" i="1" dirty="0" err="1" smtClean="0"/>
              <a:t>об'єктів</a:t>
            </a:r>
            <a:r>
              <a:rPr lang="ru-RU" sz="1900" b="1" i="1" dirty="0" smtClean="0"/>
              <a:t> </a:t>
            </a:r>
            <a:r>
              <a:rPr lang="ru-RU" sz="1900" b="1" i="1" dirty="0" err="1" smtClean="0"/>
              <a:t>озеленення</a:t>
            </a:r>
            <a:endParaRPr lang="ru-RU" sz="1900" b="1" i="1" dirty="0" smtClean="0"/>
          </a:p>
          <a:p>
            <a:endParaRPr lang="ru-RU" dirty="0"/>
          </a:p>
        </p:txBody>
      </p:sp>
      <p:pic>
        <p:nvPicPr>
          <p:cNvPr id="2050" name="Picture 2" descr="plan-d-arrière-cour-de-conception-d-architecte-paysagiste-pour-la-villa-572613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428868"/>
            <a:ext cx="356736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2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 l="16667" t="8333" b="5556"/>
          <a:stretch>
            <a:fillRect/>
          </a:stretch>
        </p:blipFill>
        <p:spPr bwMode="auto">
          <a:xfrm>
            <a:off x="3857620" y="3000372"/>
            <a:ext cx="4954570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2357431"/>
            <a:ext cx="5715040" cy="3662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00034" y="285728"/>
            <a:ext cx="821537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500" b="1" dirty="0" err="1" smtClean="0">
                <a:solidFill>
                  <a:srgbClr val="C00000"/>
                </a:solidFill>
              </a:rPr>
              <a:t>Сфери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професійної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діяльності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спеціалістів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</a:p>
          <a:p>
            <a:pPr algn="ctr" fontAlgn="base"/>
            <a:r>
              <a:rPr lang="ru-RU" sz="2500" b="1" dirty="0" smtClean="0">
                <a:solidFill>
                  <a:srgbClr val="C00000"/>
                </a:solidFill>
              </a:rPr>
              <a:t>садово-паркового </a:t>
            </a:r>
            <a:r>
              <a:rPr lang="ru-RU" sz="2500" b="1" dirty="0" err="1" smtClean="0">
                <a:solidFill>
                  <a:srgbClr val="C00000"/>
                </a:solidFill>
              </a:rPr>
              <a:t>господарства</a:t>
            </a:r>
            <a:endParaRPr lang="ru-RU" sz="2500" dirty="0" smtClean="0">
              <a:solidFill>
                <a:srgbClr val="C00000"/>
              </a:solidFill>
            </a:endParaRPr>
          </a:p>
          <a:p>
            <a:pPr algn="ctr" fontAlgn="base"/>
            <a:endParaRPr lang="ru-RU" sz="2500" dirty="0" smtClean="0">
              <a:solidFill>
                <a:srgbClr val="C00000"/>
              </a:solidFill>
            </a:endParaRPr>
          </a:p>
          <a:p>
            <a:pPr lvl="0" algn="ctr" fontAlgn="base"/>
            <a:r>
              <a:rPr lang="ru-RU" sz="2300" b="1" cap="all" dirty="0" err="1" smtClean="0">
                <a:solidFill>
                  <a:srgbClr val="002060"/>
                </a:solidFill>
              </a:rPr>
              <a:t>проектування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об'єктів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ландшафтної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архітектури</a:t>
            </a:r>
            <a:r>
              <a:rPr lang="ru-RU" b="1" dirty="0" smtClean="0"/>
              <a:t>:</a:t>
            </a:r>
            <a:endParaRPr lang="ru-RU" sz="2400" dirty="0" smtClean="0"/>
          </a:p>
          <a:p>
            <a:pPr lvl="1" algn="ctr" fontAlgn="base"/>
            <a:r>
              <a:rPr lang="ru-RU" sz="2000" b="1" i="1" dirty="0" err="1" smtClean="0"/>
              <a:t>Розробка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і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реконструкція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об'єктів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озеленення</a:t>
            </a:r>
            <a:endParaRPr lang="ru-RU" sz="2000" b="1" i="1" dirty="0" smtClean="0"/>
          </a:p>
          <a:p>
            <a:endParaRPr lang="ru-RU" dirty="0"/>
          </a:p>
        </p:txBody>
      </p:sp>
      <p:pic>
        <p:nvPicPr>
          <p:cNvPr id="2050" name="Picture 2" descr="H:\Стенд та дизайн\Новая папка\chastnyiy-landshaftnyiy-dizay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143380"/>
            <a:ext cx="3786214" cy="2514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034" y="285728"/>
            <a:ext cx="821537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500" b="1" dirty="0" err="1" smtClean="0">
                <a:solidFill>
                  <a:srgbClr val="C00000"/>
                </a:solidFill>
              </a:rPr>
              <a:t>Сфери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професійної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діяльності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</a:rPr>
              <a:t>спеціалістів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</a:p>
          <a:p>
            <a:pPr algn="ctr" fontAlgn="base"/>
            <a:r>
              <a:rPr lang="ru-RU" sz="2500" b="1" dirty="0" smtClean="0">
                <a:solidFill>
                  <a:srgbClr val="C00000"/>
                </a:solidFill>
              </a:rPr>
              <a:t>садово-паркового </a:t>
            </a:r>
            <a:r>
              <a:rPr lang="ru-RU" sz="2500" b="1" dirty="0" err="1" smtClean="0">
                <a:solidFill>
                  <a:srgbClr val="C00000"/>
                </a:solidFill>
              </a:rPr>
              <a:t>господарства</a:t>
            </a:r>
            <a:endParaRPr lang="ru-RU" sz="2500" dirty="0" smtClean="0">
              <a:solidFill>
                <a:srgbClr val="C00000"/>
              </a:solidFill>
            </a:endParaRPr>
          </a:p>
          <a:p>
            <a:pPr algn="ctr" fontAlgn="base"/>
            <a:endParaRPr lang="ru-RU" sz="2500" dirty="0" smtClean="0">
              <a:solidFill>
                <a:srgbClr val="C00000"/>
              </a:solidFill>
            </a:endParaRPr>
          </a:p>
          <a:p>
            <a:pPr lvl="0" algn="ctr" fontAlgn="base"/>
            <a:r>
              <a:rPr lang="ru-RU" sz="2300" b="1" cap="all" dirty="0" smtClean="0">
                <a:solidFill>
                  <a:srgbClr val="002060"/>
                </a:solidFill>
              </a:rPr>
              <a:t>Дизайн та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оформлення</a:t>
            </a:r>
            <a:r>
              <a:rPr lang="ru-RU" sz="2300" b="1" cap="all" dirty="0" smtClean="0">
                <a:solidFill>
                  <a:srgbClr val="002060"/>
                </a:solidFill>
              </a:rPr>
              <a:t> </a:t>
            </a:r>
            <a:r>
              <a:rPr lang="ru-RU" sz="2300" b="1" cap="all" dirty="0" err="1" smtClean="0">
                <a:solidFill>
                  <a:srgbClr val="002060"/>
                </a:solidFill>
              </a:rPr>
              <a:t>інтер'єрів</a:t>
            </a:r>
            <a:r>
              <a:rPr lang="ru-RU" b="1" dirty="0" smtClean="0"/>
              <a:t>:</a:t>
            </a:r>
          </a:p>
          <a:p>
            <a:pPr lvl="1" algn="ctr" fontAlgn="base"/>
            <a:r>
              <a:rPr lang="ru-RU" sz="2000" b="1" i="1" dirty="0" err="1" smtClean="0"/>
              <a:t>Складання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флористичних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композицій</a:t>
            </a:r>
            <a:endParaRPr lang="ru-RU" sz="2000" b="1" i="1" dirty="0" smtClean="0"/>
          </a:p>
          <a:p>
            <a:endParaRPr lang="ru-RU" dirty="0"/>
          </a:p>
        </p:txBody>
      </p:sp>
      <p:sp>
        <p:nvSpPr>
          <p:cNvPr id="3074" name="AutoShape 2" descr="Картинки по запросу флористи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71744"/>
            <a:ext cx="9072626" cy="408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587</Words>
  <Application>Microsoft Office PowerPoint</Application>
  <PresentationFormat>Экран (4:3)</PresentationFormat>
  <Paragraphs>95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Наталiя</dc:creator>
  <cp:lastModifiedBy>Наталiя</cp:lastModifiedBy>
  <cp:revision>21</cp:revision>
  <dcterms:modified xsi:type="dcterms:W3CDTF">2019-09-18T18:56:34Z</dcterms:modified>
</cp:coreProperties>
</file>