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937914D-8CC4-45B1-A815-1DCB6606D123}">
  <a:tblStyle styleId="{E937914D-8CC4-45B1-A815-1DCB6606D1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E68BCDCC-11A1-4048-8099-08809EFA0A99}" styleName="Table_1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2f985eca9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2f985eca9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2f985eca90_0_293:notes"/>
          <p:cNvSpPr txBox="1"/>
          <p:nvPr>
            <p:ph idx="1" type="body"/>
          </p:nvPr>
        </p:nvSpPr>
        <p:spPr>
          <a:xfrm>
            <a:off x="685791" y="4343396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g12f985eca90_0_293:notes"/>
          <p:cNvSpPr/>
          <p:nvPr>
            <p:ph idx="2" type="sldImg"/>
          </p:nvPr>
        </p:nvSpPr>
        <p:spPr>
          <a:xfrm>
            <a:off x="1143216" y="685796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2f985eca90_0_375:notes"/>
          <p:cNvSpPr txBox="1"/>
          <p:nvPr>
            <p:ph idx="1" type="body"/>
          </p:nvPr>
        </p:nvSpPr>
        <p:spPr>
          <a:xfrm>
            <a:off x="685791" y="4343396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g12f985eca90_0_375:notes"/>
          <p:cNvSpPr/>
          <p:nvPr>
            <p:ph idx="2" type="sldImg"/>
          </p:nvPr>
        </p:nvSpPr>
        <p:spPr>
          <a:xfrm>
            <a:off x="1143216" y="685796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2f985eca90_0_457:notes"/>
          <p:cNvSpPr txBox="1"/>
          <p:nvPr>
            <p:ph idx="1" type="body"/>
          </p:nvPr>
        </p:nvSpPr>
        <p:spPr>
          <a:xfrm>
            <a:off x="685791" y="4343396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g12f985eca90_0_457:notes"/>
          <p:cNvSpPr/>
          <p:nvPr>
            <p:ph idx="2" type="sldImg"/>
          </p:nvPr>
        </p:nvSpPr>
        <p:spPr>
          <a:xfrm>
            <a:off x="1143216" y="685796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2f985eca90_0_539:notes"/>
          <p:cNvSpPr txBox="1"/>
          <p:nvPr>
            <p:ph idx="1" type="body"/>
          </p:nvPr>
        </p:nvSpPr>
        <p:spPr>
          <a:xfrm>
            <a:off x="685791" y="4343396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g12f985eca90_0_539:notes"/>
          <p:cNvSpPr/>
          <p:nvPr>
            <p:ph idx="2" type="sldImg"/>
          </p:nvPr>
        </p:nvSpPr>
        <p:spPr>
          <a:xfrm>
            <a:off x="1143216" y="685796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2f985eca90_0_621:notes"/>
          <p:cNvSpPr txBox="1"/>
          <p:nvPr>
            <p:ph idx="1" type="body"/>
          </p:nvPr>
        </p:nvSpPr>
        <p:spPr>
          <a:xfrm>
            <a:off x="685791" y="4343396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g12f985eca90_0_621:notes"/>
          <p:cNvSpPr/>
          <p:nvPr>
            <p:ph idx="2" type="sldImg"/>
          </p:nvPr>
        </p:nvSpPr>
        <p:spPr>
          <a:xfrm>
            <a:off x="1143216" y="685796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2f985eca90_0_709:notes"/>
          <p:cNvSpPr txBox="1"/>
          <p:nvPr>
            <p:ph idx="1" type="body"/>
          </p:nvPr>
        </p:nvSpPr>
        <p:spPr>
          <a:xfrm>
            <a:off x="685791" y="4343396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g12f985eca90_0_709:notes"/>
          <p:cNvSpPr/>
          <p:nvPr>
            <p:ph idx="2" type="sldImg"/>
          </p:nvPr>
        </p:nvSpPr>
        <p:spPr>
          <a:xfrm>
            <a:off x="1143216" y="685796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2f985eca90_0_7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2f985eca90_0_7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2f985eca90_0_804:notes"/>
          <p:cNvSpPr txBox="1"/>
          <p:nvPr>
            <p:ph idx="1" type="body"/>
          </p:nvPr>
        </p:nvSpPr>
        <p:spPr>
          <a:xfrm>
            <a:off x="685791" y="4343396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12f985eca90_0_804:notes"/>
          <p:cNvSpPr/>
          <p:nvPr>
            <p:ph idx="2" type="sldImg"/>
          </p:nvPr>
        </p:nvSpPr>
        <p:spPr>
          <a:xfrm>
            <a:off x="1143216" y="685796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2f985eca90_0_969:notes"/>
          <p:cNvSpPr txBox="1"/>
          <p:nvPr>
            <p:ph idx="1" type="body"/>
          </p:nvPr>
        </p:nvSpPr>
        <p:spPr>
          <a:xfrm>
            <a:off x="685791" y="4343396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g12f985eca90_0_969:notes"/>
          <p:cNvSpPr/>
          <p:nvPr>
            <p:ph idx="2" type="sldImg"/>
          </p:nvPr>
        </p:nvSpPr>
        <p:spPr>
          <a:xfrm>
            <a:off x="1143216" y="685796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2f985eca90_0_9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2f985eca90_0_9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2f985eca90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2f985eca90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30316df1db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30316df1db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30316df1db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30316df1db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30316df1db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130316df1db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30316df1db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130316df1db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30316df1db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30316df1db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30316df1db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30316df1db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2f985eca90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2f985eca90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2f985eca90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2f985eca90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2f985eca90_1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2f985eca90_1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2f985eca90_1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2f985eca90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2f985eca90_1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2f985eca90_1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2f985eca90_1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2f985eca90_1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2f985eca90_0_213:notes"/>
          <p:cNvSpPr txBox="1"/>
          <p:nvPr>
            <p:ph idx="1" type="body"/>
          </p:nvPr>
        </p:nvSpPr>
        <p:spPr>
          <a:xfrm>
            <a:off x="685791" y="4343396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12f985eca90_0_213:notes"/>
          <p:cNvSpPr/>
          <p:nvPr>
            <p:ph idx="2" type="sldImg"/>
          </p:nvPr>
        </p:nvSpPr>
        <p:spPr>
          <a:xfrm>
            <a:off x="1143216" y="685796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8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hyperlink" Target="https://ehms.apsl.edu.pl/e-rekrutacja/" TargetMode="External"/><Relationship Id="rId5" Type="http://schemas.openxmlformats.org/officeDocument/2006/relationships/hyperlink" Target="https://ehms.apsl.edu.pl/e-rekrutacja/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hyperlink" Target="mailto:international@apsl.edu.pl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Relationship Id="rId4" Type="http://schemas.openxmlformats.org/officeDocument/2006/relationships/image" Target="../media/image1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11" Type="http://schemas.openxmlformats.org/officeDocument/2006/relationships/image" Target="../media/image22.png"/><Relationship Id="rId10" Type="http://schemas.openxmlformats.org/officeDocument/2006/relationships/image" Target="../media/image7.png"/><Relationship Id="rId9" Type="http://schemas.openxmlformats.org/officeDocument/2006/relationships/image" Target="../media/image14.png"/><Relationship Id="rId5" Type="http://schemas.openxmlformats.org/officeDocument/2006/relationships/image" Target="../media/image17.png"/><Relationship Id="rId6" Type="http://schemas.openxmlformats.org/officeDocument/2006/relationships/image" Target="../media/image9.png"/><Relationship Id="rId7" Type="http://schemas.openxmlformats.org/officeDocument/2006/relationships/image" Target="../media/image18.png"/><Relationship Id="rId8" Type="http://schemas.openxmlformats.org/officeDocument/2006/relationships/image" Target="../media/image2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png"/><Relationship Id="rId4" Type="http://schemas.openxmlformats.org/officeDocument/2006/relationships/image" Target="../media/image23.png"/><Relationship Id="rId5" Type="http://schemas.openxmlformats.org/officeDocument/2006/relationships/hyperlink" Target="mailto:mariola.medwid@apsl.edu.pl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1617800" y="372113"/>
            <a:ext cx="5357100" cy="93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3100"/>
              <a:t>Akademia Pomorska w Słupsku</a:t>
            </a:r>
            <a:endParaRPr sz="3100"/>
          </a:p>
        </p:txBody>
      </p:sp>
      <p:sp>
        <p:nvSpPr>
          <p:cNvPr id="55" name="Google Shape;55;p13"/>
          <p:cNvSpPr txBox="1"/>
          <p:nvPr/>
        </p:nvSpPr>
        <p:spPr>
          <a:xfrm>
            <a:off x="5143500" y="182975"/>
            <a:ext cx="34071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Biuro ds. Rozwoju i Współpracy 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4400" y="1306325"/>
            <a:ext cx="4748375" cy="2819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2"/>
          <p:cNvPicPr preferRelativeResize="0"/>
          <p:nvPr/>
        </p:nvPicPr>
        <p:blipFill rotWithShape="1">
          <a:blip r:embed="rId3">
            <a:alphaModFix/>
          </a:blip>
          <a:srcRect b="2912" l="0" r="0" t="0"/>
          <a:stretch/>
        </p:blipFill>
        <p:spPr>
          <a:xfrm>
            <a:off x="228600" y="941784"/>
            <a:ext cx="4775597" cy="2318146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2"/>
          <p:cNvSpPr txBox="1"/>
          <p:nvPr/>
        </p:nvSpPr>
        <p:spPr>
          <a:xfrm>
            <a:off x="852488" y="77390"/>
            <a:ext cx="7439100" cy="8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6CC"/>
              </a:buClr>
              <a:buSzPts val="2400"/>
              <a:buFont typeface="Bookman Old Style"/>
              <a:buNone/>
            </a:pPr>
            <a:r>
              <a:rPr b="1" i="0" lang="pl" sz="2400" u="none">
                <a:solidFill>
                  <a:srgbClr val="3366CC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Спеціальності та спеціалізації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6CC"/>
              </a:buClr>
              <a:buSzPts val="1400"/>
              <a:buFont typeface="Bookman Old Style"/>
              <a:buNone/>
            </a:pPr>
            <a:r>
              <a:rPr b="1" i="0" lang="pl" sz="1400" u="none">
                <a:solidFill>
                  <a:srgbClr val="3366CC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https://www.apsl.edu.pl/informator/informacijnij-buklet-ukrayins-koyu-movoyu</a:t>
            </a:r>
            <a:endParaRPr sz="1100"/>
          </a:p>
        </p:txBody>
      </p:sp>
      <p:sp>
        <p:nvSpPr>
          <p:cNvPr id="137" name="Google Shape;137;p22"/>
          <p:cNvSpPr txBox="1"/>
          <p:nvPr/>
        </p:nvSpPr>
        <p:spPr>
          <a:xfrm>
            <a:off x="5004197" y="1363265"/>
            <a:ext cx="4139700" cy="24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alibri"/>
              <a:buNone/>
            </a:pPr>
            <a:r>
              <a:rPr b="1" i="1" lang="pl" sz="24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 Біологія (SPS)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500"/>
              <a:buFont typeface="Calibri"/>
              <a:buNone/>
            </a:pPr>
            <a:r>
              <a:rPr b="1" i="1" lang="pl" sz="15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Біологія медична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500"/>
              <a:buFont typeface="Calibri"/>
              <a:buNone/>
            </a:pPr>
            <a:r>
              <a:rPr b="1" i="1" lang="pl" sz="15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Педагогічна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500"/>
              <a:buFont typeface="Calibri"/>
              <a:buNone/>
            </a:pPr>
            <a:r>
              <a:rPr b="1" i="1" lang="pl" sz="15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Садове мистецтво(дизайн)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alibri"/>
              <a:buNone/>
            </a:pPr>
            <a:r>
              <a:rPr b="1" i="1" lang="pl" sz="24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 Географія (SPS)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500"/>
              <a:buFont typeface="Calibri"/>
              <a:buNone/>
            </a:pPr>
            <a:r>
              <a:rPr b="1" i="1" lang="pl" sz="15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Геоінформація та аналіз просторових даних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500"/>
              <a:buFont typeface="Calibri"/>
              <a:buNone/>
            </a:pPr>
            <a:r>
              <a:rPr b="1" i="1" lang="pl" sz="15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Агрономія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500"/>
              <a:buFont typeface="Calibri"/>
              <a:buNone/>
            </a:pPr>
            <a:r>
              <a:rPr b="1" i="1" lang="pl" sz="15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Педагогічна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500" u="none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22"/>
          <p:cNvSpPr txBox="1"/>
          <p:nvPr/>
        </p:nvSpPr>
        <p:spPr>
          <a:xfrm>
            <a:off x="1440656" y="3554015"/>
            <a:ext cx="6063600" cy="13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buSzPts val="2400"/>
              <a:buFont typeface="Calibri"/>
              <a:buNone/>
            </a:pPr>
            <a:r>
              <a:rPr b="1" i="1" lang="pl" sz="2400" u="none">
                <a:solidFill>
                  <a:srgbClr val="33CC33"/>
                </a:solidFill>
                <a:latin typeface="Calibri"/>
                <a:ea typeface="Calibri"/>
                <a:cs typeface="Calibri"/>
                <a:sym typeface="Calibri"/>
              </a:rPr>
              <a:t>-Екологія (SPS) - безкоштовно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500"/>
              <a:buFont typeface="Calibri"/>
              <a:buNone/>
            </a:pPr>
            <a:r>
              <a:rPr b="1" i="1" lang="pl" sz="15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Біомоніторинг і сталий розвиток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500"/>
              <a:buFont typeface="Calibri"/>
              <a:buNone/>
            </a:pPr>
            <a:r>
              <a:rPr b="1" i="1" lang="pl" sz="15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Екоенергетика 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500"/>
              <a:buFont typeface="Calibri"/>
              <a:buNone/>
            </a:pPr>
            <a:r>
              <a:rPr b="1" i="1" lang="pl" sz="15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Управління природничим міським простором (урбоекологія)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500"/>
              <a:buFont typeface="Calibri"/>
              <a:buNone/>
            </a:pPr>
            <a:r>
              <a:rPr b="1" i="1" lang="pl" sz="15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Економіка і муніципальне управліня водопостачанням і каналізацією</a:t>
            </a:r>
            <a:endParaRPr sz="11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3"/>
          <p:cNvPicPr preferRelativeResize="0"/>
          <p:nvPr/>
        </p:nvPicPr>
        <p:blipFill rotWithShape="1">
          <a:blip r:embed="rId3">
            <a:alphaModFix/>
          </a:blip>
          <a:srcRect b="4388" l="0" r="0" t="0"/>
          <a:stretch/>
        </p:blipFill>
        <p:spPr>
          <a:xfrm>
            <a:off x="-36169" y="920344"/>
            <a:ext cx="4997054" cy="2414588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3"/>
          <p:cNvSpPr txBox="1"/>
          <p:nvPr/>
        </p:nvSpPr>
        <p:spPr>
          <a:xfrm>
            <a:off x="852488" y="77390"/>
            <a:ext cx="7439100" cy="8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6CC"/>
              </a:buClr>
              <a:buSzPts val="2400"/>
              <a:buFont typeface="Bookman Old Style"/>
              <a:buNone/>
            </a:pPr>
            <a:r>
              <a:rPr b="1" i="0" lang="pl" sz="2400" u="none">
                <a:solidFill>
                  <a:srgbClr val="3366CC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Спеціальності та спеціалізації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6CC"/>
              </a:buClr>
              <a:buSzPts val="1400"/>
              <a:buFont typeface="Bookman Old Style"/>
              <a:buNone/>
            </a:pPr>
            <a:r>
              <a:rPr b="1" i="0" lang="pl" sz="1400" u="none">
                <a:solidFill>
                  <a:srgbClr val="3366CC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https://www.apsl.edu.pl/informator/informacijnij-buklet-ukrayins-koyu-movoyu</a:t>
            </a:r>
            <a:endParaRPr sz="1100"/>
          </a:p>
        </p:txBody>
      </p:sp>
      <p:sp>
        <p:nvSpPr>
          <p:cNvPr id="145" name="Google Shape;145;p23"/>
          <p:cNvSpPr txBox="1"/>
          <p:nvPr/>
        </p:nvSpPr>
        <p:spPr>
          <a:xfrm>
            <a:off x="5004197" y="827484"/>
            <a:ext cx="4139700" cy="39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alibri"/>
              <a:buNone/>
            </a:pPr>
            <a:r>
              <a:rPr b="1" i="1" lang="pl" sz="24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 Освіта в технології та інформатиці (SPS)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500"/>
              <a:buFont typeface="Calibri"/>
              <a:buNone/>
            </a:pPr>
            <a:r>
              <a:rPr b="1" i="1" lang="pl" sz="15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Програмування в галузі інформатизації та робототехніки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500"/>
              <a:buFont typeface="Calibri"/>
              <a:buNone/>
            </a:pPr>
            <a:r>
              <a:rPr b="1" i="1" lang="pl" sz="15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Педагогічна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500"/>
              <a:buFont typeface="Calibri"/>
              <a:buNone/>
            </a:pPr>
            <a:r>
              <a:rPr b="1" i="1" lang="pl" sz="15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Інтернет технології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alibri"/>
              <a:buNone/>
            </a:pPr>
            <a:r>
              <a:rPr b="1" i="1" lang="pl" sz="24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 Інформатика (SPS)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500"/>
              <a:buFont typeface="Calibri"/>
              <a:buNone/>
            </a:pPr>
            <a:r>
              <a:rPr b="1" i="1" lang="pl" sz="15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Програмування веб-додатків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500"/>
              <a:buFont typeface="Calibri"/>
              <a:buNone/>
            </a:pPr>
            <a:r>
              <a:rPr b="1" i="1" lang="pl" sz="15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Програмування в інженерії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500"/>
              <a:buFont typeface="Calibri"/>
              <a:buNone/>
            </a:pPr>
            <a:r>
              <a:rPr b="1" i="1" lang="pl" sz="15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Аналіз даних Business Intelligence 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alibri"/>
              <a:buNone/>
            </a:pPr>
            <a:r>
              <a:rPr b="1" i="1" lang="pl" sz="24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 Інженерія кіберпростору (SPS)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500"/>
              <a:buFont typeface="Calibri"/>
              <a:buNone/>
            </a:pPr>
            <a:r>
              <a:rPr b="1" i="1" lang="pl" sz="15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Кібербезпека з криптографією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500"/>
              <a:buFont typeface="Calibri"/>
              <a:buNone/>
            </a:pPr>
            <a:r>
              <a:rPr b="1" i="1" lang="pl" sz="15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Безпека ЗМІ</a:t>
            </a:r>
            <a:endParaRPr sz="1100"/>
          </a:p>
        </p:txBody>
      </p:sp>
      <p:sp>
        <p:nvSpPr>
          <p:cNvPr id="146" name="Google Shape;146;p23"/>
          <p:cNvSpPr txBox="1"/>
          <p:nvPr/>
        </p:nvSpPr>
        <p:spPr>
          <a:xfrm>
            <a:off x="132159" y="3334940"/>
            <a:ext cx="4864800" cy="17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buSzPts val="2400"/>
              <a:buFont typeface="Calibri"/>
              <a:buNone/>
            </a:pPr>
            <a:r>
              <a:rPr b="1" i="1" lang="pl" sz="2400" u="none">
                <a:solidFill>
                  <a:srgbClr val="33CC33"/>
                </a:solidFill>
                <a:latin typeface="Calibri"/>
                <a:ea typeface="Calibri"/>
                <a:cs typeface="Calibri"/>
                <a:sym typeface="Calibri"/>
              </a:rPr>
              <a:t>-Фізика технічна (SPS) – 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buSzPts val="2400"/>
              <a:buFont typeface="Calibri"/>
              <a:buNone/>
            </a:pPr>
            <a:r>
              <a:rPr b="1" i="1" lang="pl" sz="2400" u="none">
                <a:solidFill>
                  <a:srgbClr val="33CC33"/>
                </a:solidFill>
                <a:latin typeface="Calibri"/>
                <a:ea typeface="Calibri"/>
                <a:cs typeface="Calibri"/>
                <a:sym typeface="Calibri"/>
              </a:rPr>
              <a:t>безкоштовно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500"/>
              <a:buFont typeface="Calibri"/>
              <a:buNone/>
            </a:pPr>
            <a:r>
              <a:rPr b="1" i="1" lang="pl" sz="15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Екотехнології – відновлювальні джерела енергії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500"/>
              <a:buFont typeface="Calibri"/>
              <a:buNone/>
            </a:pPr>
            <a:r>
              <a:rPr b="1" i="1" lang="pl" sz="15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Фізико-хімічна інженерія матеріалознавства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500"/>
              <a:buFont typeface="Calibri"/>
              <a:buNone/>
            </a:pPr>
            <a:r>
              <a:rPr b="1" i="1" lang="pl" sz="15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Технічні методи в криміналістиці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500"/>
              <a:buFont typeface="Calibri"/>
              <a:buNone/>
            </a:pPr>
            <a:r>
              <a:rPr b="1" i="1" lang="pl" sz="15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Механіка авіаційна</a:t>
            </a:r>
            <a:endParaRPr sz="11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 txBox="1"/>
          <p:nvPr/>
        </p:nvSpPr>
        <p:spPr>
          <a:xfrm>
            <a:off x="852488" y="77390"/>
            <a:ext cx="7439100" cy="8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6CC"/>
              </a:buClr>
              <a:buSzPts val="2400"/>
              <a:buFont typeface="Bookman Old Style"/>
              <a:buNone/>
            </a:pPr>
            <a:r>
              <a:rPr b="1" i="0" lang="pl" sz="2400" u="none">
                <a:solidFill>
                  <a:srgbClr val="3366CC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Спеціальності та спеціалізації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6CC"/>
              </a:buClr>
              <a:buSzPts val="1400"/>
              <a:buFont typeface="Bookman Old Style"/>
              <a:buNone/>
            </a:pPr>
            <a:r>
              <a:rPr b="1" i="0" lang="pl" sz="1400" u="none">
                <a:solidFill>
                  <a:srgbClr val="3366CC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https://www.apsl.edu.pl/informator/informacijnij-buklet-ukrayins-koyu-movoyu</a:t>
            </a:r>
            <a:endParaRPr sz="1100"/>
          </a:p>
        </p:txBody>
      </p:sp>
      <p:pic>
        <p:nvPicPr>
          <p:cNvPr id="152" name="Google Shape;15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822" y="750094"/>
            <a:ext cx="4880370" cy="2440782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4"/>
          <p:cNvSpPr txBox="1"/>
          <p:nvPr/>
        </p:nvSpPr>
        <p:spPr>
          <a:xfrm>
            <a:off x="4979194" y="750094"/>
            <a:ext cx="4164900" cy="39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alibri"/>
              <a:buChar char="-"/>
            </a:pPr>
            <a:r>
              <a:rPr b="1" i="1" lang="pl" sz="24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Адміністрація (SPS)</a:t>
            </a:r>
            <a:r>
              <a:rPr b="1" i="1" lang="pl" sz="12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Calibri"/>
              <a:buNone/>
            </a:pPr>
            <a:r>
              <a:rPr b="1" i="1" lang="pl" sz="12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Самоврядування </a:t>
            </a:r>
            <a:endParaRPr sz="11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Calibri"/>
              <a:buNone/>
            </a:pPr>
            <a:r>
              <a:rPr b="1" i="1" lang="pl" sz="12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Адміністрація правосуддя</a:t>
            </a:r>
            <a:endParaRPr sz="11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Calibri"/>
              <a:buNone/>
            </a:pPr>
            <a:r>
              <a:rPr b="1" i="1" lang="pl" sz="12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Економічне управління</a:t>
            </a:r>
            <a:endParaRPr sz="1100"/>
          </a:p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alibri"/>
              <a:buChar char="-"/>
            </a:pPr>
            <a:r>
              <a:rPr b="1" i="1" lang="pl" sz="24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Національна безпека (SPS)</a:t>
            </a:r>
            <a:endParaRPr sz="11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Calibri"/>
              <a:buNone/>
            </a:pPr>
            <a:r>
              <a:rPr b="1" i="1" lang="pl" sz="12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Безпека та громадський порядок</a:t>
            </a:r>
            <a:endParaRPr sz="11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Calibri"/>
              <a:buNone/>
            </a:pPr>
            <a:r>
              <a:rPr b="1" i="1" lang="pl" sz="12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Охорона суспільства</a:t>
            </a:r>
            <a:endParaRPr sz="11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Calibri"/>
              <a:buNone/>
            </a:pPr>
            <a:r>
              <a:rPr b="1" i="1" lang="pl" sz="12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Внутрішня безпека</a:t>
            </a:r>
            <a:endParaRPr sz="11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Calibri"/>
              <a:buNone/>
            </a:pPr>
            <a:r>
              <a:rPr b="1" i="1" lang="pl" sz="12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Кібермедія</a:t>
            </a:r>
            <a:endParaRPr sz="11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Calibri"/>
              <a:buNone/>
            </a:pPr>
            <a:r>
              <a:rPr b="1" i="1" lang="pl" sz="12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Кризове управління</a:t>
            </a:r>
            <a:endParaRPr sz="11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Calibri"/>
              <a:buNone/>
            </a:pPr>
            <a:r>
              <a:rPr b="1" i="1" lang="pl" sz="12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Кіберзагроза</a:t>
            </a:r>
            <a:endParaRPr sz="11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Calibri"/>
              <a:buNone/>
            </a:pPr>
            <a:r>
              <a:rPr b="1" i="1" lang="pl" sz="12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Захист кіберпростору</a:t>
            </a:r>
            <a:endParaRPr sz="11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Calibri"/>
              <a:buNone/>
            </a:pPr>
            <a:r>
              <a:rPr b="1" i="1" lang="pl" sz="12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Матеріально-технічне забезпечення аеропортів</a:t>
            </a:r>
            <a:endParaRPr sz="11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Calibri"/>
              <a:buNone/>
            </a:pPr>
            <a:r>
              <a:rPr b="1" i="1" lang="pl" sz="12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Управління безпекою та якістю в аеропортах</a:t>
            </a:r>
            <a:endParaRPr sz="11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Calibri"/>
              <a:buNone/>
            </a:pPr>
            <a:r>
              <a:rPr b="1" i="1" lang="pl" sz="12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Протипожежний захист</a:t>
            </a:r>
            <a:endParaRPr sz="1100"/>
          </a:p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alibri"/>
              <a:buChar char="-"/>
            </a:pPr>
            <a:r>
              <a:rPr b="1" i="1" lang="pl" sz="24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Соціальна робота (SPS)</a:t>
            </a:r>
            <a:endParaRPr sz="11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Calibri"/>
              <a:buNone/>
            </a:pPr>
            <a:r>
              <a:rPr b="1" i="1" lang="pl" sz="12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Соціальна робота в галузі суспільної допомоги і полікультурному середовищі</a:t>
            </a:r>
            <a:endParaRPr sz="1100"/>
          </a:p>
        </p:txBody>
      </p:sp>
      <p:sp>
        <p:nvSpPr>
          <p:cNvPr id="154" name="Google Shape;154;p24"/>
          <p:cNvSpPr txBox="1"/>
          <p:nvPr/>
        </p:nvSpPr>
        <p:spPr>
          <a:xfrm>
            <a:off x="377428" y="3519488"/>
            <a:ext cx="4601700" cy="8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alibri"/>
              <a:buChar char="-"/>
            </a:pPr>
            <a:r>
              <a:rPr b="1" i="1" lang="pl" sz="24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Соціологія (SPS)</a:t>
            </a:r>
            <a:r>
              <a:rPr b="1" i="1" lang="pl" sz="12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Calibri"/>
              <a:buNone/>
            </a:pPr>
            <a:r>
              <a:rPr b="1" i="1" lang="pl" sz="12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Кримінологія та соціологія пеніцитарна </a:t>
            </a:r>
            <a:endParaRPr sz="11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Calibri"/>
              <a:buNone/>
            </a:pPr>
            <a:r>
              <a:rPr b="1" i="1" lang="pl" sz="12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Євроінтеграція</a:t>
            </a:r>
            <a:endParaRPr sz="11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5"/>
          <p:cNvPicPr preferRelativeResize="0"/>
          <p:nvPr/>
        </p:nvPicPr>
        <p:blipFill rotWithShape="1">
          <a:blip r:embed="rId3">
            <a:alphaModFix/>
          </a:blip>
          <a:srcRect b="5329" l="0" r="0" t="0"/>
          <a:stretch/>
        </p:blipFill>
        <p:spPr>
          <a:xfrm>
            <a:off x="0" y="802481"/>
            <a:ext cx="4979192" cy="2422922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5"/>
          <p:cNvSpPr txBox="1"/>
          <p:nvPr/>
        </p:nvSpPr>
        <p:spPr>
          <a:xfrm>
            <a:off x="852488" y="77390"/>
            <a:ext cx="7439100" cy="8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6CC"/>
              </a:buClr>
              <a:buSzPts val="2400"/>
              <a:buFont typeface="Bookman Old Style"/>
              <a:buNone/>
            </a:pPr>
            <a:r>
              <a:rPr b="1" i="0" lang="pl" sz="2400" u="none">
                <a:solidFill>
                  <a:srgbClr val="3366CC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Спеціальності та спеціалізації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6CC"/>
              </a:buClr>
              <a:buSzPts val="1400"/>
              <a:buFont typeface="Bookman Old Style"/>
              <a:buNone/>
            </a:pPr>
            <a:r>
              <a:rPr b="1" i="0" lang="pl" sz="1400" u="none">
                <a:solidFill>
                  <a:srgbClr val="3366CC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https://www.apsl.edu.pl/informator/informacijnij-buklet-ukrayins-koyu-movoyu</a:t>
            </a:r>
            <a:endParaRPr sz="1100"/>
          </a:p>
        </p:txBody>
      </p:sp>
      <p:sp>
        <p:nvSpPr>
          <p:cNvPr id="161" name="Google Shape;161;p25"/>
          <p:cNvSpPr txBox="1"/>
          <p:nvPr/>
        </p:nvSpPr>
        <p:spPr>
          <a:xfrm>
            <a:off x="4979194" y="1266825"/>
            <a:ext cx="4164900" cy="35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alibri"/>
              <a:buChar char="-"/>
            </a:pPr>
            <a:r>
              <a:rPr b="1" i="1" lang="pl" sz="24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Філологія англійська (SPS)</a:t>
            </a:r>
            <a:r>
              <a:rPr b="1" i="1" lang="pl" sz="12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Calibri"/>
              <a:buNone/>
            </a:pPr>
            <a:r>
              <a:rPr b="1" i="1" lang="pl" sz="12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Педагогічна  </a:t>
            </a:r>
            <a:endParaRPr sz="11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Calibri"/>
              <a:buNone/>
            </a:pPr>
            <a:r>
              <a:rPr b="1" i="1" lang="pl" sz="12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Перекладач </a:t>
            </a:r>
            <a:endParaRPr sz="11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Calibri"/>
              <a:buNone/>
            </a:pPr>
            <a:r>
              <a:rPr b="1" i="1" lang="pl" sz="12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Комунікація в медіа просторі</a:t>
            </a:r>
            <a:endParaRPr sz="1100"/>
          </a:p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alibri"/>
              <a:buChar char="-"/>
            </a:pPr>
            <a:r>
              <a:rPr b="1" i="1" lang="pl" sz="24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Філологія німецька (SPS)</a:t>
            </a:r>
            <a:endParaRPr sz="11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Calibri"/>
              <a:buNone/>
            </a:pPr>
            <a:r>
              <a:rPr b="1" i="1" lang="pl" sz="12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Педагогічна </a:t>
            </a:r>
            <a:endParaRPr sz="11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Calibri"/>
              <a:buNone/>
            </a:pPr>
            <a:r>
              <a:rPr b="1" i="1" lang="pl" sz="12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Німецька мова в туризмі та бізнесі</a:t>
            </a:r>
            <a:endParaRPr sz="1100"/>
          </a:p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alibri"/>
              <a:buChar char="-"/>
            </a:pPr>
            <a:r>
              <a:rPr b="1" i="1" lang="pl" sz="24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Філологія польська (SPS)</a:t>
            </a:r>
            <a:endParaRPr sz="11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Calibri"/>
              <a:buNone/>
            </a:pPr>
            <a:r>
              <a:rPr b="1" i="1" lang="pl" sz="12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Педагогічна</a:t>
            </a:r>
            <a:endParaRPr sz="11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Calibri"/>
              <a:buNone/>
            </a:pPr>
            <a:r>
              <a:rPr b="1" i="1" lang="pl" sz="12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Видавництво та редагування</a:t>
            </a:r>
            <a:endParaRPr sz="11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Calibri"/>
              <a:buNone/>
            </a:pPr>
            <a:r>
              <a:rPr b="1" i="1" lang="pl" sz="12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Регіональна освіта</a:t>
            </a:r>
            <a:endParaRPr sz="11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Calibri"/>
              <a:buNone/>
            </a:pPr>
            <a:r>
              <a:rPr b="1" i="1" lang="pl" sz="12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Копірайтинг і соціальні мережі</a:t>
            </a:r>
            <a:endParaRPr sz="1100"/>
          </a:p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alibri"/>
              <a:buChar char="-"/>
            </a:pPr>
            <a:r>
              <a:rPr b="1" i="1" lang="pl" sz="24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Історія (SPS)</a:t>
            </a:r>
            <a:endParaRPr sz="11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Calibri"/>
              <a:buNone/>
            </a:pPr>
            <a:r>
              <a:rPr b="1" i="1" lang="pl" sz="12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Педагогічна</a:t>
            </a:r>
            <a:endParaRPr sz="11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Calibri"/>
              <a:buNone/>
            </a:pPr>
            <a:r>
              <a:rPr b="1" i="1" lang="pl" sz="12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Public History: Історія в медіа просторі</a:t>
            </a:r>
            <a:endParaRPr sz="1100"/>
          </a:p>
        </p:txBody>
      </p:sp>
      <p:sp>
        <p:nvSpPr>
          <p:cNvPr id="162" name="Google Shape;162;p25"/>
          <p:cNvSpPr txBox="1"/>
          <p:nvPr/>
        </p:nvSpPr>
        <p:spPr>
          <a:xfrm>
            <a:off x="101203" y="1709738"/>
            <a:ext cx="1502700" cy="3924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b="1" i="0" lang="pl" sz="21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Гуманітарні</a:t>
            </a:r>
            <a:endParaRPr sz="11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32246"/>
            <a:ext cx="4910135" cy="2557462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6"/>
          <p:cNvSpPr txBox="1"/>
          <p:nvPr/>
        </p:nvSpPr>
        <p:spPr>
          <a:xfrm>
            <a:off x="852488" y="77390"/>
            <a:ext cx="7439100" cy="8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6CC"/>
              </a:buClr>
              <a:buSzPts val="2400"/>
              <a:buFont typeface="Bookman Old Style"/>
              <a:buNone/>
            </a:pPr>
            <a:r>
              <a:rPr b="1" i="0" lang="pl" sz="2400" u="none">
                <a:solidFill>
                  <a:srgbClr val="3366CC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Спеціальності та спеціалізації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6CC"/>
              </a:buClr>
              <a:buSzPts val="1400"/>
              <a:buFont typeface="Bookman Old Style"/>
              <a:buNone/>
            </a:pPr>
            <a:r>
              <a:rPr b="1" i="0" lang="pl" sz="1400" u="none">
                <a:solidFill>
                  <a:srgbClr val="3366CC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https://www.apsl.edu.pl/informator/informacijnij-buklet-ukrayins-koyu-movoyu</a:t>
            </a:r>
            <a:endParaRPr sz="1100"/>
          </a:p>
        </p:txBody>
      </p:sp>
      <p:sp>
        <p:nvSpPr>
          <p:cNvPr id="169" name="Google Shape;169;p26"/>
          <p:cNvSpPr txBox="1"/>
          <p:nvPr/>
        </p:nvSpPr>
        <p:spPr>
          <a:xfrm>
            <a:off x="4979194" y="1435894"/>
            <a:ext cx="4164900" cy="17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alibri"/>
              <a:buChar char="-"/>
            </a:pPr>
            <a:r>
              <a:rPr b="1" i="1" lang="pl" sz="24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Педагогіка (SPS)</a:t>
            </a:r>
            <a:r>
              <a:rPr b="1" i="1" lang="pl" sz="12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Calibri"/>
              <a:buNone/>
            </a:pPr>
            <a:r>
              <a:rPr b="1" i="1" lang="pl" sz="12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Психопедагогіка </a:t>
            </a:r>
            <a:endParaRPr sz="11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Calibri"/>
              <a:buNone/>
            </a:pPr>
            <a:r>
              <a:rPr b="1" i="1" lang="pl" sz="12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Педагогіка опікунсько-виховна з соціальною допомогою </a:t>
            </a:r>
            <a:endParaRPr sz="11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Calibri"/>
              <a:buNone/>
            </a:pPr>
            <a:r>
              <a:rPr b="1" i="1" lang="pl" sz="12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Пеніцитарна педагогіка з кримінальною профілактикою</a:t>
            </a:r>
            <a:endParaRPr sz="1100"/>
          </a:p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alibri"/>
              <a:buChar char="-"/>
            </a:pPr>
            <a:r>
              <a:rPr b="1" i="1" lang="pl" sz="24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Педагогіка дошкільна та початкова (JMS)</a:t>
            </a:r>
            <a:endParaRPr sz="1100"/>
          </a:p>
        </p:txBody>
      </p:sp>
      <p:sp>
        <p:nvSpPr>
          <p:cNvPr id="170" name="Google Shape;170;p26"/>
          <p:cNvSpPr txBox="1"/>
          <p:nvPr/>
        </p:nvSpPr>
        <p:spPr>
          <a:xfrm>
            <a:off x="1497806" y="3727846"/>
            <a:ext cx="46077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alibri"/>
              <a:buChar char="-"/>
            </a:pPr>
            <a:r>
              <a:rPr b="1" i="1" lang="pl" sz="24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Музичне мистецтво (SPS)</a:t>
            </a:r>
            <a:endParaRPr sz="11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Calibri"/>
              <a:buNone/>
            </a:pPr>
            <a:r>
              <a:rPr b="1" i="1" lang="pl" sz="12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Музика в школі</a:t>
            </a:r>
            <a:endParaRPr sz="11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Calibri"/>
              <a:buNone/>
            </a:pPr>
            <a:r>
              <a:rPr b="1" i="1" lang="pl" sz="12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Вокально-інструментальні ансамблі</a:t>
            </a:r>
            <a:endParaRPr sz="11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Calibri"/>
              <a:buNone/>
            </a:pPr>
            <a:r>
              <a:rPr b="1" i="1" lang="pl" sz="12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Мультимедійні методи</a:t>
            </a:r>
            <a:endParaRPr sz="11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7"/>
          <p:cNvPicPr preferRelativeResize="0"/>
          <p:nvPr/>
        </p:nvPicPr>
        <p:blipFill rotWithShape="1">
          <a:blip r:embed="rId3">
            <a:alphaModFix/>
          </a:blip>
          <a:srcRect b="5240" l="0" r="0" t="0"/>
          <a:stretch/>
        </p:blipFill>
        <p:spPr>
          <a:xfrm>
            <a:off x="0" y="822721"/>
            <a:ext cx="4979192" cy="2516982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7"/>
          <p:cNvSpPr txBox="1"/>
          <p:nvPr/>
        </p:nvSpPr>
        <p:spPr>
          <a:xfrm>
            <a:off x="852488" y="77390"/>
            <a:ext cx="7439100" cy="8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6CC"/>
              </a:buClr>
              <a:buSzPts val="2400"/>
              <a:buFont typeface="Bookman Old Style"/>
              <a:buNone/>
            </a:pPr>
            <a:r>
              <a:rPr b="1" i="0" lang="pl" sz="2400" u="none">
                <a:solidFill>
                  <a:srgbClr val="3366CC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Спеціальності та спеціалізації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6CC"/>
              </a:buClr>
              <a:buSzPts val="1400"/>
              <a:buFont typeface="Bookman Old Style"/>
              <a:buNone/>
            </a:pPr>
            <a:r>
              <a:rPr b="1" i="0" lang="pl" sz="1400" u="none">
                <a:solidFill>
                  <a:srgbClr val="3366CC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https://www.apsl.edu.pl/informator/informacijnij-buklet-ukrayins-koyu-movoyu</a:t>
            </a:r>
            <a:endParaRPr sz="1100"/>
          </a:p>
        </p:txBody>
      </p:sp>
      <p:sp>
        <p:nvSpPr>
          <p:cNvPr id="177" name="Google Shape;177;p27"/>
          <p:cNvSpPr txBox="1"/>
          <p:nvPr/>
        </p:nvSpPr>
        <p:spPr>
          <a:xfrm>
            <a:off x="4979194" y="1112044"/>
            <a:ext cx="4164900" cy="35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alibri"/>
              <a:buChar char="-"/>
            </a:pPr>
            <a:r>
              <a:rPr b="1" i="1" lang="pl" sz="24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Логістика (SPS)</a:t>
            </a:r>
            <a:r>
              <a:rPr b="1" i="1" lang="pl" sz="12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Calibri"/>
              <a:buNone/>
            </a:pPr>
            <a:r>
              <a:rPr b="1" i="1" lang="pl" sz="12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Транспорт і спедиція   </a:t>
            </a:r>
            <a:endParaRPr sz="11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Calibri"/>
              <a:buNone/>
            </a:pPr>
            <a:r>
              <a:rPr b="1" i="1" lang="pl" sz="12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Логістика морського простору</a:t>
            </a:r>
            <a:endParaRPr sz="11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1" i="1" sz="1200" u="none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alibri"/>
              <a:buChar char="-"/>
            </a:pPr>
            <a:r>
              <a:rPr b="1" i="1" lang="pl" sz="24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Туризм і рекреація (SPS)</a:t>
            </a:r>
            <a:endParaRPr sz="11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Calibri"/>
              <a:buNone/>
            </a:pPr>
            <a:r>
              <a:rPr b="1" i="1" lang="pl" sz="12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Активний туризм </a:t>
            </a:r>
            <a:endParaRPr sz="11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Calibri"/>
              <a:buNone/>
            </a:pPr>
            <a:r>
              <a:rPr b="1" i="1" lang="pl" sz="12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Оздоровчий туризм</a:t>
            </a:r>
            <a:endParaRPr sz="11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Calibri"/>
              <a:buNone/>
            </a:pPr>
            <a:r>
              <a:rPr b="1" i="1" lang="pl" sz="12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Мультимедія в туризмі</a:t>
            </a:r>
            <a:endParaRPr sz="11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Calibri"/>
              <a:buNone/>
            </a:pPr>
            <a:r>
              <a:rPr b="1" i="1" lang="pl" sz="12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Туризм у морській зоні</a:t>
            </a:r>
            <a:endParaRPr sz="11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1" i="1" sz="1200" u="none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alibri"/>
              <a:buChar char="-"/>
            </a:pPr>
            <a:r>
              <a:rPr b="1" i="1" lang="pl" sz="24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Управління (SPS)</a:t>
            </a:r>
            <a:endParaRPr sz="11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Calibri"/>
              <a:buNone/>
            </a:pPr>
            <a:r>
              <a:rPr b="1" i="1" lang="pl" sz="12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Маркетинг і управління продажами</a:t>
            </a:r>
            <a:endParaRPr sz="11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Calibri"/>
              <a:buNone/>
            </a:pPr>
            <a:r>
              <a:rPr b="1" i="1" lang="pl" sz="12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Управління фінансами та бухгалтерський облік</a:t>
            </a:r>
            <a:endParaRPr sz="11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Calibri"/>
              <a:buNone/>
            </a:pPr>
            <a:r>
              <a:rPr b="1" i="1" lang="pl" sz="12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Управління в готельно-ресторанному бізнесі</a:t>
            </a:r>
            <a:endParaRPr sz="11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Calibri"/>
              <a:buNone/>
            </a:pPr>
            <a:r>
              <a:rPr b="1" i="1" lang="pl" sz="12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Управління людськими ресурсами</a:t>
            </a:r>
            <a:endParaRPr sz="11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Calibri"/>
              <a:buNone/>
            </a:pPr>
            <a:r>
              <a:rPr b="1" i="1" lang="pl" sz="12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Управління підприємством</a:t>
            </a:r>
            <a:endParaRPr sz="11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8"/>
          <p:cNvSpPr txBox="1"/>
          <p:nvPr/>
        </p:nvSpPr>
        <p:spPr>
          <a:xfrm>
            <a:off x="5143500" y="182975"/>
            <a:ext cx="34071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Biuro ds. Rozwoju i Współpracy </a:t>
            </a:r>
            <a:endParaRPr/>
          </a:p>
        </p:txBody>
      </p:sp>
      <p:sp>
        <p:nvSpPr>
          <p:cNvPr id="183" name="Google Shape;183;p28"/>
          <p:cNvSpPr txBox="1"/>
          <p:nvPr/>
        </p:nvSpPr>
        <p:spPr>
          <a:xfrm>
            <a:off x="1624275" y="897625"/>
            <a:ext cx="5748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000"/>
              <a:t>Реєстрація студентів в системі рекрутації</a:t>
            </a:r>
            <a:endParaRPr b="1" sz="2000"/>
          </a:p>
        </p:txBody>
      </p:sp>
      <p:sp>
        <p:nvSpPr>
          <p:cNvPr id="184" name="Google Shape;184;p28"/>
          <p:cNvSpPr txBox="1"/>
          <p:nvPr/>
        </p:nvSpPr>
        <p:spPr>
          <a:xfrm>
            <a:off x="1125575" y="1676175"/>
            <a:ext cx="5934300" cy="21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Студенти мають зареєструватися на сайті:</a:t>
            </a:r>
            <a:r>
              <a:rPr lang="pl" sz="2400">
                <a:solidFill>
                  <a:srgbClr val="2E74B5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pl" sz="2400" u="sng">
                <a:solidFill>
                  <a:srgbClr val="2E74B5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https://ehms.apsl.edu.pl/e-rekrutacja/</a:t>
            </a:r>
            <a:r>
              <a:rPr lang="pl" sz="2400" u="sng">
                <a:solidFill>
                  <a:srgbClr val="2E74B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(Вибрати: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5. Registration for double-diploma 2022/2023</a:t>
            </a:r>
            <a:r>
              <a:rPr lang="p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endParaRPr sz="27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9"/>
          <p:cNvSpPr txBox="1"/>
          <p:nvPr/>
        </p:nvSpPr>
        <p:spPr>
          <a:xfrm>
            <a:off x="208359" y="207169"/>
            <a:ext cx="8826000" cy="49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Calibri"/>
              <a:buNone/>
            </a:pPr>
            <a:r>
              <a:rPr b="1" i="0" lang="pl" sz="1800" u="sng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Для вступу на програму «Подвійний диплом» необхідні наступні документи:</a:t>
            </a:r>
            <a:endParaRPr b="0" i="0" sz="2100" u="none">
              <a:solidFill>
                <a:srgbClr val="0000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9525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AutoNum type="arabicPeriod"/>
            </a:pPr>
            <a:r>
              <a:rPr b="1" i="0" lang="pl" sz="15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Заява (роздрукована після реєстрації)</a:t>
            </a:r>
            <a:r>
              <a:rPr b="0" i="0" lang="pl" sz="15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анкета з підписом студента та фотокарткою в електронному вигляді (скан).</a:t>
            </a:r>
            <a:endParaRPr b="0" i="0" sz="18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9525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AutoNum type="arabicPeriod"/>
            </a:pPr>
            <a:r>
              <a:rPr b="1" i="0" lang="pl" sz="15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Закордонний паспорт (скан першої сторін</a:t>
            </a:r>
            <a:r>
              <a:rPr b="1" lang="p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ки</a:t>
            </a:r>
            <a:r>
              <a:rPr b="1" i="0" lang="pl" sz="15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  <a:endParaRPr b="0" i="0" sz="18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9525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AutoNum type="arabicPeriod"/>
            </a:pPr>
            <a:r>
              <a:rPr b="1" i="0" lang="pl" sz="15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Документи, що підтверджують наявність попередньої освіти (скан):</a:t>
            </a:r>
            <a:endParaRPr b="0" i="0" sz="18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9525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∙"/>
            </a:pPr>
            <a:r>
              <a:rPr b="0" i="0" lang="pl" sz="15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Для тих, хто вступає на навчання першого ступеня (бакалаврат): атестат про повну середню освіту та додаток, що містить оцінки разом з перекладом на польську мову. Переклад має бути зроблений польським присяжним перекладачем.</a:t>
            </a:r>
            <a:endParaRPr b="0" i="0" sz="18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rPr b="0" i="0" lang="pl" sz="15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Для тих, хто вступає на навчання другого ступеня (магістратура): диплом I ступеня (диплом бакалавра) та додаток з оцінками разом з перекладом на польську мову. Переклад має бути зроблений польським присяжним перекладачем.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rPr b="1" i="0" lang="pl" sz="15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Одна фотографія в електронному вигляді</a:t>
            </a:r>
            <a:r>
              <a:rPr b="0" i="0" lang="pl" sz="15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(у форматі, як для закордонного паспорта).</a:t>
            </a:r>
            <a:endParaRPr b="0" i="0" sz="15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rPr b="1" i="0" lang="pl" sz="15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Свідоцтво про народження</a:t>
            </a:r>
            <a:r>
              <a:rPr lang="p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(для неповнолітніх осіб)</a:t>
            </a:r>
            <a:endParaRPr b="0" i="0" sz="15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rPr b="1" i="0" lang="pl" sz="15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 Внутрішній паспорт</a:t>
            </a:r>
            <a:r>
              <a:rPr b="0" i="0" lang="pl" sz="15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(сторінка з персональними даними, сторінка з інформацією про домашню адресу) – для перевірки даних, зазначених в анкеті (скан).</a:t>
            </a:r>
            <a:endParaRPr b="0" i="0" sz="15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rPr b="1" i="0" lang="pl" sz="15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 Довідка з місця навчання (деканату закладу вищої освіти в Україні) – </a:t>
            </a:r>
            <a:r>
              <a:rPr b="0" i="0" lang="pl" sz="15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для перевірки даних, зазначених в анкеті (скан).</a:t>
            </a:r>
            <a:endParaRPr b="0" i="0" sz="15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t/>
            </a:r>
            <a:endParaRPr b="0" i="0" sz="15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0"/>
          <p:cNvSpPr txBox="1"/>
          <p:nvPr/>
        </p:nvSpPr>
        <p:spPr>
          <a:xfrm>
            <a:off x="389334" y="227409"/>
            <a:ext cx="75438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3000"/>
              <a:buFont typeface="Calibri"/>
              <a:buNone/>
            </a:pPr>
            <a:r>
              <a:rPr b="0" i="0" lang="pl" sz="30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OPŁATY</a:t>
            </a:r>
            <a:endParaRPr sz="1100"/>
          </a:p>
        </p:txBody>
      </p:sp>
      <p:sp>
        <p:nvSpPr>
          <p:cNvPr id="195" name="Google Shape;195;p30"/>
          <p:cNvSpPr txBox="1"/>
          <p:nvPr/>
        </p:nvSpPr>
        <p:spPr>
          <a:xfrm>
            <a:off x="3474244" y="578644"/>
            <a:ext cx="17121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000"/>
              <a:buFont typeface="Calibri"/>
              <a:buNone/>
            </a:pPr>
            <a:r>
              <a:rPr b="1" i="0" lang="pl" sz="3000" u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Оплата </a:t>
            </a:r>
            <a:endParaRPr sz="1100"/>
          </a:p>
        </p:txBody>
      </p:sp>
      <p:pic>
        <p:nvPicPr>
          <p:cNvPr id="196" name="Google Shape;19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1438" y="898575"/>
            <a:ext cx="8174830" cy="3264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1"/>
          <p:cNvSpPr txBox="1"/>
          <p:nvPr/>
        </p:nvSpPr>
        <p:spPr>
          <a:xfrm>
            <a:off x="5143500" y="182975"/>
            <a:ext cx="34071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Biuro ds. Rozwoju i Współpracy </a:t>
            </a:r>
            <a:endParaRPr/>
          </a:p>
        </p:txBody>
      </p:sp>
      <p:sp>
        <p:nvSpPr>
          <p:cNvPr id="202" name="Google Shape;202;p31"/>
          <p:cNvSpPr txBox="1"/>
          <p:nvPr/>
        </p:nvSpPr>
        <p:spPr>
          <a:xfrm>
            <a:off x="2407900" y="611675"/>
            <a:ext cx="4338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600"/>
              <a:t>Завдання координатора</a:t>
            </a:r>
            <a:endParaRPr b="1" i="1" sz="1600"/>
          </a:p>
        </p:txBody>
      </p:sp>
      <p:sp>
        <p:nvSpPr>
          <p:cNvPr id="203" name="Google Shape;203;p31"/>
          <p:cNvSpPr txBox="1"/>
          <p:nvPr/>
        </p:nvSpPr>
        <p:spPr>
          <a:xfrm>
            <a:off x="623625" y="976500"/>
            <a:ext cx="8029200" cy="38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pl" sz="900">
                <a:solidFill>
                  <a:schemeClr val="dk1"/>
                </a:solidFill>
              </a:rPr>
              <a:t> Координатор з української сторони повинен:</a:t>
            </a:r>
            <a:endParaRPr b="1" i="1" sz="900">
              <a:solidFill>
                <a:schemeClr val="dk1"/>
              </a:solidFill>
            </a:endParaRPr>
          </a:p>
          <a:p>
            <a:pPr indent="-22860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900">
                <a:solidFill>
                  <a:schemeClr val="dk1"/>
                </a:solidFill>
              </a:rPr>
              <a:t>1.</a:t>
            </a:r>
            <a:r>
              <a:rPr lang="pl" sz="500">
                <a:solidFill>
                  <a:schemeClr val="dk1"/>
                </a:solidFill>
              </a:rPr>
              <a:t>    </a:t>
            </a:r>
            <a:r>
              <a:rPr b="1" lang="pl" sz="500">
                <a:solidFill>
                  <a:schemeClr val="dk1"/>
                </a:solidFill>
              </a:rPr>
              <a:t>   </a:t>
            </a:r>
            <a:r>
              <a:rPr b="1" lang="pl" sz="900">
                <a:solidFill>
                  <a:schemeClr val="dk1"/>
                </a:solidFill>
              </a:rPr>
              <a:t>Поінформувати студентів про можливість участі у програмі подвійний диплом;</a:t>
            </a:r>
            <a:endParaRPr b="1" sz="900">
              <a:solidFill>
                <a:schemeClr val="dk1"/>
              </a:solidFill>
            </a:endParaRPr>
          </a:p>
          <a:p>
            <a:pPr indent="-22860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l" sz="900">
                <a:solidFill>
                  <a:schemeClr val="dk1"/>
                </a:solidFill>
              </a:rPr>
              <a:t>2.</a:t>
            </a:r>
            <a:r>
              <a:rPr b="1" lang="pl" sz="500">
                <a:solidFill>
                  <a:schemeClr val="dk1"/>
                </a:solidFill>
              </a:rPr>
              <a:t>       </a:t>
            </a:r>
            <a:r>
              <a:rPr b="1" lang="pl" sz="900">
                <a:solidFill>
                  <a:schemeClr val="dk1"/>
                </a:solidFill>
              </a:rPr>
              <a:t>Виявити зацікавлених студентів на навчання за програмою;</a:t>
            </a:r>
            <a:endParaRPr b="1" sz="900">
              <a:solidFill>
                <a:schemeClr val="dk1"/>
              </a:solidFill>
            </a:endParaRPr>
          </a:p>
          <a:p>
            <a:pPr indent="-22860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l" sz="900">
                <a:solidFill>
                  <a:schemeClr val="dk1"/>
                </a:solidFill>
              </a:rPr>
              <a:t>3.</a:t>
            </a:r>
            <a:r>
              <a:rPr b="1" lang="pl" sz="500">
                <a:solidFill>
                  <a:schemeClr val="dk1"/>
                </a:solidFill>
              </a:rPr>
              <a:t>       </a:t>
            </a:r>
            <a:r>
              <a:rPr b="1" lang="pl" sz="900">
                <a:solidFill>
                  <a:schemeClr val="dk1"/>
                </a:solidFill>
              </a:rPr>
              <a:t>Налагодити контакт з інститутом обраної спеціальності і розбити, підписати та надіслати протокол еквівалентності предметів і угоду про подвійний диплом;</a:t>
            </a:r>
            <a:endParaRPr b="1" sz="900">
              <a:solidFill>
                <a:schemeClr val="dk1"/>
              </a:solidFill>
            </a:endParaRPr>
          </a:p>
          <a:p>
            <a:pPr indent="-22860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l" sz="900">
                <a:solidFill>
                  <a:schemeClr val="dk1"/>
                </a:solidFill>
              </a:rPr>
              <a:t>4.</a:t>
            </a:r>
            <a:r>
              <a:rPr b="1" lang="pl" sz="500">
                <a:solidFill>
                  <a:schemeClr val="dk1"/>
                </a:solidFill>
              </a:rPr>
              <a:t>       </a:t>
            </a:r>
            <a:r>
              <a:rPr b="1" lang="pl" sz="900">
                <a:solidFill>
                  <a:schemeClr val="dk1"/>
                </a:solidFill>
              </a:rPr>
              <a:t>Надіслати список студентів, які планують навчатися за програмою  подвійний диплом;</a:t>
            </a:r>
            <a:endParaRPr b="1" sz="900">
              <a:solidFill>
                <a:schemeClr val="dk1"/>
              </a:solidFill>
            </a:endParaRPr>
          </a:p>
          <a:p>
            <a:pPr indent="-22860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l" sz="900">
                <a:solidFill>
                  <a:schemeClr val="dk1"/>
                </a:solidFill>
              </a:rPr>
              <a:t>5.</a:t>
            </a:r>
            <a:r>
              <a:rPr b="1" lang="pl" sz="500">
                <a:solidFill>
                  <a:schemeClr val="dk1"/>
                </a:solidFill>
              </a:rPr>
              <a:t>       </a:t>
            </a:r>
            <a:r>
              <a:rPr b="1" lang="pl" sz="900">
                <a:solidFill>
                  <a:schemeClr val="dk1"/>
                </a:solidFill>
              </a:rPr>
              <a:t>Підготувати пакет документів для вступу до академії;</a:t>
            </a:r>
            <a:endParaRPr b="1" sz="900">
              <a:solidFill>
                <a:schemeClr val="dk1"/>
              </a:solidFill>
            </a:endParaRPr>
          </a:p>
          <a:p>
            <a:pPr indent="-22860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l" sz="900">
                <a:solidFill>
                  <a:schemeClr val="dk1"/>
                </a:solidFill>
              </a:rPr>
              <a:t>6.</a:t>
            </a:r>
            <a:r>
              <a:rPr b="1" lang="pl" sz="500">
                <a:solidFill>
                  <a:schemeClr val="dk1"/>
                </a:solidFill>
              </a:rPr>
              <a:t>       </a:t>
            </a:r>
            <a:r>
              <a:rPr b="1" lang="pl" sz="900">
                <a:solidFill>
                  <a:schemeClr val="dk1"/>
                </a:solidFill>
              </a:rPr>
              <a:t>Зареєструвати  або допомогти студенту зареєструватися в системі рекрутації;</a:t>
            </a:r>
            <a:endParaRPr b="1" sz="900">
              <a:solidFill>
                <a:schemeClr val="dk1"/>
              </a:solidFill>
            </a:endParaRPr>
          </a:p>
          <a:p>
            <a:pPr indent="-22860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l" sz="900">
                <a:solidFill>
                  <a:schemeClr val="dk1"/>
                </a:solidFill>
              </a:rPr>
              <a:t>7.</a:t>
            </a:r>
            <a:r>
              <a:rPr b="1" lang="pl" sz="500">
                <a:solidFill>
                  <a:schemeClr val="dk1"/>
                </a:solidFill>
              </a:rPr>
              <a:t>       </a:t>
            </a:r>
            <a:r>
              <a:rPr b="1" lang="pl" sz="900">
                <a:solidFill>
                  <a:schemeClr val="dk1"/>
                </a:solidFill>
              </a:rPr>
              <a:t>Консультує студентів щодо документів, потрібних для виготовлення національної візи та інформує щодо термінів отримання візи;</a:t>
            </a:r>
            <a:endParaRPr b="1" sz="900">
              <a:solidFill>
                <a:schemeClr val="dk1"/>
              </a:solidFill>
            </a:endParaRPr>
          </a:p>
          <a:p>
            <a:pPr indent="-22860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l" sz="900">
                <a:solidFill>
                  <a:schemeClr val="dk1"/>
                </a:solidFill>
              </a:rPr>
              <a:t>8.</a:t>
            </a:r>
            <a:r>
              <a:rPr b="1" lang="pl" sz="500">
                <a:solidFill>
                  <a:schemeClr val="dk1"/>
                </a:solidFill>
              </a:rPr>
              <a:t>       </a:t>
            </a:r>
            <a:r>
              <a:rPr b="1" lang="pl" sz="900">
                <a:solidFill>
                  <a:schemeClr val="dk1"/>
                </a:solidFill>
              </a:rPr>
              <a:t>Сформувати спільно зі студентом електронний пакет документів і завантажити їх у відповідну папку на гугл диску. Посилання надає координатор з ПА;</a:t>
            </a:r>
            <a:endParaRPr b="1" sz="900">
              <a:solidFill>
                <a:schemeClr val="dk1"/>
              </a:solidFill>
            </a:endParaRPr>
          </a:p>
          <a:p>
            <a:pPr indent="-22860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l" sz="900">
                <a:solidFill>
                  <a:schemeClr val="dk1"/>
                </a:solidFill>
              </a:rPr>
              <a:t>9.</a:t>
            </a:r>
            <a:r>
              <a:rPr b="1" lang="pl" sz="500">
                <a:solidFill>
                  <a:schemeClr val="dk1"/>
                </a:solidFill>
              </a:rPr>
              <a:t>       </a:t>
            </a:r>
            <a:r>
              <a:rPr b="1" lang="pl" sz="900">
                <a:solidFill>
                  <a:schemeClr val="dk1"/>
                </a:solidFill>
              </a:rPr>
              <a:t>Координатор відповідальний за передачу оригіналів документів в ПА.</a:t>
            </a:r>
            <a:endParaRPr b="1" sz="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ctrTitle"/>
          </p:nvPr>
        </p:nvSpPr>
        <p:spPr>
          <a:xfrm>
            <a:off x="311700" y="611675"/>
            <a:ext cx="8520600" cy="116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4600"/>
              <a:t>Biuro ds. Rozwoju i Współpracy</a:t>
            </a:r>
            <a:endParaRPr sz="4600"/>
          </a:p>
        </p:txBody>
      </p:sp>
      <p:sp>
        <p:nvSpPr>
          <p:cNvPr id="62" name="Google Shape;62;p14"/>
          <p:cNvSpPr txBox="1"/>
          <p:nvPr>
            <p:ph idx="1" type="subTitle"/>
          </p:nvPr>
        </p:nvSpPr>
        <p:spPr>
          <a:xfrm>
            <a:off x="491925" y="1685825"/>
            <a:ext cx="7833900" cy="2654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ul. Westerplatte 64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pok. 211-213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e-mail: </a:t>
            </a:r>
            <a:r>
              <a:rPr lang="pl" u="sng">
                <a:solidFill>
                  <a:schemeClr val="hlink"/>
                </a:solidFill>
                <a:hlinkClick r:id="rId4"/>
              </a:rPr>
              <a:t>international@apsl.edu.pl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tel. 59 84 05 921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4"/>
          <p:cNvSpPr txBox="1"/>
          <p:nvPr/>
        </p:nvSpPr>
        <p:spPr>
          <a:xfrm>
            <a:off x="5143500" y="182975"/>
            <a:ext cx="34071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Biuro ds. Rozwoju i Współpracy 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2"/>
          <p:cNvSpPr txBox="1"/>
          <p:nvPr/>
        </p:nvSpPr>
        <p:spPr>
          <a:xfrm>
            <a:off x="5143500" y="182975"/>
            <a:ext cx="34071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Biuro ds. Rozwoju i Współpracy </a:t>
            </a:r>
            <a:endParaRPr/>
          </a:p>
        </p:txBody>
      </p:sp>
      <p:sp>
        <p:nvSpPr>
          <p:cNvPr id="209" name="Google Shape;209;p32"/>
          <p:cNvSpPr txBox="1"/>
          <p:nvPr/>
        </p:nvSpPr>
        <p:spPr>
          <a:xfrm>
            <a:off x="3006325" y="541425"/>
            <a:ext cx="23367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6"/>
              </a:buClr>
              <a:buSzPts val="3300"/>
              <a:buFont typeface="Calibri"/>
              <a:buNone/>
            </a:pPr>
            <a:r>
              <a:rPr b="1" i="0" lang="pl" sz="3300" u="none">
                <a:solidFill>
                  <a:srgbClr val="2E75B6"/>
                </a:solidFill>
                <a:latin typeface="Calibri"/>
                <a:ea typeface="Calibri"/>
                <a:cs typeface="Calibri"/>
                <a:sym typeface="Calibri"/>
              </a:rPr>
              <a:t>Гуртожиток </a:t>
            </a:r>
            <a:endParaRPr sz="1100"/>
          </a:p>
        </p:txBody>
      </p:sp>
      <p:pic>
        <p:nvPicPr>
          <p:cNvPr id="210" name="Google Shape;210;p32"/>
          <p:cNvPicPr preferRelativeResize="0"/>
          <p:nvPr/>
        </p:nvPicPr>
        <p:blipFill rotWithShape="1">
          <a:blip r:embed="rId4">
            <a:alphaModFix/>
          </a:blip>
          <a:srcRect b="30561" l="21118" r="22278" t="24142"/>
          <a:stretch/>
        </p:blipFill>
        <p:spPr>
          <a:xfrm>
            <a:off x="840625" y="1103675"/>
            <a:ext cx="7544275" cy="339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3"/>
          <p:cNvSpPr txBox="1"/>
          <p:nvPr/>
        </p:nvSpPr>
        <p:spPr>
          <a:xfrm>
            <a:off x="5143500" y="182975"/>
            <a:ext cx="34071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Biuro ds. Rozwoju i Współpracy </a:t>
            </a:r>
            <a:endParaRPr/>
          </a:p>
        </p:txBody>
      </p:sp>
      <p:pic>
        <p:nvPicPr>
          <p:cNvPr id="216" name="Google Shape;216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3775" y="623963"/>
            <a:ext cx="2803650" cy="389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3"/>
          <p:cNvPicPr preferRelativeResize="0"/>
          <p:nvPr/>
        </p:nvPicPr>
        <p:blipFill rotWithShape="1">
          <a:blip r:embed="rId5">
            <a:alphaModFix/>
          </a:blip>
          <a:srcRect b="19797" l="21631" r="23257" t="25482"/>
          <a:stretch/>
        </p:blipFill>
        <p:spPr>
          <a:xfrm>
            <a:off x="5189500" y="666726"/>
            <a:ext cx="3490024" cy="194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3"/>
          <p:cNvPicPr preferRelativeResize="0"/>
          <p:nvPr/>
        </p:nvPicPr>
        <p:blipFill rotWithShape="1">
          <a:blip r:embed="rId6">
            <a:alphaModFix/>
          </a:blip>
          <a:srcRect b="23001" l="44457" r="20977" t="21238"/>
          <a:stretch/>
        </p:blipFill>
        <p:spPr>
          <a:xfrm>
            <a:off x="3412375" y="2571744"/>
            <a:ext cx="2221526" cy="2014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4"/>
          <p:cNvSpPr txBox="1"/>
          <p:nvPr/>
        </p:nvSpPr>
        <p:spPr>
          <a:xfrm>
            <a:off x="5143500" y="182975"/>
            <a:ext cx="34071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Biuro ds. Rozwoju i Współpracy </a:t>
            </a:r>
            <a:endParaRPr/>
          </a:p>
        </p:txBody>
      </p:sp>
      <p:sp>
        <p:nvSpPr>
          <p:cNvPr id="224" name="Google Shape;224;p34"/>
          <p:cNvSpPr txBox="1"/>
          <p:nvPr/>
        </p:nvSpPr>
        <p:spPr>
          <a:xfrm>
            <a:off x="1296550" y="669650"/>
            <a:ext cx="505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/>
              <a:t>Наша інтернет-сторінка (також англійською мовою)</a:t>
            </a:r>
            <a:endParaRPr b="1"/>
          </a:p>
        </p:txBody>
      </p:sp>
      <p:pic>
        <p:nvPicPr>
          <p:cNvPr id="225" name="Google Shape;22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6325" y="1400150"/>
            <a:ext cx="5881599" cy="23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4"/>
          <p:cNvSpPr txBox="1"/>
          <p:nvPr/>
        </p:nvSpPr>
        <p:spPr>
          <a:xfrm>
            <a:off x="2564625" y="3675975"/>
            <a:ext cx="3583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800" u="sng">
                <a:solidFill>
                  <a:srgbClr val="0000FF"/>
                </a:solidFill>
              </a:rPr>
              <a:t>www.apsl.edu.pl</a:t>
            </a:r>
            <a:endParaRPr b="1" i="1" sz="1800" u="sng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5"/>
          <p:cNvSpPr txBox="1"/>
          <p:nvPr/>
        </p:nvSpPr>
        <p:spPr>
          <a:xfrm>
            <a:off x="5143500" y="182975"/>
            <a:ext cx="34071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Biuro ds. Rozwoju i Współpracy </a:t>
            </a:r>
            <a:endParaRPr/>
          </a:p>
        </p:txBody>
      </p:sp>
      <p:sp>
        <p:nvSpPr>
          <p:cNvPr id="232" name="Google Shape;232;p35"/>
          <p:cNvSpPr txBox="1"/>
          <p:nvPr/>
        </p:nvSpPr>
        <p:spPr>
          <a:xfrm>
            <a:off x="3889675" y="1118450"/>
            <a:ext cx="19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3" name="Google Shape;23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6650" y="1388925"/>
            <a:ext cx="1419225" cy="30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88075" y="1388925"/>
            <a:ext cx="1352550" cy="287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32825" y="1388925"/>
            <a:ext cx="1390650" cy="30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88650" y="817425"/>
            <a:ext cx="2166400" cy="86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93988" y="1714975"/>
            <a:ext cx="15621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26600" y="1714975"/>
            <a:ext cx="15240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87225" y="2295650"/>
            <a:ext cx="1228725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079700" y="2324225"/>
            <a:ext cx="1200150" cy="16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5"/>
          <p:cNvSpPr txBox="1"/>
          <p:nvPr/>
        </p:nvSpPr>
        <p:spPr>
          <a:xfrm>
            <a:off x="2422150" y="762275"/>
            <a:ext cx="3327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/>
              <a:t>Мобільний додаток</a:t>
            </a:r>
            <a:endParaRPr b="1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6"/>
          <p:cNvSpPr txBox="1"/>
          <p:nvPr/>
        </p:nvSpPr>
        <p:spPr>
          <a:xfrm>
            <a:off x="5143500" y="182975"/>
            <a:ext cx="34071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Biuro ds. Rozwoju i Współpracy </a:t>
            </a:r>
            <a:endParaRPr/>
          </a:p>
        </p:txBody>
      </p:sp>
      <p:sp>
        <p:nvSpPr>
          <p:cNvPr id="247" name="Google Shape;247;p36"/>
          <p:cNvSpPr txBox="1"/>
          <p:nvPr/>
        </p:nvSpPr>
        <p:spPr>
          <a:xfrm>
            <a:off x="3889675" y="1118450"/>
            <a:ext cx="19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36"/>
          <p:cNvSpPr txBox="1"/>
          <p:nvPr/>
        </p:nvSpPr>
        <p:spPr>
          <a:xfrm>
            <a:off x="2422150" y="611675"/>
            <a:ext cx="3327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/>
              <a:t>Сторінка на Facebook</a:t>
            </a:r>
            <a:endParaRPr b="1"/>
          </a:p>
        </p:txBody>
      </p:sp>
      <p:pic>
        <p:nvPicPr>
          <p:cNvPr id="249" name="Google Shape;24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3000" y="1113588"/>
            <a:ext cx="6415898" cy="2916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2388" y="530875"/>
            <a:ext cx="6529876" cy="388132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7"/>
          <p:cNvSpPr txBox="1"/>
          <p:nvPr/>
        </p:nvSpPr>
        <p:spPr>
          <a:xfrm>
            <a:off x="5143500" y="182975"/>
            <a:ext cx="34071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Biuro ds. Rozwoju i Współpracy </a:t>
            </a:r>
            <a:endParaRPr/>
          </a:p>
        </p:txBody>
      </p:sp>
      <p:sp>
        <p:nvSpPr>
          <p:cNvPr id="256" name="Google Shape;256;p37"/>
          <p:cNvSpPr txBox="1"/>
          <p:nvPr/>
        </p:nvSpPr>
        <p:spPr>
          <a:xfrm>
            <a:off x="3904150" y="1372000"/>
            <a:ext cx="19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37"/>
          <p:cNvSpPr txBox="1"/>
          <p:nvPr/>
        </p:nvSpPr>
        <p:spPr>
          <a:xfrm>
            <a:off x="456400" y="789625"/>
            <a:ext cx="2332800" cy="3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/>
              <a:t>Контакт: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900">
                <a:solidFill>
                  <a:srgbClr val="EA9999"/>
                </a:solidFill>
              </a:rPr>
              <a:t>Обмін семестровий        </a:t>
            </a:r>
            <a:endParaRPr sz="1900">
              <a:solidFill>
                <a:srgbClr val="EA999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900">
                <a:solidFill>
                  <a:srgbClr val="EA9999"/>
                </a:solidFill>
              </a:rPr>
              <a:t>координатор:</a:t>
            </a:r>
            <a:endParaRPr sz="1900">
              <a:solidFill>
                <a:srgbClr val="EA999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900">
                <a:solidFill>
                  <a:schemeClr val="dk2"/>
                </a:solidFill>
              </a:rPr>
              <a:t>Маріола Медвідь</a:t>
            </a:r>
            <a:endParaRPr sz="19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 u="sng">
                <a:solidFill>
                  <a:srgbClr val="1155CC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mariola.medwid@apsl.edu.pl</a:t>
            </a:r>
            <a:endParaRPr sz="1200">
              <a:solidFill>
                <a:srgbClr val="1155C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155C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900">
                <a:solidFill>
                  <a:srgbClr val="EA9999"/>
                </a:solidFill>
              </a:rPr>
              <a:t>Подвійний диплом</a:t>
            </a:r>
            <a:endParaRPr sz="1900">
              <a:solidFill>
                <a:srgbClr val="EA999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900">
                <a:solidFill>
                  <a:srgbClr val="EA9999"/>
                </a:solidFill>
              </a:rPr>
              <a:t>координатор:</a:t>
            </a:r>
            <a:endParaRPr sz="1900">
              <a:solidFill>
                <a:srgbClr val="F4CCC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900">
                <a:solidFill>
                  <a:schemeClr val="dk2"/>
                </a:solidFill>
              </a:rPr>
              <a:t>Анна Колесник</a:t>
            </a:r>
            <a:endParaRPr sz="19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solidFill>
                  <a:srgbClr val="1155CC"/>
                </a:solidFill>
              </a:rPr>
              <a:t>anna.kolesnyk@apsl.edu.pl</a:t>
            </a:r>
            <a:endParaRPr sz="1200">
              <a:solidFill>
                <a:srgbClr val="1155C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1155CC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idx="1" type="subTitle"/>
          </p:nvPr>
        </p:nvSpPr>
        <p:spPr>
          <a:xfrm>
            <a:off x="331525" y="611675"/>
            <a:ext cx="8500800" cy="39426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solidFill>
                  <a:srgbClr val="6AA84F"/>
                </a:solidFill>
              </a:rPr>
              <a:t>        </a:t>
            </a:r>
            <a:r>
              <a:rPr b="1" lang="pl" sz="2200">
                <a:solidFill>
                  <a:srgbClr val="6AA84F"/>
                </a:solidFill>
              </a:rPr>
              <a:t>  Проректор з питань розвитку та співробітницта</a:t>
            </a:r>
            <a:endParaRPr sz="2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000"/>
              <a:t>dr hab. Marek Łukasik, prof. AP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900"/>
              <a:t>     </a:t>
            </a:r>
            <a:r>
              <a:rPr lang="pl" sz="1900">
                <a:solidFill>
                  <a:srgbClr val="FF9900"/>
                </a:solidFill>
              </a:rPr>
              <a:t>Керівник Відділу з питань розвитку та співробітництва</a:t>
            </a:r>
            <a:endParaRPr sz="1900">
              <a:solidFill>
                <a:srgbClr val="FF99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900"/>
              <a:t>mgr Ewelina Winiewicz</a:t>
            </a:r>
            <a:endParaRPr sz="1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900">
                <a:solidFill>
                  <a:srgbClr val="1155CC"/>
                </a:solidFill>
              </a:rPr>
              <a:t>Міжнародній відділ </a:t>
            </a:r>
            <a:endParaRPr sz="1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200">
              <a:solidFill>
                <a:srgbClr val="6AA84F"/>
              </a:solidFill>
            </a:endParaRPr>
          </a:p>
        </p:txBody>
      </p:sp>
      <p:sp>
        <p:nvSpPr>
          <p:cNvPr id="69" name="Google Shape;69;p15"/>
          <p:cNvSpPr txBox="1"/>
          <p:nvPr/>
        </p:nvSpPr>
        <p:spPr>
          <a:xfrm>
            <a:off x="5143500" y="182975"/>
            <a:ext cx="34071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Biuro ds. Rozwoju i Współpracy </a:t>
            </a:r>
            <a:endParaRPr/>
          </a:p>
        </p:txBody>
      </p:sp>
      <p:graphicFrame>
        <p:nvGraphicFramePr>
          <p:cNvPr id="70" name="Google Shape;70;p15"/>
          <p:cNvGraphicFramePr/>
          <p:nvPr/>
        </p:nvGraphicFramePr>
        <p:xfrm>
          <a:off x="217700" y="3064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{E937914D-8CC4-45B1-A815-1DCB6606D123}</a:tableStyleId>
              </a:tblPr>
              <a:tblGrid>
                <a:gridCol w="4364225"/>
                <a:gridCol w="4364225"/>
              </a:tblGrid>
              <a:tr h="13990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900">
                          <a:solidFill>
                            <a:srgbClr val="EA9999"/>
                          </a:solidFill>
                        </a:rPr>
                        <a:t>Обмін семестровий</a:t>
                      </a:r>
                      <a:r>
                        <a:rPr lang="pl" sz="1900">
                          <a:solidFill>
                            <a:srgbClr val="EA9999"/>
                          </a:solidFill>
                        </a:rPr>
                        <a:t>        </a:t>
                      </a:r>
                      <a:endParaRPr sz="1900">
                        <a:solidFill>
                          <a:srgbClr val="EA9999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900">
                          <a:solidFill>
                            <a:srgbClr val="EA9999"/>
                          </a:solidFill>
                        </a:rPr>
                        <a:t>координатор</a:t>
                      </a:r>
                      <a:r>
                        <a:rPr lang="pl" sz="1900">
                          <a:solidFill>
                            <a:srgbClr val="EA9999"/>
                          </a:solidFill>
                        </a:rPr>
                        <a:t>:</a:t>
                      </a:r>
                      <a:endParaRPr sz="1900">
                        <a:solidFill>
                          <a:srgbClr val="EA9999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l" sz="1900">
                          <a:solidFill>
                            <a:schemeClr val="dk2"/>
                          </a:solidFill>
                        </a:rPr>
                        <a:t>Маріола Медвідь</a:t>
                      </a:r>
                      <a:endParaRPr sz="19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l" sz="1200">
                          <a:solidFill>
                            <a:srgbClr val="1155CC"/>
                          </a:solidFill>
                        </a:rPr>
                        <a:t>mariola.medwid@apsl.edu.pl</a:t>
                      </a:r>
                      <a:endParaRPr sz="1200">
                        <a:solidFill>
                          <a:srgbClr val="1155CC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l" sz="1900">
                          <a:solidFill>
                            <a:srgbClr val="EA9999"/>
                          </a:solidFill>
                        </a:rPr>
                        <a:t>Подвійний диплом</a:t>
                      </a:r>
                      <a:endParaRPr sz="1900">
                        <a:solidFill>
                          <a:srgbClr val="EA9999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l" sz="1900">
                          <a:solidFill>
                            <a:srgbClr val="EA9999"/>
                          </a:solidFill>
                        </a:rPr>
                        <a:t>координатор:</a:t>
                      </a:r>
                      <a:endParaRPr sz="1900">
                        <a:solidFill>
                          <a:srgbClr val="F4CCCC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l" sz="1900">
                          <a:solidFill>
                            <a:schemeClr val="dk2"/>
                          </a:solidFill>
                        </a:rPr>
                        <a:t>Анна Колесник</a:t>
                      </a:r>
                      <a:endParaRPr sz="19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l" sz="1200">
                          <a:solidFill>
                            <a:srgbClr val="1155CC"/>
                          </a:solidFill>
                        </a:rPr>
                        <a:t>anna.kolesnyk@apsl.edu.pl</a:t>
                      </a:r>
                      <a:endParaRPr sz="1200">
                        <a:solidFill>
                          <a:srgbClr val="1155CC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/>
          <p:nvPr/>
        </p:nvSpPr>
        <p:spPr>
          <a:xfrm>
            <a:off x="1099625" y="723550"/>
            <a:ext cx="7038900" cy="1251900"/>
          </a:xfrm>
          <a:prstGeom prst="downArrowCallout">
            <a:avLst>
              <a:gd fmla="val 25000" name="adj1"/>
              <a:gd fmla="val 25000" name="adj2"/>
              <a:gd fmla="val 25000" name="adj3"/>
              <a:gd fmla="val 64977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6"/>
          <p:cNvSpPr txBox="1"/>
          <p:nvPr/>
        </p:nvSpPr>
        <p:spPr>
          <a:xfrm>
            <a:off x="5143500" y="182975"/>
            <a:ext cx="34071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Biuro ds. Rozwoju i Współpracy </a:t>
            </a:r>
            <a:endParaRPr/>
          </a:p>
        </p:txBody>
      </p:sp>
      <p:sp>
        <p:nvSpPr>
          <p:cNvPr id="77" name="Google Shape;77;p16"/>
          <p:cNvSpPr txBox="1"/>
          <p:nvPr/>
        </p:nvSpPr>
        <p:spPr>
          <a:xfrm>
            <a:off x="1374500" y="773275"/>
            <a:ext cx="6084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900"/>
              <a:t>Студенти з </a:t>
            </a:r>
            <a:r>
              <a:rPr lang="pl" sz="1900"/>
              <a:t>України</a:t>
            </a:r>
            <a:r>
              <a:rPr lang="pl" sz="1900"/>
              <a:t> мають можливість навчатися за наступними програмами:</a:t>
            </a:r>
            <a:endParaRPr sz="1900"/>
          </a:p>
        </p:txBody>
      </p:sp>
      <p:sp>
        <p:nvSpPr>
          <p:cNvPr id="78" name="Google Shape;78;p16"/>
          <p:cNvSpPr/>
          <p:nvPr/>
        </p:nvSpPr>
        <p:spPr>
          <a:xfrm>
            <a:off x="665550" y="2087325"/>
            <a:ext cx="3537575" cy="2347225"/>
          </a:xfrm>
          <a:prstGeom prst="flowChartMagneticDisk">
            <a:avLst/>
          </a:prstGeom>
          <a:solidFill>
            <a:srgbClr val="5B9BD5"/>
          </a:solidFill>
          <a:ln cap="flat" cmpd="sng" w="12700">
            <a:solidFill>
              <a:srgbClr val="41719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●"/>
            </a:pPr>
            <a:r>
              <a:rPr b="1" lang="pl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Бакалавр</a:t>
            </a:r>
            <a:endParaRPr b="1"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libri"/>
              <a:buChar char="-"/>
            </a:pPr>
            <a:r>
              <a:rPr b="1" i="0" lang="pl" sz="13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З роки – 3 семестри в ПА</a:t>
            </a:r>
            <a:endParaRPr b="1" i="0" sz="1300" u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libri"/>
              <a:buChar char="-"/>
            </a:pPr>
            <a:r>
              <a:rPr b="1" i="0" lang="pl" sz="13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3,5 роки для інженерних спеціальностей – 4 семестри в П</a:t>
            </a:r>
            <a:r>
              <a:rPr b="1" lang="pl" sz="1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А</a:t>
            </a:r>
            <a:endParaRPr b="1" sz="1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libri"/>
              <a:buChar char="●"/>
            </a:pPr>
            <a:r>
              <a:rPr b="1" lang="pl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Магістратура</a:t>
            </a:r>
            <a:r>
              <a:rPr b="1" lang="pl" sz="1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sz="1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libri"/>
              <a:buChar char="-"/>
            </a:pPr>
            <a:r>
              <a:rPr b="1" lang="pl" sz="1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 роки - 2 семести в ПА</a:t>
            </a:r>
            <a:endParaRPr b="1" sz="1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16"/>
          <p:cNvSpPr txBox="1"/>
          <p:nvPr/>
        </p:nvSpPr>
        <p:spPr>
          <a:xfrm>
            <a:off x="7320975" y="2966025"/>
            <a:ext cx="7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6"/>
          <p:cNvSpPr/>
          <p:nvPr/>
        </p:nvSpPr>
        <p:spPr>
          <a:xfrm>
            <a:off x="5058025" y="2087325"/>
            <a:ext cx="3929600" cy="1471900"/>
          </a:xfrm>
          <a:prstGeom prst="flowChartMagneticDisk">
            <a:avLst/>
          </a:prstGeom>
          <a:solidFill>
            <a:srgbClr val="5B9BD5"/>
          </a:solidFill>
          <a:ln cap="flat" cmpd="sng" w="12700">
            <a:solidFill>
              <a:srgbClr val="41719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b="1" i="0" lang="pl" sz="2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 семестр</a:t>
            </a:r>
            <a:endParaRPr sz="8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b="1" lang="pl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л</a:t>
            </a:r>
            <a:r>
              <a:rPr b="1" i="0" lang="pl" sz="2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ітній або зимовий</a:t>
            </a:r>
            <a:endParaRPr sz="800"/>
          </a:p>
        </p:txBody>
      </p:sp>
      <p:sp>
        <p:nvSpPr>
          <p:cNvPr id="81" name="Google Shape;81;p16"/>
          <p:cNvSpPr txBox="1"/>
          <p:nvPr/>
        </p:nvSpPr>
        <p:spPr>
          <a:xfrm>
            <a:off x="1374500" y="2189800"/>
            <a:ext cx="2604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600">
                <a:solidFill>
                  <a:srgbClr val="FFD966"/>
                </a:solidFill>
              </a:rPr>
              <a:t>Подвійний диплом </a:t>
            </a:r>
            <a:endParaRPr b="1" sz="1600">
              <a:solidFill>
                <a:srgbClr val="FFD966"/>
              </a:solidFill>
            </a:endParaRPr>
          </a:p>
        </p:txBody>
      </p:sp>
      <p:sp>
        <p:nvSpPr>
          <p:cNvPr id="82" name="Google Shape;82;p16"/>
          <p:cNvSpPr txBox="1"/>
          <p:nvPr/>
        </p:nvSpPr>
        <p:spPr>
          <a:xfrm>
            <a:off x="5975450" y="2087313"/>
            <a:ext cx="2336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solidFill>
                  <a:srgbClr val="FFD966"/>
                </a:solidFill>
              </a:rPr>
              <a:t>Обмін семестровй</a:t>
            </a:r>
            <a:endParaRPr sz="1900">
              <a:solidFill>
                <a:srgbClr val="FFD966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/>
          <p:nvPr/>
        </p:nvSpPr>
        <p:spPr>
          <a:xfrm>
            <a:off x="267650" y="1419275"/>
            <a:ext cx="8688300" cy="2994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7"/>
          <p:cNvSpPr txBox="1"/>
          <p:nvPr/>
        </p:nvSpPr>
        <p:spPr>
          <a:xfrm>
            <a:off x="5143500" y="182975"/>
            <a:ext cx="34071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Biuro ds. Rozwoju i Współpracy </a:t>
            </a:r>
            <a:endParaRPr/>
          </a:p>
        </p:txBody>
      </p:sp>
      <p:sp>
        <p:nvSpPr>
          <p:cNvPr id="89" name="Google Shape;89;p17"/>
          <p:cNvSpPr txBox="1"/>
          <p:nvPr/>
        </p:nvSpPr>
        <p:spPr>
          <a:xfrm>
            <a:off x="7320975" y="2966025"/>
            <a:ext cx="7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7"/>
          <p:cNvSpPr txBox="1"/>
          <p:nvPr/>
        </p:nvSpPr>
        <p:spPr>
          <a:xfrm>
            <a:off x="629850" y="611675"/>
            <a:ext cx="75303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500">
                <a:solidFill>
                  <a:srgbClr val="3C78D8"/>
                </a:solidFill>
              </a:rPr>
              <a:t>ПРАВИЛА ПРИЙОМУ СТУДЕНТІВ</a:t>
            </a:r>
            <a:br>
              <a:rPr b="1" lang="pl" sz="2500">
                <a:solidFill>
                  <a:srgbClr val="3C78D8"/>
                </a:solidFill>
              </a:rPr>
            </a:br>
            <a:r>
              <a:rPr b="1" lang="pl" sz="2500">
                <a:solidFill>
                  <a:srgbClr val="3C78D8"/>
                </a:solidFill>
              </a:rPr>
              <a:t>на семестрове навчання </a:t>
            </a:r>
            <a:endParaRPr sz="700">
              <a:solidFill>
                <a:srgbClr val="3C78D8"/>
              </a:solidFill>
            </a:endParaRPr>
          </a:p>
        </p:txBody>
      </p:sp>
      <p:sp>
        <p:nvSpPr>
          <p:cNvPr id="91" name="Google Shape;91;p17"/>
          <p:cNvSpPr txBox="1"/>
          <p:nvPr/>
        </p:nvSpPr>
        <p:spPr>
          <a:xfrm>
            <a:off x="354950" y="1488875"/>
            <a:ext cx="8513700" cy="30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65100" lvl="0" marL="228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b="1" lang="pl" sz="1200">
                <a:solidFill>
                  <a:schemeClr val="dk1"/>
                </a:solidFill>
              </a:rPr>
              <a:t>Навчання в Поморській академії відбувається польською мовою. </a:t>
            </a:r>
            <a:r>
              <a:rPr b="1" lang="pl" sz="1200">
                <a:solidFill>
                  <a:schemeClr val="dk1"/>
                </a:solidFill>
              </a:rPr>
              <a:t>Вийнятком</a:t>
            </a:r>
            <a:r>
              <a:rPr b="1" lang="pl" sz="1200">
                <a:solidFill>
                  <a:schemeClr val="dk1"/>
                </a:solidFill>
              </a:rPr>
              <a:t> є філологічні спеціальності.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51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b="1" lang="pl" sz="1200">
                <a:solidFill>
                  <a:schemeClr val="dk1"/>
                </a:solidFill>
              </a:rPr>
              <a:t>В програмах обміну можуть брати участь студенти другого курсу.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51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b="1" lang="pl" sz="1200">
                <a:solidFill>
                  <a:schemeClr val="dk1"/>
                </a:solidFill>
              </a:rPr>
              <a:t>Міжнародний обмін повинен тривати не менше трьох місяців і не більше шести місяців протягом одного навчального року.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51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b="1" lang="pl" sz="1200">
                <a:solidFill>
                  <a:schemeClr val="dk1"/>
                </a:solidFill>
              </a:rPr>
              <a:t>Студенти мають можливість обирати предмети з різних спеціальностей. Рекомендуємо обирати предмети, які подібні до спеціальності студента.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51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b="1" lang="pl" sz="1200">
                <a:solidFill>
                  <a:schemeClr val="dk1"/>
                </a:solidFill>
              </a:rPr>
              <a:t>Обираючи предмети, студенти мають набрати необхідну кількість кредитів ЕСТS (27-30)  відповідно до </a:t>
            </a:r>
            <a:r>
              <a:rPr b="1" lang="pl" sz="1200">
                <a:solidFill>
                  <a:schemeClr val="dk1"/>
                </a:solidFill>
              </a:rPr>
              <a:t>каталогу</a:t>
            </a:r>
            <a:r>
              <a:rPr b="1" lang="pl" sz="1200">
                <a:solidFill>
                  <a:schemeClr val="dk1"/>
                </a:solidFill>
              </a:rPr>
              <a:t> предметів обраної спеціальності.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51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b="1" lang="pl" sz="1200">
                <a:solidFill>
                  <a:schemeClr val="dk1"/>
                </a:solidFill>
              </a:rPr>
              <a:t>Всі студенти зобов’язані брати участь у заняттях з польської мови та отримати залік з цього предмету. Польська мова має 3 кредити ECTS;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51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b="1" lang="pl" sz="1200">
                <a:solidFill>
                  <a:schemeClr val="dk1"/>
                </a:solidFill>
              </a:rPr>
              <a:t>Кожен студент повинен мати страховий поліс від нещасного випадку на весь період перебування на території Польщі.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51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b="1" lang="pl" sz="1200">
                <a:solidFill>
                  <a:schemeClr val="dk1"/>
                </a:solidFill>
              </a:rPr>
              <a:t>Бажано бути защепленим тими вакцинами, які дійсні на території ЄС (Pfizer, MODERNA, AstraZeneca).</a:t>
            </a:r>
            <a:endParaRPr sz="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/>
          <p:nvPr/>
        </p:nvSpPr>
        <p:spPr>
          <a:xfrm>
            <a:off x="340150" y="3952200"/>
            <a:ext cx="8188800" cy="506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8"/>
          <p:cNvSpPr/>
          <p:nvPr/>
        </p:nvSpPr>
        <p:spPr>
          <a:xfrm>
            <a:off x="361700" y="3291550"/>
            <a:ext cx="8188800" cy="506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8"/>
          <p:cNvSpPr/>
          <p:nvPr/>
        </p:nvSpPr>
        <p:spPr>
          <a:xfrm>
            <a:off x="340150" y="2206425"/>
            <a:ext cx="8188800" cy="861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8"/>
          <p:cNvSpPr/>
          <p:nvPr/>
        </p:nvSpPr>
        <p:spPr>
          <a:xfrm>
            <a:off x="368950" y="1417900"/>
            <a:ext cx="8131200" cy="600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8"/>
          <p:cNvSpPr txBox="1"/>
          <p:nvPr/>
        </p:nvSpPr>
        <p:spPr>
          <a:xfrm>
            <a:off x="5143500" y="182975"/>
            <a:ext cx="34071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Biuro ds. Rozwoju i Współpracy </a:t>
            </a:r>
            <a:endParaRPr/>
          </a:p>
        </p:txBody>
      </p:sp>
      <p:sp>
        <p:nvSpPr>
          <p:cNvPr id="101" name="Google Shape;101;p18"/>
          <p:cNvSpPr txBox="1"/>
          <p:nvPr/>
        </p:nvSpPr>
        <p:spPr>
          <a:xfrm>
            <a:off x="7320975" y="2966025"/>
            <a:ext cx="7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8"/>
          <p:cNvSpPr txBox="1"/>
          <p:nvPr/>
        </p:nvSpPr>
        <p:spPr>
          <a:xfrm>
            <a:off x="368950" y="745100"/>
            <a:ext cx="85869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3300">
                <a:solidFill>
                  <a:srgbClr val="3C78D8"/>
                </a:solidFill>
              </a:rPr>
              <a:t>Приймальний процес</a:t>
            </a:r>
            <a:endParaRPr sz="100">
              <a:solidFill>
                <a:srgbClr val="3C78D8"/>
              </a:solidFill>
            </a:endParaRPr>
          </a:p>
        </p:txBody>
      </p:sp>
      <p:sp>
        <p:nvSpPr>
          <p:cNvPr id="103" name="Google Shape;103;p18"/>
          <p:cNvSpPr txBox="1"/>
          <p:nvPr/>
        </p:nvSpPr>
        <p:spPr>
          <a:xfrm>
            <a:off x="54450" y="1386800"/>
            <a:ext cx="8774700" cy="30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77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⮚"/>
            </a:pPr>
            <a:r>
              <a:rPr lang="pl" sz="1600"/>
              <a:t>Набір студентів починаємо з початку червня, до кінця червня чекаємо на список бажаючих студентів</a:t>
            </a:r>
            <a:r>
              <a:rPr lang="pl" sz="1600">
                <a:solidFill>
                  <a:srgbClr val="BF9000"/>
                </a:solidFill>
              </a:rPr>
              <a:t>.</a:t>
            </a:r>
            <a:endParaRPr sz="1600">
              <a:solidFill>
                <a:srgbClr val="BF9000"/>
              </a:solidFill>
            </a:endParaRPr>
          </a:p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177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⮚"/>
            </a:pPr>
            <a:r>
              <a:rPr lang="pl" sz="1600">
                <a:solidFill>
                  <a:schemeClr val="dk1"/>
                </a:solidFill>
              </a:rPr>
              <a:t>Від 20 червня буде можливість </a:t>
            </a:r>
            <a:r>
              <a:rPr lang="pl" sz="1600">
                <a:solidFill>
                  <a:schemeClr val="dk1"/>
                </a:solidFill>
              </a:rPr>
              <a:t>зареєструватися</a:t>
            </a:r>
            <a:r>
              <a:rPr lang="pl" sz="1600">
                <a:solidFill>
                  <a:schemeClr val="dk1"/>
                </a:solidFill>
              </a:rPr>
              <a:t> на навчання у системі до 15.08.022. Після реєстрації онлайн, підписуємо роздруковану заяву особисто та у декана (Оригінали відправити поштою звичайною або привезти з собою в академію).</a:t>
            </a:r>
            <a:endParaRPr sz="1600">
              <a:solidFill>
                <a:schemeClr val="dk1"/>
              </a:solidFill>
            </a:endParaRPr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177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⮚"/>
            </a:pPr>
            <a:r>
              <a:rPr lang="pl" sz="1600">
                <a:solidFill>
                  <a:schemeClr val="dk1"/>
                </a:solidFill>
              </a:rPr>
              <a:t>Студента прийнятого на навчання до ПА, повідомляє координатор ЗВО.</a:t>
            </a:r>
            <a:endParaRPr sz="1600">
              <a:solidFill>
                <a:schemeClr val="dk1"/>
              </a:solidFill>
            </a:endParaRPr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177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⮚"/>
            </a:pPr>
            <a:r>
              <a:rPr lang="pl" sz="1600">
                <a:solidFill>
                  <a:schemeClr val="dk1"/>
                </a:solidFill>
              </a:rPr>
              <a:t>Кожен студент має місце в гуртожитку на час навчання.</a:t>
            </a:r>
            <a:endParaRPr sz="6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1269675" y="2934750"/>
            <a:ext cx="5787300" cy="10416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6D9EEB"/>
          </a:solidFill>
          <a:ln cap="flat" cmpd="thinThick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9"/>
          <p:cNvSpPr/>
          <p:nvPr/>
        </p:nvSpPr>
        <p:spPr>
          <a:xfrm>
            <a:off x="1302375" y="1480450"/>
            <a:ext cx="5721900" cy="9864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6D9EEB"/>
          </a:solidFill>
          <a:ln cap="flat" cmpd="dbl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9"/>
          <p:cNvSpPr txBox="1"/>
          <p:nvPr/>
        </p:nvSpPr>
        <p:spPr>
          <a:xfrm>
            <a:off x="5143500" y="182975"/>
            <a:ext cx="34071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Biuro ds. Rozwoju i Współpracy </a:t>
            </a:r>
            <a:endParaRPr/>
          </a:p>
        </p:txBody>
      </p:sp>
      <p:sp>
        <p:nvSpPr>
          <p:cNvPr id="111" name="Google Shape;111;p19"/>
          <p:cNvSpPr txBox="1"/>
          <p:nvPr/>
        </p:nvSpPr>
        <p:spPr>
          <a:xfrm>
            <a:off x="7320975" y="2966025"/>
            <a:ext cx="7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9"/>
          <p:cNvSpPr txBox="1"/>
          <p:nvPr/>
        </p:nvSpPr>
        <p:spPr>
          <a:xfrm>
            <a:off x="2944300" y="676600"/>
            <a:ext cx="4167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3600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Оплата</a:t>
            </a:r>
            <a:r>
              <a:rPr b="1" lang="pl" sz="36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000"/>
          </a:p>
        </p:txBody>
      </p:sp>
      <p:sp>
        <p:nvSpPr>
          <p:cNvPr id="113" name="Google Shape;113;p19"/>
          <p:cNvSpPr txBox="1"/>
          <p:nvPr/>
        </p:nvSpPr>
        <p:spPr>
          <a:xfrm>
            <a:off x="2018325" y="1598750"/>
            <a:ext cx="4167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>
                <a:solidFill>
                  <a:schemeClr val="lt1"/>
                </a:solidFill>
              </a:rPr>
              <a:t>Оплата за студентський квиток </a:t>
            </a:r>
            <a:endParaRPr sz="2000">
              <a:solidFill>
                <a:schemeClr val="lt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-"/>
            </a:pPr>
            <a:r>
              <a:rPr lang="pl" sz="2000">
                <a:solidFill>
                  <a:schemeClr val="lt1"/>
                </a:solidFill>
              </a:rPr>
              <a:t>22 злотих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114" name="Google Shape;114;p19"/>
          <p:cNvSpPr txBox="1"/>
          <p:nvPr/>
        </p:nvSpPr>
        <p:spPr>
          <a:xfrm>
            <a:off x="1946000" y="2466850"/>
            <a:ext cx="4167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9"/>
          <p:cNvSpPr txBox="1"/>
          <p:nvPr/>
        </p:nvSpPr>
        <p:spPr>
          <a:xfrm>
            <a:off x="1685550" y="3103450"/>
            <a:ext cx="5505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100">
                <a:solidFill>
                  <a:schemeClr val="lt1"/>
                </a:solidFill>
              </a:rPr>
              <a:t>Оплата за проживання  у гуртожитку</a:t>
            </a:r>
            <a:endParaRPr sz="2100">
              <a:solidFill>
                <a:schemeClr val="lt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-"/>
            </a:pPr>
            <a:r>
              <a:rPr lang="pl" sz="2100">
                <a:solidFill>
                  <a:schemeClr val="lt1"/>
                </a:solidFill>
              </a:rPr>
              <a:t>100 золотих/місяць</a:t>
            </a:r>
            <a:endParaRPr sz="2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/>
          <p:nvPr/>
        </p:nvSpPr>
        <p:spPr>
          <a:xfrm>
            <a:off x="5143500" y="182975"/>
            <a:ext cx="34071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Biuro ds. Rozwoju i Współpracy </a:t>
            </a:r>
            <a:endParaRPr/>
          </a:p>
        </p:txBody>
      </p:sp>
      <p:sp>
        <p:nvSpPr>
          <p:cNvPr id="121" name="Google Shape;121;p20"/>
          <p:cNvSpPr txBox="1"/>
          <p:nvPr/>
        </p:nvSpPr>
        <p:spPr>
          <a:xfrm>
            <a:off x="1374500" y="773275"/>
            <a:ext cx="6084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900">
                <a:solidFill>
                  <a:srgbClr val="3C78D8"/>
                </a:solidFill>
              </a:rPr>
              <a:t>Завдання координатора за програмою обміну семестрового</a:t>
            </a:r>
            <a:endParaRPr sz="1900">
              <a:solidFill>
                <a:srgbClr val="3C78D8"/>
              </a:solidFill>
            </a:endParaRPr>
          </a:p>
        </p:txBody>
      </p:sp>
      <p:sp>
        <p:nvSpPr>
          <p:cNvPr id="122" name="Google Shape;122;p20"/>
          <p:cNvSpPr txBox="1"/>
          <p:nvPr/>
        </p:nvSpPr>
        <p:spPr>
          <a:xfrm>
            <a:off x="7320975" y="2966025"/>
            <a:ext cx="7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20"/>
          <p:cNvSpPr txBox="1"/>
          <p:nvPr/>
        </p:nvSpPr>
        <p:spPr>
          <a:xfrm>
            <a:off x="853625" y="1960450"/>
            <a:ext cx="7494600" cy="169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pl"/>
              <a:t>Має </a:t>
            </a:r>
            <a:r>
              <a:rPr lang="pl"/>
              <a:t>проінформувати</a:t>
            </a:r>
            <a:r>
              <a:rPr lang="pl"/>
              <a:t> студентів про можливість навчання за програмою обміну </a:t>
            </a:r>
            <a:r>
              <a:rPr lang="pl"/>
              <a:t>семестрового.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pl"/>
              <a:t>До 20 червня надіслати список студентів на навчання в зимовому семестрі.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pl"/>
              <a:t>Допомогти студентам зареєструватися в системі рекрутації.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pl"/>
              <a:t>Сформувати спільно зі студентом електронний пакет документів і завантажити їх у відповідну папку на google dysk (посилання надає координатор з ПА).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pl"/>
              <a:t>В</a:t>
            </a:r>
            <a:r>
              <a:rPr lang="pl"/>
              <a:t>ідповідальний</a:t>
            </a:r>
            <a:r>
              <a:rPr lang="pl"/>
              <a:t> за передачу оригіналів документів в ПА.</a:t>
            </a:r>
            <a:endParaRPr/>
          </a:p>
        </p:txBody>
      </p:sp>
      <p:sp>
        <p:nvSpPr>
          <p:cNvPr id="124" name="Google Shape;124;p20"/>
          <p:cNvSpPr/>
          <p:nvPr/>
        </p:nvSpPr>
        <p:spPr>
          <a:xfrm>
            <a:off x="665550" y="1609750"/>
            <a:ext cx="7812900" cy="2394600"/>
          </a:xfrm>
          <a:prstGeom prst="frame">
            <a:avLst>
              <a:gd fmla="val 12500" name="adj1"/>
            </a:avLst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/>
          <p:nvPr/>
        </p:nvSpPr>
        <p:spPr>
          <a:xfrm>
            <a:off x="1133475" y="125015"/>
            <a:ext cx="75033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Calibri"/>
              <a:buNone/>
            </a:pPr>
            <a:r>
              <a:rPr b="1" i="0" lang="pl" sz="18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УМОВИ ВСТУПУ ІНОЗЕМЦІВ НА НАВЧАННЯ ДО ПОМОРСЬКОЇ АКАДЕМІЇ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Calibri"/>
              <a:buNone/>
            </a:pPr>
            <a:r>
              <a:rPr b="1" lang="pl" sz="1800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ЗА ПРОГРАМОЮ “ПОДВІЙНИЙ ДИПЛОМ”</a:t>
            </a:r>
            <a:r>
              <a:rPr b="1" i="0" lang="pl" sz="18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/>
          </a:p>
        </p:txBody>
      </p:sp>
      <p:graphicFrame>
        <p:nvGraphicFramePr>
          <p:cNvPr id="130" name="Google Shape;130;p21"/>
          <p:cNvGraphicFramePr/>
          <p:nvPr/>
        </p:nvGraphicFramePr>
        <p:xfrm>
          <a:off x="631031" y="130730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{E68BCDCC-11A1-4048-8099-08809EFA0A99}</a:tableStyleId>
              </a:tblPr>
              <a:tblGrid>
                <a:gridCol w="7881950"/>
              </a:tblGrid>
              <a:tr h="3249200">
                <a:tc>
                  <a:txBody>
                    <a:bodyPr/>
                    <a:lstStyle/>
                    <a:p>
                      <a:pPr indent="-254000" lvl="0" marL="25400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Noto Sans Symbols"/>
                        <a:buChar char="⮚"/>
                      </a:pPr>
                      <a:r>
                        <a:rPr b="1" i="0" lang="pl" sz="18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Навчання в Поморській академії в Слупську в рамках програми «Подвійний диплом» можуть розпочати студенти:</a:t>
                      </a:r>
                      <a:endParaRPr sz="1100"/>
                    </a:p>
                    <a:p>
                      <a:pPr indent="-254000" lvl="0" marL="25400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Noto Sans Symbols"/>
                        <a:buChar char="∙"/>
                      </a:pPr>
                      <a:r>
                        <a:rPr b="1" i="0" lang="pl" sz="18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Бакалаврат: студенти І чи ІІ курсу бакалаврату навчального закладу в Україні.</a:t>
                      </a:r>
                      <a:endParaRPr sz="1100"/>
                    </a:p>
                    <a:p>
                      <a:pPr indent="-254000" lvl="0" marL="25400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Noto Sans Symbols"/>
                        <a:buChar char="∙"/>
                      </a:pPr>
                      <a:r>
                        <a:rPr b="1" i="0" lang="pl" sz="18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Магістратура: студенти І курсу магістратури навчального закладу в Україні.</a:t>
                      </a:r>
                      <a:endParaRPr sz="1100"/>
                    </a:p>
                    <a:p>
                      <a:pPr indent="-254000" lvl="0" marL="25400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Noto Sans Symbols"/>
                        <a:buChar char="⮚"/>
                      </a:pPr>
                      <a:r>
                        <a:rPr b="1" i="0" lang="pl" sz="18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Підставою для проведення навчання в групі студентів з</a:t>
                      </a:r>
                      <a:r>
                        <a:rPr b="1" lang="pl" sz="18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а</a:t>
                      </a:r>
                      <a:r>
                        <a:rPr b="1" i="0" lang="pl" sz="18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програм</a:t>
                      </a:r>
                      <a:r>
                        <a:rPr b="1" lang="pl" sz="18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ою</a:t>
                      </a:r>
                      <a:r>
                        <a:rPr b="1" i="0" lang="pl" sz="18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"Подвійний диплом" є складання і підписання Умови про сумісне навчання студентів і Протоколу еквівалентності до кінця червня.</a:t>
                      </a:r>
                      <a:endParaRPr sz="1100"/>
                    </a:p>
                  </a:txBody>
                  <a:tcPr marT="0" marB="0" marR="51425" marL="5142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