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78" r:id="rId4"/>
    <p:sldId id="289" r:id="rId5"/>
    <p:sldId id="279" r:id="rId6"/>
    <p:sldId id="280" r:id="rId7"/>
    <p:sldId id="260" r:id="rId8"/>
    <p:sldId id="261" r:id="rId9"/>
    <p:sldId id="257" r:id="rId10"/>
    <p:sldId id="283" r:id="rId11"/>
    <p:sldId id="284" r:id="rId12"/>
    <p:sldId id="263" r:id="rId13"/>
    <p:sldId id="267" r:id="rId14"/>
    <p:sldId id="269" r:id="rId15"/>
    <p:sldId id="271" r:id="rId16"/>
    <p:sldId id="285" r:id="rId17"/>
    <p:sldId id="282" r:id="rId18"/>
    <p:sldId id="287" r:id="rId19"/>
    <p:sldId id="272" r:id="rId20"/>
    <p:sldId id="273" r:id="rId21"/>
    <p:sldId id="275" r:id="rId22"/>
    <p:sldId id="286" r:id="rId23"/>
    <p:sldId id="276" r:id="rId24"/>
    <p:sldId id="262" r:id="rId25"/>
    <p:sldId id="281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0" autoAdjust="0"/>
    <p:restoredTop sz="94660"/>
  </p:normalViewPr>
  <p:slideViewPr>
    <p:cSldViewPr>
      <p:cViewPr>
        <p:scale>
          <a:sx n="76" d="100"/>
          <a:sy n="76" d="100"/>
        </p:scale>
        <p:origin x="-137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97F2D7-69E4-42D6-8AB4-30A4C8727C65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63A541-F26F-4528-954D-721635A301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xt.ru/antiplagiat/" TargetMode="External"/><Relationship Id="rId2" Type="http://schemas.openxmlformats.org/officeDocument/2006/relationships/hyperlink" Target="https://advego.com/plagiat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anmyessay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rbook.net/zakony/prykl_bib_zap.pdf" TargetMode="External"/><Relationship Id="rId2" Type="http://schemas.openxmlformats.org/officeDocument/2006/relationships/hyperlink" Target="http://www.ukrbook.net/zakony/metodre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836712"/>
            <a:ext cx="4968552" cy="43275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229200"/>
            <a:ext cx="8157592" cy="1224136"/>
          </a:xfrm>
        </p:spPr>
        <p:txBody>
          <a:bodyPr anchor="ctr">
            <a:noAutofit/>
          </a:bodyPr>
          <a:lstStyle/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Оформлення списку літератури до наукової роботи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опублікованих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неопублікованих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будь-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носіях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титульним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аркушем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титульним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екраном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етикеткою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наклейкою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вихідних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сучасною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орфографією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Числівники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наводять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так, як вони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джерелі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римські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цифри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числівники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словесній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замінюють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арабськими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цифрами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позначенні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порядкових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номерів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дат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документа;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номерів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випусків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багаточастинного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списків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курсових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дипломних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автора  перед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ініціалами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кома  не  ставиться.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9709" y="69269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правила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книгу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відомості:Опис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факультативні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бібліографічному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факультативні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бібліографічні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ідентифікацію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будь-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автора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ініціали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(без лапок)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сторінок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 книги за автором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3600" b="1" dirty="0" smtClean="0">
                <a:solidFill>
                  <a:srgbClr val="002060"/>
                </a:solidFill>
              </a:rPr>
              <a:t>Один автор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Бойко О. Д. Історія України :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/ О. Д. Бойко. - 3-тє вид., виправ. і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- К. :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Академвидав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2006. - 688 с.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автора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Кушнаренко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Н. М.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/ Н. М.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Кушнаренко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В. К. Удалова. – 3-тє вид., стер. – К. 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2006. – 331 с.</a:t>
            </a:r>
          </a:p>
          <a:p>
            <a:pPr algn="just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 автора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Білозерська Л. П. Термінологія та переклад: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філолог. напряму підготов. / Л. П. Білозерська, Н. В.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Возненко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С. В.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Радецька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; М-во науки і освіти України, Херсон. нац. техн. ун-т. – Вінниця : Нова книга, 2010. – 232 с.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Чотири автора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комунікативний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аспект: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/ Леся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Мисик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Анетта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Арцишевська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Лілія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Кузнєцова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Людмила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Поплавська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; за ред.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Лесі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Мисик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– Л. 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2007. – 432 с.</a:t>
            </a:r>
          </a:p>
          <a:p>
            <a:pPr algn="just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П’ять авторів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Лінгвістичні та технологічні основи тлумачної лексикографії  / [В. А.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Широков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та ін.] ; НАН України, Укр.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мовно-інформац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фонд. – К. : Довіра, 2010. – 295 с.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Книга за </a:t>
            </a:r>
            <a:r>
              <a:rPr lang="ru-RU" b="1" dirty="0" err="1" smtClean="0">
                <a:solidFill>
                  <a:srgbClr val="002060"/>
                </a:solidFill>
              </a:rPr>
              <a:t>редакцією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/ за ред.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Ю. Г.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Козака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К. : ЦУЛ, 2008 . — 1118 с.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/ В.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 С. Тельнов, С. 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Решміділова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; за ред. В.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К. : КНЕУ, 2009. — 333 с.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автора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Свято-Михайлівського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Золотоверхого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монастиря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/[авт. тексту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]. — К.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Грані-Т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2007. — 119 с. —(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Монографія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Пархоменко, В. 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Інформаційна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аналітика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науково-технічної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В. Д. Пархоменко, О. В. Пархоменко. — К.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УкрІНТЕІ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2006. — 224 с.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Словники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Географія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словник-довідник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авт.-уклад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Ципін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Л.]. — Х.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Халімон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2006. — 175 с.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Бибик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С.   П.   Словник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епітетів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/   С.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Бибик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С. 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Єрмоленко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Л. 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Пустовіт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К.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1998. — 431 с. — (Словники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Перекладне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видання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Мишкін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Ф.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грошей,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Ф.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Мишкін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 пер.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англ. С. Панчишина. — К.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1998. – 963 с.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Багатотомне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Окремий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Новий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тлумачний словник української мови. У 3-х т. Т.1 А-К / уклад.: В. Яременко, О. Сліпушко. - 2-ге вид., виправ. - К. : Аконіт, 2003. - 926с. -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Бібліогр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.: с.5.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Неопубліковані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 smtClean="0">
                <a:solidFill>
                  <a:srgbClr val="002060"/>
                </a:solidFill>
              </a:rPr>
              <a:t>Дисертація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Георгізов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Г. М. Українське селянство доби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НЕПу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 динаміка політичних настроїв та свідомості : дис. …. канд.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іст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наук : 07.00.01 / Григорій Михайлович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Георгізов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; Ін-т історії України НАН України ; наук.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кер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Верстюк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Ф. – К. : [б. в.], 2008. – 205 с.</a:t>
            </a:r>
          </a:p>
          <a:p>
            <a:pPr algn="just"/>
            <a:endParaRPr lang="uk-UA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Автореферат дисертації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Георгізов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Г. М. Українське селянство доби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НЕПу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 динаміка політичних настроїв та свідомості : автореф. дис. …. канд.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іст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наук : 07.00.01 / Григорій Михайлович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Георгізов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; Ін-т історії України НАН України ; наук.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кер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Верстюк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Ф. – К. : [б. в.], 2008. – 19 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Опис збірників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збірники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назву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АПК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наук.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М-во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БНАУ.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Церква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БНАУ, 2016. – №1-2(126) . – 120 с.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збірники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Екотрофологія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продовольчої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харчової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Міжнар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наук.-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Церква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17 – 18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2009 р.) / М- 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аграр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БНАУ /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ред. Т. 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Димань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Церква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БНАУ, 2009. – 198 с.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збірники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назви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Бояриня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драм. поема / Леся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Гетьман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Вигов-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роман /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Нечуй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Левицький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Наук. думка, 1997. – 336 с. – (Б –ка школяра).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3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Аналітичний опис (частини документа)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належать: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заголовок.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документа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документ, де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уміщена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приписної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пунктуації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риски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інтервалом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друкований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знак до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знаку.</a:t>
            </a:r>
          </a:p>
          <a:p>
            <a:pPr algn="just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монографії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Н.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Остапенко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кол.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Умань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Візаві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2013. — Ч. 2. — С. 205-214.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Опис статей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 автор </a:t>
            </a:r>
          </a:p>
          <a:p>
            <a:pPr mar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Баран, У. Німецький історичний підлітковий роман / У. Баран // Слово і час. - 2016. - № 4. - С.70-79.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Два, три автора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Денисов, В.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Наднаціональність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як правова реальність міжнародної інтеграції / В. Денисов, Л.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Фалалєєва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// Право України. - 2018. - №1. - С.214-231.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Чотири, п’ять авторів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Використання методу коефіцієнтів для оцінки фінансового стану підприємства / В.П.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Клочан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В.Ф.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Клочан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Н.І.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Костаневич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А.Г.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Костирко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// Економіка АПК. – 2008. – № 7. – С.54-59.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Використання методу коефіцієнтів для оцінки фінансового стану підприємства / В.П.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Клочан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[та ін.] // Економіка АПК. – 2008. – № 7. – С.54-59.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6855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Пашков, А.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Природно-заповідний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фонд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А. П. Пашков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біорізноманіття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наук.-практ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21-22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2011 р., м. Полтава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М-во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Полтав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ун-т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В. Г. Короленка. — Полтава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Астрая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2011. — С. 155-156.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ХХ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Л. 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Голубенко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 А. Панченко, В. П. Коляда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// М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жнародна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науково-практична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конференція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ноземної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пам'ят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проф. В. 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Скалк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на, 5-16 лют. 2007 р., м. Одеса. — Одеса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Астропринт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2007. — С. 23-34.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620688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збірника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конференцій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14300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</a:rPr>
              <a:t/>
            </a:r>
            <a:br>
              <a:rPr lang="ru-RU" sz="2000" b="1" dirty="0" smtClean="0">
                <a:solidFill>
                  <a:srgbClr val="00B0F0"/>
                </a:solidFill>
              </a:rPr>
            </a:br>
            <a:r>
              <a:rPr lang="ru-RU" sz="2000" b="1" dirty="0" smtClean="0">
                <a:solidFill>
                  <a:srgbClr val="00B0F0"/>
                </a:solidFill>
              </a:rPr>
              <a:t/>
            </a:r>
            <a:br>
              <a:rPr lang="ru-RU" sz="2000" b="1" dirty="0" smtClean="0">
                <a:solidFill>
                  <a:srgbClr val="00B0F0"/>
                </a:solidFill>
              </a:rPr>
            </a:br>
            <a:r>
              <a:rPr lang="ru-RU" sz="2000" b="1" dirty="0" smtClean="0">
                <a:solidFill>
                  <a:srgbClr val="00B0F0"/>
                </a:solidFill>
              </a:rPr>
              <a:t/>
            </a:r>
            <a:br>
              <a:rPr lang="ru-RU" sz="2000" b="1" dirty="0" smtClean="0">
                <a:solidFill>
                  <a:srgbClr val="00B0F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SAIUP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Проект </a:t>
            </a:r>
            <a:r>
              <a:rPr lang="ru-RU" sz="2400" b="1" dirty="0" err="1" smtClean="0">
                <a:solidFill>
                  <a:srgbClr val="FF0000"/>
                </a:solidFill>
              </a:rPr>
              <a:t>сприяння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академічній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доброчесності</a:t>
            </a:r>
            <a:r>
              <a:rPr lang="ru-RU" sz="2400" b="1" dirty="0" smtClean="0">
                <a:solidFill>
                  <a:srgbClr val="FF0000"/>
                </a:solidFill>
              </a:rPr>
              <a:t> в </a:t>
            </a:r>
            <a:r>
              <a:rPr lang="ru-RU" sz="2400" b="1" dirty="0" err="1" smtClean="0">
                <a:solidFill>
                  <a:srgbClr val="FF0000"/>
                </a:solidFill>
              </a:rPr>
              <a:t>Україні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Стартував в Україні на початку 2016 року</a:t>
            </a:r>
            <a:endParaRPr lang="ru-RU" dirty="0" smtClean="0"/>
          </a:p>
          <a:p>
            <a:r>
              <a:rPr lang="uk-UA" dirty="0" smtClean="0"/>
              <a:t>Спрямований на якісну зміну ціннісних підходів та орієнтирів у вищій освіті.</a:t>
            </a:r>
            <a:endParaRPr lang="ru-RU" dirty="0" smtClean="0"/>
          </a:p>
          <a:p>
            <a:r>
              <a:rPr lang="uk-UA" dirty="0" smtClean="0"/>
              <a:t>Мета – донести до університетської спільноти значення академічної доброчесності і наслідки недотримання </a:t>
            </a:r>
            <a:r>
              <a:rPr lang="uk-UA" dirty="0" err="1" smtClean="0"/>
              <a:t>ії</a:t>
            </a:r>
            <a:r>
              <a:rPr lang="uk-UA" dirty="0" smtClean="0"/>
              <a:t> постулатів.</a:t>
            </a:r>
            <a:endParaRPr lang="ru-RU" dirty="0" smtClean="0"/>
          </a:p>
          <a:p>
            <a:r>
              <a:rPr lang="uk-UA" dirty="0" smtClean="0"/>
              <a:t>Проект запустили Американські ради з міжнародної освіти в партнерстві з Міністерством освіти і науки України та профільним парламентським комітетом.</a:t>
            </a:r>
            <a:endParaRPr lang="ru-RU" dirty="0" smtClean="0"/>
          </a:p>
          <a:p>
            <a:r>
              <a:rPr lang="uk-UA" dirty="0" smtClean="0"/>
              <a:t>Координатор проекту – представник Американських Рад з міжнародної освіти Тарас Тимочко.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конспекти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етодичні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рекомендації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8244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Борщовецька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В. Д. Ділова англійська мова : Методичні рекомендації до виконання дисциплін "Англійська мова за професійним спрямуванням", "Ділова англійська мова" для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студ-в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економ. спец-й заочної форми навчання / В. Д.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Борщовецька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- Біла Церква, 2006. - 82с.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Сімейне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метод.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6.030401 - право, ОКР - бакалавр / І.І.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Єфремова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Церква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БНАУ, 2009. - 89 с.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курсу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Аграрне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право" : для студентов IV курсу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факультету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С.І.Бурлака,В.І.Токарєва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Церква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БДАУ, 2000. - 22 с.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курсу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: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заочної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Самойлович А.А.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Церква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2008. - 26с.  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000" b="1" i="1" dirty="0" smtClean="0"/>
              <a:t> </a:t>
            </a:r>
            <a:br>
              <a:rPr lang="ru-RU" sz="4000" b="1" i="1" dirty="0" smtClean="0"/>
            </a:b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пис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»: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текст: за станом на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2017 р.)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Право, 2018. —136с. 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продовольчої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[закон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1997 р. № 771/97- ВР]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1998. — № 19. — С. 298.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на патент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764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патентних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номер заявки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патентний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документ, дату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офіційне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патентний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конвенційний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пріоритет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круглих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дужках.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утилізації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твердих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пат. 112437 : МПК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5/14?,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5/027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Ковальов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А.О. – №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2016 09701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заявл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20.09.2016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12.12.2016,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№23. – 1 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Електронні ресурси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Віддаленого доступу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Статистичний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щорічник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2010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ресурс] 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ба статистики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Август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Трейд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2011 . – Режим доступу://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library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Schorichnyk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Ukrainy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2010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екрану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Локального доступу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Гуцаленко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контроль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ресурс]: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/ Л.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Гуцаленко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Коцупатрий.-Електр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текст.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л-ри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2009. – 1ел. опт. диск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– (Еле-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ктронне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– Систем.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Pentium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 Window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95/98/2000/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дисковод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Acrobat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Readera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UKR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57314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списку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640960" cy="487664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бібліографічного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апарату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бібліографічні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описи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розміщувати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у порядку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посилань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зручний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рекомендований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написанні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дисертацій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алфавітному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перших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заголовків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хронологічному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порядку.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включені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списку,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державного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обов’язковим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наведенням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36450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ДСТУ ГОСТ 7.1:2006.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(ГОСТ 7.1–2003,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–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ГОСТ 7.1–84, ГОСТ 7.16–79, ГОСТ 7.18–79, ГОСТ 7.34–81, ГОСТ 7.40–82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2008–04–01.–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Держспоживстандарт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2007. – 47 с.,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стандарт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бібліотечної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видавничої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ДСТУ 3582–2013.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бібліографіч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правила. –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ДСТУ 3582–2013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2014–01–01.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Держкомстандарт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2014. – 15 с. –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стандарт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редагування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[уклад.: П.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Устіннікова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"Кн. палата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Федорова". – Вид. 5-те,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Кн. палата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2013. – 67 с.</a:t>
            </a:r>
          </a:p>
          <a:p>
            <a:pPr lvl="0" algn="just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бібліографічного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автореферати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дисертацій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[уклад. О.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Устіннікова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"Кн. палата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Федорова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".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палата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2012. – 19 с.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908720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використаної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uk-UA" sz="6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 за увагу!</a:t>
            </a:r>
          </a:p>
          <a:p>
            <a:pPr marL="0" indent="0">
              <a:buNone/>
            </a:pP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uk-UA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uk-UA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uk-UA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uk-UA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 algn="r">
              <a:buNone/>
            </a:pP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Підготувала зав. від. </a:t>
            </a:r>
            <a:r>
              <a:rPr lang="uk-UA" sz="2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Наукової б-ки </a:t>
            </a: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БНАУ </a:t>
            </a:r>
          </a:p>
          <a:p>
            <a:pPr marL="0" indent="0" algn="r">
              <a:buNone/>
            </a:pPr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Манішевська</a:t>
            </a: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Т. І.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                                                                                              bibliofpl@ukr.net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2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ЗУ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освіту”від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5 вересня 2017 р. № 2145-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Ст.42.Академічна доброчесність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786346"/>
          </a:xfrm>
        </p:spPr>
        <p:txBody>
          <a:bodyPr>
            <a:normAutofit fontScale="85000" lnSpcReduction="20000"/>
          </a:bodyPr>
          <a:lstStyle/>
          <a:p>
            <a:pPr algn="just" fontAlgn="base">
              <a:buNone/>
            </a:pP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Академічна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доброчесність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 правил,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Ст.42, ч.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здобувачами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Ст.42, ч.4.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плагіат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оприлюднення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опублікованих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оприлюднених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авторства;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000" dirty="0" smtClean="0"/>
              <a:t> </a:t>
            </a:r>
            <a:r>
              <a:rPr lang="uk-UA" sz="2800" b="1" dirty="0" smtClean="0"/>
              <a:t>Ст. 42, ч.3</a:t>
            </a:r>
            <a:r>
              <a:rPr lang="ru-RU" sz="2800" b="1" dirty="0" smtClean="0"/>
              <a:t>  </a:t>
            </a:r>
            <a:br>
              <a:rPr lang="ru-RU" sz="2800" b="1" dirty="0" smtClean="0"/>
            </a:br>
            <a:r>
              <a:rPr lang="ru-RU" sz="2800" b="1" dirty="0" err="1" smtClean="0"/>
              <a:t>Дотримання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академічної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доброчесності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err="1" smtClean="0"/>
              <a:t>здобувачами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освіти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передбачає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завдань</a:t>
            </a:r>
            <a:r>
              <a:rPr lang="ru-RU" dirty="0" smtClean="0"/>
              <a:t> поточного та </a:t>
            </a:r>
            <a:r>
              <a:rPr lang="ru-RU" dirty="0" err="1" smtClean="0"/>
              <a:t>підсумкового</a:t>
            </a:r>
            <a:r>
              <a:rPr lang="ru-RU" dirty="0" smtClean="0"/>
              <a:t> контролю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(для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особливими</a:t>
            </a:r>
            <a:r>
              <a:rPr lang="ru-RU" dirty="0" smtClean="0"/>
              <a:t> </a:t>
            </a:r>
            <a:r>
              <a:rPr lang="ru-RU" dirty="0" err="1" smtClean="0"/>
              <a:t>освітніми</a:t>
            </a:r>
            <a:r>
              <a:rPr lang="ru-RU" dirty="0" smtClean="0"/>
              <a:t> потребами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потреб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);</a:t>
            </a:r>
          </a:p>
          <a:p>
            <a:endParaRPr lang="ru-RU" dirty="0" smtClean="0"/>
          </a:p>
          <a:p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розробок</a:t>
            </a:r>
            <a:r>
              <a:rPr lang="ru-RU" dirty="0" smtClean="0"/>
              <a:t>, </a:t>
            </a:r>
            <a:r>
              <a:rPr lang="ru-RU" dirty="0" err="1" smtClean="0"/>
              <a:t>тверджень</a:t>
            </a:r>
            <a:r>
              <a:rPr lang="ru-RU" dirty="0" smtClean="0"/>
              <a:t>, </a:t>
            </a:r>
            <a:r>
              <a:rPr lang="ru-RU" dirty="0" err="1" smtClean="0"/>
              <a:t>відомостей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err="1" smtClean="0"/>
              <a:t>дотримання</a:t>
            </a:r>
            <a:r>
              <a:rPr lang="ru-RU" dirty="0" smtClean="0"/>
              <a:t> норм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авторське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суміжні</a:t>
            </a:r>
            <a:r>
              <a:rPr lang="ru-RU" dirty="0" smtClean="0"/>
              <a:t> права;</a:t>
            </a:r>
          </a:p>
          <a:p>
            <a:endParaRPr lang="ru-RU" dirty="0" smtClean="0"/>
          </a:p>
          <a:p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(</a:t>
            </a:r>
            <a:r>
              <a:rPr lang="ru-RU" dirty="0" err="1" smtClean="0"/>
              <a:t>наукової</a:t>
            </a:r>
            <a:r>
              <a:rPr lang="ru-RU" dirty="0" smtClean="0"/>
              <a:t>, </a:t>
            </a:r>
            <a:r>
              <a:rPr lang="ru-RU" dirty="0" err="1" smtClean="0"/>
              <a:t>творчої</a:t>
            </a:r>
            <a:r>
              <a:rPr lang="ru-RU" dirty="0" smtClean="0"/>
              <a:t>)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використані</a:t>
            </a:r>
            <a:r>
              <a:rPr lang="ru-RU" dirty="0" smtClean="0"/>
              <a:t> методики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80728"/>
            <a:ext cx="8229600" cy="57606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Ст.42, ч.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За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здобувачі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притягнені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повторне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іспит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повторне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компонента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відрахування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стипендії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пільг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uk-UA" dirty="0" smtClean="0">
                <a:solidFill>
                  <a:srgbClr val="FF0000"/>
                </a:solidFill>
              </a:rPr>
              <a:t>   </a:t>
            </a:r>
            <a:r>
              <a:rPr lang="uk-UA" b="1" dirty="0" smtClean="0">
                <a:solidFill>
                  <a:srgbClr val="002060"/>
                </a:solidFill>
              </a:rPr>
              <a:t>Одним із сучасних напрямів боротьби з академічним плагіатом є його виявлення і констатація за допомогою </a:t>
            </a:r>
            <a:r>
              <a:rPr lang="uk-UA" b="1" dirty="0" err="1" smtClean="0">
                <a:solidFill>
                  <a:srgbClr val="002060"/>
                </a:solidFill>
              </a:rPr>
              <a:t>комп</a:t>
            </a:r>
            <a:r>
              <a:rPr lang="ru-RU" b="1" dirty="0" smtClean="0">
                <a:solidFill>
                  <a:srgbClr val="002060"/>
                </a:solidFill>
              </a:rPr>
              <a:t>’</a:t>
            </a:r>
            <a:r>
              <a:rPr lang="uk-UA" b="1" dirty="0" err="1" smtClean="0">
                <a:solidFill>
                  <a:srgbClr val="002060"/>
                </a:solidFill>
              </a:rPr>
              <a:t>ютерних</a:t>
            </a:r>
            <a:r>
              <a:rPr lang="uk-UA" b="1" dirty="0" smtClean="0">
                <a:solidFill>
                  <a:srgbClr val="002060"/>
                </a:solidFill>
              </a:rPr>
              <a:t> програм: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u="sng" dirty="0" smtClean="0">
                <a:hlinkClick r:id="rId2"/>
              </a:rPr>
              <a:t>https://advego.com/plagiatus/</a:t>
            </a:r>
            <a:endParaRPr lang="ru-RU" dirty="0" smtClean="0"/>
          </a:p>
          <a:p>
            <a:r>
              <a:rPr lang="uk-UA" u="sng" dirty="0" smtClean="0">
                <a:hlinkClick r:id="rId3"/>
              </a:rPr>
              <a:t>https://www.etxt.ru/antiplagiat/</a:t>
            </a:r>
            <a:endParaRPr lang="ru-RU" dirty="0" smtClean="0"/>
          </a:p>
          <a:p>
            <a:r>
              <a:rPr lang="uk-UA" u="sng" dirty="0" smtClean="0">
                <a:hlinkClick r:id="rId4"/>
              </a:rPr>
              <a:t>https://www.scanmyessay.com/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895864"/>
          </a:xfrm>
        </p:spPr>
        <p:txBody>
          <a:bodyPr anchor="ctr">
            <a:normAutofit fontScale="92500" lnSpcReduction="10000"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цитата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зазначати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порядковим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номером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переліком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посилань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виділеним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квадратними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дужками,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«...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[1–7]...»;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итата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«...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пріоритетне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каналів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діловими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партнерами,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ігнорувати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найбільші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канали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[13, с. 29]»;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цитати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лапками («…»)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наводиться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граматичній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збереженням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авторського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запропоновані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авторами,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лапками,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викликали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полеміку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«так званий» ;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2869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цитування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4492"/>
          </a:xfrm>
        </p:spPr>
        <p:txBody>
          <a:bodyPr anchor="t">
            <a:no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повинно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довільного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авторського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тексту та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перекручень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думок автора. Пропуск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абзаців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цитуванні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перекручення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авторського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позначається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трьома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крапками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ставляться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будь-якому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цитати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(на початку,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всередині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випущеним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ним стояв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розділовий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знак,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непрямому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цитуванні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переказі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викладі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думок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словами),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гранично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викладенні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думок автора,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коректним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бібліографічного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5014629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Коректне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документа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важлива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Правила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ними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регламентуються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стандартами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документ,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наведені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правилами,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достатні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ДСТУ ГОСТ 7.1:2006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дивіться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сайті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Книжкової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(ДСТУ ГОСТ 7.1:2006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та     правила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").      –      Режим      доступу: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ukrbook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net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zakony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metodrek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pdf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бібліографічних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    –       Режим       доступу: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ukrbook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net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zakony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prykl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bib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zap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pdf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766</TotalTime>
  <Words>2792</Words>
  <Application>Microsoft Office PowerPoint</Application>
  <PresentationFormat>Экран (4:3)</PresentationFormat>
  <Paragraphs>159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Оформлення списку літератури до наукової роботи </vt:lpstr>
      <vt:lpstr>   SAIUP Проект сприяння академічній доброчесності в Україні </vt:lpstr>
      <vt:lpstr>ЗУ “Про освіту”від 5 вересня 2017 р. № 2145-VIII Ст.42.Академічна доброчесність</vt:lpstr>
      <vt:lpstr> Ст. 42, ч.3   Дотримання академічної доброчесності  здобувачами освіти передбачає:</vt:lpstr>
      <vt:lpstr>Слайд 5</vt:lpstr>
      <vt:lpstr>Слайд 6</vt:lpstr>
      <vt:lpstr>Загальні вимоги до цитування такі:</vt:lpstr>
      <vt:lpstr>Слайд 8</vt:lpstr>
      <vt:lpstr>Правила складання  бібліографічного опису  </vt:lpstr>
      <vt:lpstr>Слайд 10</vt:lpstr>
      <vt:lpstr>Слайд 11</vt:lpstr>
      <vt:lpstr>Опис книги за автором</vt:lpstr>
      <vt:lpstr>Слайд 13</vt:lpstr>
      <vt:lpstr>Слайд 14</vt:lpstr>
      <vt:lpstr> Неопубліковані документи: </vt:lpstr>
      <vt:lpstr>Опис збірників</vt:lpstr>
      <vt:lpstr>Аналітичний опис (частини документа)</vt:lpstr>
      <vt:lpstr>Опис статей</vt:lpstr>
      <vt:lpstr>Слайд 19</vt:lpstr>
      <vt:lpstr>Курси, конспекти лекцій, методичні рекомендації</vt:lpstr>
      <vt:lpstr>   Опис законодавчих та нормативних документів   </vt:lpstr>
      <vt:lpstr>Опис на патент </vt:lpstr>
      <vt:lpstr>Електронні ресурси</vt:lpstr>
      <vt:lpstr>Оформлення списку використаних джерел</vt:lpstr>
      <vt:lpstr>Слайд 25</vt:lpstr>
      <vt:lpstr>Слайд 26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 автор</dc:title>
  <dc:creator>User</dc:creator>
  <cp:lastModifiedBy>User</cp:lastModifiedBy>
  <cp:revision>62</cp:revision>
  <dcterms:created xsi:type="dcterms:W3CDTF">2018-03-23T06:17:12Z</dcterms:created>
  <dcterms:modified xsi:type="dcterms:W3CDTF">2018-09-17T11:28:45Z</dcterms:modified>
</cp:coreProperties>
</file>