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0" r:id="rId3"/>
    <p:sldId id="259" r:id="rId4"/>
    <p:sldId id="269" r:id="rId5"/>
    <p:sldId id="270" r:id="rId6"/>
    <p:sldId id="261" r:id="rId7"/>
    <p:sldId id="262" r:id="rId8"/>
    <p:sldId id="263" r:id="rId9"/>
    <p:sldId id="264" r:id="rId10"/>
    <p:sldId id="265" r:id="rId11"/>
    <p:sldId id="266" r:id="rId12"/>
    <p:sldId id="267"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48" d="100"/>
          <a:sy n="48" d="100"/>
        </p:scale>
        <p:origin x="-90" y="-3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image" Target="../media/image1.emf"/><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23.05.2018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10.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oleObject" Target="../embeddings/oleObject18.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vmlDrawing" Target="../drawings/vmlDrawing12.v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2.v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4.v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5.v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6.v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vmlDrawing" Target="../drawings/vmlDrawing7.v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xml"/><Relationship Id="rId1" Type="http://schemas.openxmlformats.org/officeDocument/2006/relationships/vmlDrawing" Target="../drawings/vmlDrawing8.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xml"/><Relationship Id="rId1" Type="http://schemas.openxmlformats.org/officeDocument/2006/relationships/vmlDrawing" Target="../drawings/vmlDrawing9.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Нов</a:t>
            </a:r>
            <a:r>
              <a:rPr lang="uk-UA" dirty="0" smtClean="0"/>
              <a:t>і надходження для напряму підготовки </a:t>
            </a:r>
            <a:r>
              <a:rPr lang="uk-UA" dirty="0" err="1" smtClean="0"/>
              <a:t>“Харчові</a:t>
            </a:r>
            <a:r>
              <a:rPr lang="uk-UA" dirty="0" smtClean="0"/>
              <a:t> </a:t>
            </a:r>
            <a:r>
              <a:rPr lang="uk-UA" dirty="0" err="1" smtClean="0"/>
              <a:t>технології”</a:t>
            </a:r>
            <a:endParaRPr lang="ru-RU" dirty="0"/>
          </a:p>
        </p:txBody>
      </p:sp>
      <p:sp>
        <p:nvSpPr>
          <p:cNvPr id="3" name="Содержимое 2"/>
          <p:cNvSpPr>
            <a:spLocks noGrp="1"/>
          </p:cNvSpPr>
          <p:nvPr>
            <p:ph idx="1"/>
          </p:nvPr>
        </p:nvSpPr>
        <p:spPr/>
        <p:txBody>
          <a:bodyPr/>
          <a:lstStyle/>
          <a:p>
            <a:endParaRPr lang="ru-RU"/>
          </a:p>
        </p:txBody>
      </p:sp>
      <p:graphicFrame>
        <p:nvGraphicFramePr>
          <p:cNvPr id="26626" name="Object 2"/>
          <p:cNvGraphicFramePr>
            <a:graphicFrameLocks noChangeAspect="1"/>
          </p:cNvGraphicFramePr>
          <p:nvPr/>
        </p:nvGraphicFramePr>
        <p:xfrm>
          <a:off x="285720" y="1500174"/>
          <a:ext cx="2209800" cy="3038475"/>
        </p:xfrm>
        <a:graphic>
          <a:graphicData uri="http://schemas.openxmlformats.org/presentationml/2006/ole">
            <p:oleObj spid="_x0000_s26626" name="Acrobat Document" r:id="rId3" imgW="3809945" imgH="5238601" progId="AcroExch.Document.11">
              <p:embed/>
            </p:oleObj>
          </a:graphicData>
        </a:graphic>
      </p:graphicFrame>
      <p:graphicFrame>
        <p:nvGraphicFramePr>
          <p:cNvPr id="26627" name="Object 3"/>
          <p:cNvGraphicFramePr>
            <a:graphicFrameLocks noChangeAspect="1"/>
          </p:cNvGraphicFramePr>
          <p:nvPr/>
        </p:nvGraphicFramePr>
        <p:xfrm>
          <a:off x="2500298" y="1500174"/>
          <a:ext cx="1803400" cy="2506663"/>
        </p:xfrm>
        <a:graphic>
          <a:graphicData uri="http://schemas.openxmlformats.org/presentationml/2006/ole">
            <p:oleObj spid="_x0000_s26627" name="Acrobat Document" r:id="rId4" imgW="4000254" imgH="5562521" progId="AcroExch.Document.11">
              <p:embed/>
            </p:oleObj>
          </a:graphicData>
        </a:graphic>
      </p:graphicFrame>
      <p:graphicFrame>
        <p:nvGraphicFramePr>
          <p:cNvPr id="26628" name="Object 4"/>
          <p:cNvGraphicFramePr>
            <a:graphicFrameLocks noChangeAspect="1"/>
          </p:cNvGraphicFramePr>
          <p:nvPr/>
        </p:nvGraphicFramePr>
        <p:xfrm>
          <a:off x="6357950" y="1500174"/>
          <a:ext cx="2443163" cy="3332163"/>
        </p:xfrm>
        <a:graphic>
          <a:graphicData uri="http://schemas.openxmlformats.org/presentationml/2006/ole">
            <p:oleObj spid="_x0000_s26628" name="Acrobat Document" r:id="rId5" imgW="4076647" imgH="5562521" progId="AcroExch.Document.11">
              <p:embed/>
            </p:oleObj>
          </a:graphicData>
        </a:graphic>
      </p:graphicFrame>
      <p:graphicFrame>
        <p:nvGraphicFramePr>
          <p:cNvPr id="26629" name="Object 5"/>
          <p:cNvGraphicFramePr>
            <a:graphicFrameLocks noChangeAspect="1"/>
          </p:cNvGraphicFramePr>
          <p:nvPr/>
        </p:nvGraphicFramePr>
        <p:xfrm>
          <a:off x="1643042" y="3500438"/>
          <a:ext cx="2000250" cy="2747963"/>
        </p:xfrm>
        <a:graphic>
          <a:graphicData uri="http://schemas.openxmlformats.org/presentationml/2006/ole">
            <p:oleObj spid="_x0000_s26629" name="Acrobat Document" r:id="rId6" imgW="4000254" imgH="5495848" progId="AcroExch.Document.11">
              <p:embed/>
            </p:oleObj>
          </a:graphicData>
        </a:graphic>
      </p:graphicFrame>
      <p:graphicFrame>
        <p:nvGraphicFramePr>
          <p:cNvPr id="26630" name="Object 6"/>
          <p:cNvGraphicFramePr>
            <a:graphicFrameLocks noChangeAspect="1"/>
          </p:cNvGraphicFramePr>
          <p:nvPr/>
        </p:nvGraphicFramePr>
        <p:xfrm>
          <a:off x="4286248" y="1571612"/>
          <a:ext cx="1993900" cy="2670175"/>
        </p:xfrm>
        <a:graphic>
          <a:graphicData uri="http://schemas.openxmlformats.org/presentationml/2006/ole">
            <p:oleObj spid="_x0000_s26630" name="Acrobat Document" r:id="rId7" imgW="3990806" imgH="5343335" progId="AcroExch.Document.11">
              <p:embed/>
            </p:oleObj>
          </a:graphicData>
        </a:graphic>
      </p:graphicFrame>
      <p:graphicFrame>
        <p:nvGraphicFramePr>
          <p:cNvPr id="26631" name="Object 7"/>
          <p:cNvGraphicFramePr>
            <a:graphicFrameLocks noChangeAspect="1"/>
          </p:cNvGraphicFramePr>
          <p:nvPr/>
        </p:nvGraphicFramePr>
        <p:xfrm>
          <a:off x="3857620" y="3929066"/>
          <a:ext cx="2000250" cy="2709862"/>
        </p:xfrm>
        <a:graphic>
          <a:graphicData uri="http://schemas.openxmlformats.org/presentationml/2006/ole">
            <p:oleObj spid="_x0000_s26631" name="Acrobat Document" r:id="rId8" imgW="4000254" imgH="5419456" progId="AcroExch.Document.11">
              <p:embed/>
            </p:oleObj>
          </a:graphicData>
        </a:graphic>
      </p:graphicFrame>
      <p:graphicFrame>
        <p:nvGraphicFramePr>
          <p:cNvPr id="26632" name="Object 8"/>
          <p:cNvGraphicFramePr>
            <a:graphicFrameLocks noChangeAspect="1"/>
          </p:cNvGraphicFramePr>
          <p:nvPr/>
        </p:nvGraphicFramePr>
        <p:xfrm>
          <a:off x="6215074" y="4443412"/>
          <a:ext cx="1652588" cy="2414588"/>
        </p:xfrm>
        <a:graphic>
          <a:graphicData uri="http://schemas.openxmlformats.org/presentationml/2006/ole">
            <p:oleObj spid="_x0000_s26632" name="Acrobat Document" r:id="rId9" imgW="3305156" imgH="4829112" progId="AcroExch.Document.11">
              <p:embed/>
            </p:oleObj>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2528"/>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143372" y="571480"/>
            <a:ext cx="4543428" cy="5929354"/>
          </a:xfrm>
        </p:spPr>
        <p:txBody>
          <a:bodyPr>
            <a:normAutofit/>
          </a:bodyPr>
          <a:lstStyle/>
          <a:p>
            <a:r>
              <a:rPr lang="uk-UA" sz="2000" b="1" dirty="0" smtClean="0"/>
              <a:t>Холодильна технологія: конспект лекцій.-К</a:t>
            </a:r>
            <a:r>
              <a:rPr lang="uk-UA" sz="2000" b="1" dirty="0" smtClean="0"/>
              <a:t>., 2009 </a:t>
            </a:r>
            <a:r>
              <a:rPr lang="uk-UA" sz="2000" b="1" dirty="0" smtClean="0"/>
              <a:t>.-90 с.</a:t>
            </a:r>
          </a:p>
          <a:p>
            <a:r>
              <a:rPr lang="uk-UA" sz="2000" dirty="0" smtClean="0"/>
              <a:t>Викладено основні питання холодильної технології – хімічний склад, харчова цінність та теплофізичні властивості харчових продуктів; причини псування харчових продуктів та основні принципи їх консервування. Розглянуто охолодження і заморожування  </a:t>
            </a:r>
            <a:r>
              <a:rPr lang="uk-UA" sz="2000" dirty="0" smtClean="0"/>
              <a:t> </a:t>
            </a:r>
            <a:r>
              <a:rPr lang="uk-UA" sz="2000" dirty="0" smtClean="0"/>
              <a:t>м</a:t>
            </a:r>
            <a:r>
              <a:rPr lang="en-US" sz="2000" dirty="0" smtClean="0"/>
              <a:t>’</a:t>
            </a:r>
            <a:r>
              <a:rPr lang="uk-UA" sz="2000" dirty="0" smtClean="0"/>
              <a:t>яса та м</a:t>
            </a:r>
            <a:r>
              <a:rPr lang="en-US" sz="2000" dirty="0" smtClean="0"/>
              <a:t>’</a:t>
            </a:r>
            <a:r>
              <a:rPr lang="uk-UA" sz="2000" dirty="0" smtClean="0"/>
              <a:t>ясних продуктів, охолодження молока і молочних продуктів, птиці і яєць; застосування холоду при виробництві продуктів; холодильне зберігання, отеплення та розморожування харчових продуктів.</a:t>
            </a:r>
            <a:endParaRPr lang="ru-RU" sz="2000" dirty="0"/>
          </a:p>
        </p:txBody>
      </p:sp>
      <p:graphicFrame>
        <p:nvGraphicFramePr>
          <p:cNvPr id="23554" name="Object 2"/>
          <p:cNvGraphicFramePr>
            <a:graphicFrameLocks noChangeAspect="1"/>
          </p:cNvGraphicFramePr>
          <p:nvPr/>
        </p:nvGraphicFramePr>
        <p:xfrm>
          <a:off x="642910" y="1071546"/>
          <a:ext cx="3305175" cy="4829175"/>
        </p:xfrm>
        <a:graphic>
          <a:graphicData uri="http://schemas.openxmlformats.org/presentationml/2006/ole">
            <p:oleObj spid="_x0000_s23554" name="Acrobat Document" r:id="rId3" imgW="3305156" imgH="4829112" progId="AcroExch.Document.11">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2528"/>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500562" y="285728"/>
            <a:ext cx="4643438" cy="6357982"/>
          </a:xfrm>
        </p:spPr>
        <p:txBody>
          <a:bodyPr>
            <a:normAutofit/>
          </a:bodyPr>
          <a:lstStyle/>
          <a:p>
            <a:r>
              <a:rPr lang="uk-UA" sz="2000" b="1" dirty="0" err="1" smtClean="0"/>
              <a:t>Батутіна</a:t>
            </a:r>
            <a:r>
              <a:rPr lang="uk-UA" sz="2000" b="1" dirty="0" smtClean="0"/>
              <a:t> А.П. Процеси та апарати харчових виробництв: </a:t>
            </a:r>
            <a:r>
              <a:rPr lang="uk-UA" sz="2000" b="1" dirty="0" err="1" smtClean="0"/>
              <a:t>навч</a:t>
            </a:r>
            <a:r>
              <a:rPr lang="uk-UA" sz="2000" b="1" dirty="0" smtClean="0"/>
              <a:t>. посібник/ А.П.</a:t>
            </a:r>
            <a:r>
              <a:rPr lang="uk-UA" sz="2000" b="1" dirty="0" err="1" smtClean="0"/>
              <a:t>Батутіна</a:t>
            </a:r>
            <a:r>
              <a:rPr lang="uk-UA" sz="2000" b="1" dirty="0" smtClean="0"/>
              <a:t>, Л.М.Коваль,В.В.</a:t>
            </a:r>
            <a:r>
              <a:rPr lang="uk-UA" sz="2000" b="1" dirty="0" err="1" smtClean="0"/>
              <a:t>Чук</a:t>
            </a:r>
            <a:r>
              <a:rPr lang="uk-UA" sz="2000" b="1" dirty="0" smtClean="0"/>
              <a:t>  .- </a:t>
            </a:r>
            <a:r>
              <a:rPr lang="uk-UA" sz="2000" b="1" dirty="0" err="1" smtClean="0"/>
              <a:t>Кам</a:t>
            </a:r>
            <a:r>
              <a:rPr lang="en-US" sz="2000" b="1" dirty="0" smtClean="0"/>
              <a:t>’</a:t>
            </a:r>
            <a:r>
              <a:rPr lang="uk-UA" sz="2000" b="1" dirty="0" err="1" smtClean="0"/>
              <a:t>янець-Подільський</a:t>
            </a:r>
            <a:r>
              <a:rPr lang="uk-UA" sz="2000" b="1" dirty="0" smtClean="0"/>
              <a:t>: </a:t>
            </a:r>
            <a:r>
              <a:rPr lang="uk-UA" sz="2000" b="1" dirty="0" err="1" smtClean="0"/>
              <a:t>“Медобори”</a:t>
            </a:r>
            <a:r>
              <a:rPr lang="uk-UA" sz="2000" b="1" dirty="0" smtClean="0"/>
              <a:t>, 2013 .-                               352 с.</a:t>
            </a:r>
          </a:p>
          <a:p>
            <a:r>
              <a:rPr lang="uk-UA" sz="2000" b="1" dirty="0" smtClean="0"/>
              <a:t>Процеси і апарати харчових виробництв. Лабораторний практикум: </a:t>
            </a:r>
            <a:r>
              <a:rPr lang="uk-UA" sz="2000" b="1" dirty="0" err="1" smtClean="0"/>
              <a:t>навч</a:t>
            </a:r>
            <a:r>
              <a:rPr lang="uk-UA" sz="2000" b="1" dirty="0" smtClean="0"/>
              <a:t>. посібник .-Х.: Світ книги, 2013 .- 168 с.</a:t>
            </a:r>
          </a:p>
          <a:p>
            <a:r>
              <a:rPr lang="uk-UA" sz="2000" dirty="0" smtClean="0"/>
              <a:t>Окрім надання теоретичного матеріалу, </a:t>
            </a:r>
            <a:r>
              <a:rPr lang="uk-UA" sz="2000" dirty="0" smtClean="0"/>
              <a:t>посібники пропонують </a:t>
            </a:r>
            <a:r>
              <a:rPr lang="uk-UA" sz="2000" dirty="0" smtClean="0"/>
              <a:t>практичні заняття, на яких студенти за допомогою моделей і макетів вивчають технологічні процеси, будову і принципи дії апаратури, опановують навички розрахунку апаратів і пристроїв.</a:t>
            </a:r>
            <a:endParaRPr lang="ru-RU" sz="2000" dirty="0"/>
          </a:p>
        </p:txBody>
      </p:sp>
      <p:graphicFrame>
        <p:nvGraphicFramePr>
          <p:cNvPr id="24578" name="Object 2"/>
          <p:cNvGraphicFramePr>
            <a:graphicFrameLocks noChangeAspect="1"/>
          </p:cNvGraphicFramePr>
          <p:nvPr/>
        </p:nvGraphicFramePr>
        <p:xfrm>
          <a:off x="0" y="0"/>
          <a:ext cx="3000364" cy="4214818"/>
        </p:xfrm>
        <a:graphic>
          <a:graphicData uri="http://schemas.openxmlformats.org/presentationml/2006/ole">
            <p:oleObj spid="_x0000_s24578" name="Acrobat Document" r:id="rId3" imgW="4000254" imgH="5495848" progId="AcroExch.Document.11">
              <p:embed/>
            </p:oleObj>
          </a:graphicData>
        </a:graphic>
      </p:graphicFrame>
      <p:graphicFrame>
        <p:nvGraphicFramePr>
          <p:cNvPr id="24579" name="Object 3"/>
          <p:cNvGraphicFramePr>
            <a:graphicFrameLocks noChangeAspect="1"/>
          </p:cNvGraphicFramePr>
          <p:nvPr/>
        </p:nvGraphicFramePr>
        <p:xfrm>
          <a:off x="1571604" y="2714596"/>
          <a:ext cx="2928958" cy="4143404"/>
        </p:xfrm>
        <a:graphic>
          <a:graphicData uri="http://schemas.openxmlformats.org/presentationml/2006/ole">
            <p:oleObj spid="_x0000_s24579" name="Acrobat Document" r:id="rId4" imgW="4057481" imgH="5829216" progId="AcroExch.Document.11">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3966"/>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214810" y="714356"/>
            <a:ext cx="4471990" cy="5411807"/>
          </a:xfrm>
        </p:spPr>
        <p:txBody>
          <a:bodyPr>
            <a:normAutofit/>
          </a:bodyPr>
          <a:lstStyle/>
          <a:p>
            <a:r>
              <a:rPr lang="uk-UA" sz="2000" b="1" dirty="0" smtClean="0"/>
              <a:t>Столяр О.Б. Біологічна хімія: </a:t>
            </a:r>
            <a:r>
              <a:rPr lang="uk-UA" sz="2000" b="1" dirty="0" err="1" smtClean="0"/>
              <a:t>навч</a:t>
            </a:r>
            <a:r>
              <a:rPr lang="uk-UA" sz="2000" b="1" dirty="0" smtClean="0"/>
              <a:t>. посібник/ О.Б.Столяр .- 2-ге </a:t>
            </a:r>
            <a:r>
              <a:rPr lang="uk-UA" sz="2000" b="1" dirty="0" err="1" smtClean="0"/>
              <a:t>вид.-</a:t>
            </a:r>
            <a:r>
              <a:rPr lang="uk-UA" sz="2000" b="1" dirty="0" smtClean="0"/>
              <a:t> К.: НУХТ, 2016 .- 369 с.</a:t>
            </a:r>
          </a:p>
          <a:p>
            <a:r>
              <a:rPr lang="uk-UA" sz="2000" dirty="0" smtClean="0"/>
              <a:t>В посібнику розглядаються питання молекулярної будови, властивостей та біологічних функцій вуглеводів, ліпідів, нуклеїнових кислот, протеїнів, ензимів, вітамінів, їх складових та надмолекулярних комплексів. Висвітлюються також загальні закономірності метаболічних перетворень, біологічного окиснення та біоенергетики, розглядаються головні шляхи перетворень </a:t>
            </a:r>
            <a:r>
              <a:rPr lang="uk-UA" sz="2000" dirty="0" err="1" smtClean="0"/>
              <a:t>біомолекул</a:t>
            </a:r>
            <a:r>
              <a:rPr lang="uk-UA" sz="2000" dirty="0" smtClean="0"/>
              <a:t>, їх </a:t>
            </a:r>
            <a:r>
              <a:rPr lang="uk-UA" sz="2000" dirty="0" err="1" smtClean="0"/>
              <a:t>взаємозв</a:t>
            </a:r>
            <a:r>
              <a:rPr lang="en-US" sz="2000" dirty="0" smtClean="0"/>
              <a:t>’</a:t>
            </a:r>
            <a:r>
              <a:rPr lang="uk-UA" sz="2000" dirty="0" err="1" smtClean="0"/>
              <a:t>язки</a:t>
            </a:r>
            <a:r>
              <a:rPr lang="uk-UA" sz="2000" dirty="0" smtClean="0"/>
              <a:t> </a:t>
            </a:r>
            <a:r>
              <a:rPr lang="uk-UA" sz="2000" dirty="0" smtClean="0"/>
              <a:t> та </a:t>
            </a:r>
            <a:r>
              <a:rPr lang="uk-UA" sz="2000" dirty="0" smtClean="0"/>
              <a:t>регуляції.</a:t>
            </a:r>
            <a:endParaRPr lang="ru-RU" sz="2000" dirty="0"/>
          </a:p>
        </p:txBody>
      </p:sp>
      <p:graphicFrame>
        <p:nvGraphicFramePr>
          <p:cNvPr id="25602" name="Object 2"/>
          <p:cNvGraphicFramePr>
            <a:graphicFrameLocks noChangeAspect="1"/>
          </p:cNvGraphicFramePr>
          <p:nvPr/>
        </p:nvGraphicFramePr>
        <p:xfrm>
          <a:off x="500034" y="785794"/>
          <a:ext cx="3686175" cy="5257800"/>
        </p:xfrm>
        <a:graphic>
          <a:graphicData uri="http://schemas.openxmlformats.org/presentationml/2006/ole">
            <p:oleObj spid="_x0000_s25602" name="Acrobat Document" r:id="rId3" imgW="3686043" imgH="5257766" progId="AcroExch.Document.11">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3966"/>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648200" y="571480"/>
            <a:ext cx="4038600" cy="5554683"/>
          </a:xfrm>
        </p:spPr>
        <p:txBody>
          <a:bodyPr>
            <a:normAutofit/>
          </a:bodyPr>
          <a:lstStyle/>
          <a:p>
            <a:pPr>
              <a:buNone/>
            </a:pPr>
            <a:r>
              <a:rPr lang="uk-UA" sz="2000" b="1" dirty="0" smtClean="0"/>
              <a:t>      Харчові технології: посібник/С.В.</a:t>
            </a:r>
            <a:r>
              <a:rPr lang="uk-UA" sz="2000" b="1" dirty="0" err="1" smtClean="0"/>
              <a:t>Мерзлов</a:t>
            </a:r>
            <a:r>
              <a:rPr lang="uk-UA" sz="2000" b="1" dirty="0" smtClean="0"/>
              <a:t>, Н.М.Ломова, С.А.Наріжний, О.О.Сніжко .- Біла Церква, 2016 .-450 с.</a:t>
            </a:r>
            <a:endParaRPr lang="ru-RU" sz="2000" b="1" dirty="0"/>
          </a:p>
        </p:txBody>
      </p:sp>
      <p:graphicFrame>
        <p:nvGraphicFramePr>
          <p:cNvPr id="18434" name="Object 2"/>
          <p:cNvGraphicFramePr>
            <a:graphicFrameLocks noChangeAspect="1"/>
          </p:cNvGraphicFramePr>
          <p:nvPr/>
        </p:nvGraphicFramePr>
        <p:xfrm>
          <a:off x="428596" y="714356"/>
          <a:ext cx="4076700" cy="5705476"/>
        </p:xfrm>
        <a:graphic>
          <a:graphicData uri="http://schemas.openxmlformats.org/presentationml/2006/ole">
            <p:oleObj spid="_x0000_s18434" name="Acrobat Document" r:id="rId3" imgW="4076647" imgH="5562521" progId="AcroExch.Document.11">
              <p:embed/>
            </p:oleObj>
          </a:graphicData>
        </a:graphic>
      </p:graphicFrame>
      <p:sp>
        <p:nvSpPr>
          <p:cNvPr id="6" name="Прямоугольник 5"/>
          <p:cNvSpPr/>
          <p:nvPr/>
        </p:nvSpPr>
        <p:spPr>
          <a:xfrm>
            <a:off x="4929190" y="2428868"/>
            <a:ext cx="3857652" cy="3785652"/>
          </a:xfrm>
          <a:prstGeom prst="rect">
            <a:avLst/>
          </a:prstGeom>
        </p:spPr>
        <p:txBody>
          <a:bodyPr wrap="square">
            <a:spAutoFit/>
          </a:bodyPr>
          <a:lstStyle/>
          <a:p>
            <a:r>
              <a:rPr lang="uk-UA" sz="2000" dirty="0" smtClean="0"/>
              <a:t>Видання містить основні теми лабораторних і практичних занять з курсу </a:t>
            </a:r>
            <a:r>
              <a:rPr lang="uk-UA" sz="2000" dirty="0" err="1" smtClean="0"/>
              <a:t>“Харчові</a:t>
            </a:r>
            <a:r>
              <a:rPr lang="uk-UA" sz="2000" dirty="0" smtClean="0"/>
              <a:t> </a:t>
            </a:r>
            <a:r>
              <a:rPr lang="uk-UA" sz="2000" dirty="0" err="1" smtClean="0"/>
              <a:t>технології”</a:t>
            </a:r>
            <a:r>
              <a:rPr lang="uk-UA" sz="2000" dirty="0" smtClean="0"/>
              <a:t>, які відповідають вимогам типової та навчальної програм. До кожної теми подано мету, теоретичні відомості, завдання, наведено список основних нормативно-технічних документів ( ГОСТ та ДСТУ), які </a:t>
            </a:r>
            <a:r>
              <a:rPr lang="uk-UA" sz="2000" dirty="0" err="1" smtClean="0"/>
              <a:t>пов”язані</a:t>
            </a:r>
            <a:r>
              <a:rPr lang="uk-UA" sz="2000" dirty="0" smtClean="0"/>
              <a:t> з викладанням курсу </a:t>
            </a:r>
            <a:r>
              <a:rPr lang="uk-UA" sz="2000" dirty="0" err="1" smtClean="0"/>
              <a:t>“Харчові</a:t>
            </a:r>
            <a:r>
              <a:rPr lang="uk-UA" sz="2000" dirty="0" smtClean="0"/>
              <a:t> </a:t>
            </a:r>
            <a:r>
              <a:rPr lang="uk-UA" dirty="0" err="1" smtClean="0"/>
              <a:t>технології”</a:t>
            </a:r>
            <a:r>
              <a:rPr lang="uk-UA" dirty="0" smtClean="0"/>
              <a:t>.</a:t>
            </a: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2528"/>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429124" y="642918"/>
            <a:ext cx="4257676" cy="6215082"/>
          </a:xfrm>
        </p:spPr>
        <p:txBody>
          <a:bodyPr>
            <a:normAutofit/>
          </a:bodyPr>
          <a:lstStyle/>
          <a:p>
            <a:pPr>
              <a:buNone/>
            </a:pPr>
            <a:r>
              <a:rPr lang="en-US" sz="2000" b="1" dirty="0" smtClean="0"/>
              <a:t>     </a:t>
            </a:r>
            <a:r>
              <a:rPr lang="uk-UA" sz="2000" b="1" dirty="0" smtClean="0"/>
              <a:t>Промислові технології переробки м</a:t>
            </a:r>
            <a:r>
              <a:rPr lang="en-US" sz="2000" b="1" dirty="0" smtClean="0"/>
              <a:t>’</a:t>
            </a:r>
            <a:r>
              <a:rPr lang="uk-UA" sz="2000" b="1" dirty="0" smtClean="0"/>
              <a:t>яса, молока та риби:</a:t>
            </a:r>
            <a:r>
              <a:rPr lang="en-US" sz="2000" b="1" dirty="0" smtClean="0"/>
              <a:t> </a:t>
            </a:r>
            <a:r>
              <a:rPr lang="uk-UA" sz="2000" b="1" dirty="0" smtClean="0"/>
              <a:t>підручник/ За ред. В.Ф.Перцевого, О.Г.</a:t>
            </a:r>
            <a:r>
              <a:rPr lang="uk-UA" sz="2000" b="1" dirty="0" err="1" smtClean="0"/>
              <a:t>Терешкіна</a:t>
            </a:r>
            <a:r>
              <a:rPr lang="uk-UA" sz="2000" b="1" dirty="0" smtClean="0"/>
              <a:t>, П.В.</a:t>
            </a:r>
            <a:r>
              <a:rPr lang="uk-UA" sz="2000" b="1" dirty="0" err="1" smtClean="0"/>
              <a:t>Гурського</a:t>
            </a:r>
            <a:r>
              <a:rPr lang="uk-UA" sz="2000" b="1" dirty="0" smtClean="0"/>
              <a:t> .- К.: ІНКОС,  2014 .-340 с.</a:t>
            </a:r>
          </a:p>
          <a:p>
            <a:pPr>
              <a:buNone/>
            </a:pPr>
            <a:r>
              <a:rPr lang="en-US" sz="2000" dirty="0" smtClean="0"/>
              <a:t>     </a:t>
            </a:r>
            <a:r>
              <a:rPr lang="uk-UA" sz="2000" dirty="0" smtClean="0"/>
              <a:t>Особливу увагу приділено чинникам, які впливають на формування якості та безпеки продукції: характеристиці сировини, особливостям технологічних процесів виробництва та візуальному представленню технологічних </a:t>
            </a:r>
            <a:r>
              <a:rPr lang="uk-UA" sz="2000" smtClean="0"/>
              <a:t>схем </a:t>
            </a:r>
            <a:r>
              <a:rPr lang="uk-UA" sz="2000" smtClean="0"/>
              <a:t> в 2</a:t>
            </a:r>
            <a:r>
              <a:rPr lang="en-US" sz="2000" dirty="0" smtClean="0"/>
              <a:t>D</a:t>
            </a:r>
            <a:r>
              <a:rPr lang="uk-UA" sz="2000" dirty="0" smtClean="0"/>
              <a:t> </a:t>
            </a:r>
            <a:r>
              <a:rPr lang="uk-UA" sz="2000" dirty="0" smtClean="0"/>
              <a:t>і </a:t>
            </a:r>
            <a:r>
              <a:rPr lang="uk-UA" sz="2000" dirty="0" smtClean="0"/>
              <a:t>3</a:t>
            </a:r>
            <a:r>
              <a:rPr lang="en-US" sz="2000" dirty="0" smtClean="0"/>
              <a:t>D</a:t>
            </a:r>
            <a:r>
              <a:rPr lang="uk-UA" sz="2000" dirty="0" smtClean="0"/>
              <a:t> </a:t>
            </a:r>
            <a:r>
              <a:rPr lang="uk-UA" sz="2000" dirty="0" smtClean="0"/>
              <a:t>форматах для кращого розуміння взаємодії обладнання та протікання технологічних процесів.</a:t>
            </a:r>
          </a:p>
          <a:p>
            <a:pPr algn="just">
              <a:buNone/>
            </a:pPr>
            <a:endParaRPr lang="ru-RU" sz="2000" dirty="0"/>
          </a:p>
        </p:txBody>
      </p:sp>
      <p:graphicFrame>
        <p:nvGraphicFramePr>
          <p:cNvPr id="17410" name="Object 2"/>
          <p:cNvGraphicFramePr>
            <a:graphicFrameLocks noChangeAspect="1"/>
          </p:cNvGraphicFramePr>
          <p:nvPr/>
        </p:nvGraphicFramePr>
        <p:xfrm>
          <a:off x="357158" y="642918"/>
          <a:ext cx="4214842" cy="5748340"/>
        </p:xfrm>
        <a:graphic>
          <a:graphicData uri="http://schemas.openxmlformats.org/presentationml/2006/ole">
            <p:oleObj spid="_x0000_s17410" name="Acrobat Document" r:id="rId3" imgW="3943901" imgH="5390476" progId="AcroExch.Document.11">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2528"/>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648200" y="785794"/>
            <a:ext cx="4495800" cy="6072206"/>
          </a:xfrm>
        </p:spPr>
        <p:txBody>
          <a:bodyPr>
            <a:normAutofit/>
          </a:bodyPr>
          <a:lstStyle/>
          <a:p>
            <a:r>
              <a:rPr lang="uk-UA" sz="2000" b="1" dirty="0" smtClean="0"/>
              <a:t>Технологія молочних продуктів: підручник/ Г.Є Поліщук, О.В.Грек,  Т.А.</a:t>
            </a:r>
            <a:r>
              <a:rPr lang="uk-UA" sz="2000" b="1" dirty="0" err="1" smtClean="0"/>
              <a:t>Скорченко</a:t>
            </a:r>
            <a:r>
              <a:rPr lang="uk-UA" sz="2000" b="1" dirty="0" smtClean="0"/>
              <a:t> та ін. .-К.: НУХТ, 2013 .-502 с.</a:t>
            </a:r>
          </a:p>
          <a:p>
            <a:r>
              <a:rPr lang="uk-UA" sz="2000" dirty="0" smtClean="0"/>
              <a:t>Наведено вітчизняну класифікацію  основних груп молочних продуктів та вимоги до їх якості відповідно до сучасної нормативної бази, </a:t>
            </a:r>
            <a:r>
              <a:rPr lang="uk-UA" sz="2000" dirty="0" err="1" smtClean="0"/>
              <a:t>обгрунтовано</a:t>
            </a:r>
            <a:r>
              <a:rPr lang="uk-UA" sz="2000" dirty="0" smtClean="0"/>
              <a:t> режими технологічних </a:t>
            </a:r>
            <a:r>
              <a:rPr lang="uk-UA" sz="2000" dirty="0" err="1" smtClean="0"/>
              <a:t>операціій</a:t>
            </a:r>
            <a:r>
              <a:rPr lang="uk-UA" sz="2000" dirty="0" smtClean="0"/>
              <a:t>, викладено особливості виготовлення окремих видів молочних продуктів із застосуванням сучасного обладнання та раціональних способів виробництва. </a:t>
            </a:r>
            <a:endParaRPr lang="ru-RU" sz="2000" dirty="0"/>
          </a:p>
        </p:txBody>
      </p:sp>
      <p:graphicFrame>
        <p:nvGraphicFramePr>
          <p:cNvPr id="27650" name="Object 2"/>
          <p:cNvGraphicFramePr>
            <a:graphicFrameLocks noChangeAspect="1"/>
          </p:cNvGraphicFramePr>
          <p:nvPr/>
        </p:nvGraphicFramePr>
        <p:xfrm>
          <a:off x="0" y="0"/>
          <a:ext cx="4600575" cy="6534150"/>
        </p:xfrm>
        <a:graphic>
          <a:graphicData uri="http://schemas.openxmlformats.org/presentationml/2006/ole">
            <p:oleObj spid="_x0000_s27650" name="Acrobat Document" r:id="rId3" imgW="4600332" imgH="6534012" progId="AcroExch.Document.11">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2528"/>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429124" y="428604"/>
            <a:ext cx="4500594" cy="6143668"/>
          </a:xfrm>
        </p:spPr>
        <p:txBody>
          <a:bodyPr>
            <a:normAutofit/>
          </a:bodyPr>
          <a:lstStyle/>
          <a:p>
            <a:r>
              <a:rPr lang="uk-UA" sz="2000" b="1" dirty="0" smtClean="0"/>
              <a:t>Кочубей-Литвиненко О.В.  Технологія отримання та </a:t>
            </a:r>
            <a:r>
              <a:rPr lang="uk-UA" sz="2000" b="1" dirty="0" err="1" smtClean="0"/>
              <a:t>первиного</a:t>
            </a:r>
            <a:r>
              <a:rPr lang="uk-UA" sz="2000" b="1" dirty="0" smtClean="0"/>
              <a:t> оброблення молока: підручник/ О.В.Кочубей-Литвиненко, Н.М.Ющенко .- К.:НУХТ, 2013 .-211 с</a:t>
            </a:r>
          </a:p>
          <a:p>
            <a:r>
              <a:rPr lang="uk-UA" sz="2000" dirty="0" smtClean="0"/>
              <a:t>Наведено характеристику  основних порід корів, поширених в Україні, особливості годівлі дійних корів та методи контролю повноцінності раціону. Розглянуто хімічний склад </a:t>
            </a:r>
            <a:r>
              <a:rPr lang="uk-UA" sz="2000" dirty="0" err="1" smtClean="0"/>
              <a:t>коров</a:t>
            </a:r>
            <a:r>
              <a:rPr lang="en-US" sz="2000" dirty="0" smtClean="0"/>
              <a:t>’</a:t>
            </a:r>
            <a:r>
              <a:rPr lang="uk-UA" sz="2000" dirty="0" err="1" smtClean="0"/>
              <a:t>ячого</a:t>
            </a:r>
            <a:r>
              <a:rPr lang="uk-UA" sz="2000" dirty="0" smtClean="0"/>
              <a:t> молока, основи фізіології </a:t>
            </a:r>
            <a:r>
              <a:rPr lang="uk-UA" sz="2000" dirty="0" err="1" smtClean="0"/>
              <a:t>молокоутворення</a:t>
            </a:r>
            <a:r>
              <a:rPr lang="uk-UA" sz="2000" dirty="0" smtClean="0"/>
              <a:t> та молоковіддачі. Описано способи доїння, основи первинного оброблення молока на фермах. Розглянуто санітарно-гігієнічні та протиепідемічні аспекти отримання молока високої якості.</a:t>
            </a:r>
            <a:endParaRPr lang="ru-RU" sz="2000" dirty="0"/>
          </a:p>
        </p:txBody>
      </p:sp>
      <p:graphicFrame>
        <p:nvGraphicFramePr>
          <p:cNvPr id="28674" name="Object 2"/>
          <p:cNvGraphicFramePr>
            <a:graphicFrameLocks noChangeAspect="1"/>
          </p:cNvGraphicFramePr>
          <p:nvPr/>
        </p:nvGraphicFramePr>
        <p:xfrm>
          <a:off x="285720" y="1000108"/>
          <a:ext cx="3990975" cy="5343525"/>
        </p:xfrm>
        <a:graphic>
          <a:graphicData uri="http://schemas.openxmlformats.org/presentationml/2006/ole">
            <p:oleObj spid="_x0000_s28674" name="Acrobat Document" r:id="rId3" imgW="3990806" imgH="5343335" progId="AcroExch.Document.11">
              <p:embed/>
            </p:oleObj>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25404"/>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500562" y="1214422"/>
            <a:ext cx="4186238" cy="5000660"/>
          </a:xfrm>
        </p:spPr>
        <p:txBody>
          <a:bodyPr>
            <a:normAutofit/>
          </a:bodyPr>
          <a:lstStyle/>
          <a:p>
            <a:pPr>
              <a:buNone/>
            </a:pPr>
            <a:r>
              <a:rPr lang="uk-UA" sz="2000" b="1" dirty="0" smtClean="0"/>
              <a:t>      Гігієна молока та молочних продуктів/ за </a:t>
            </a:r>
            <a:r>
              <a:rPr lang="uk-UA" sz="2000" b="1" dirty="0" err="1" smtClean="0"/>
              <a:t>заг</a:t>
            </a:r>
            <a:r>
              <a:rPr lang="uk-UA" sz="2000" b="1" dirty="0" smtClean="0"/>
              <a:t>. ред. О.М.</a:t>
            </a:r>
            <a:r>
              <a:rPr lang="uk-UA" sz="2000" b="1" dirty="0" err="1" smtClean="0"/>
              <a:t>Якубчак</a:t>
            </a:r>
            <a:r>
              <a:rPr lang="uk-UA" sz="2000" b="1" dirty="0" smtClean="0"/>
              <a:t> .- К.: ЦП </a:t>
            </a:r>
            <a:r>
              <a:rPr lang="uk-UA" sz="2000" b="1" dirty="0" err="1" smtClean="0"/>
              <a:t>“Компринт”</a:t>
            </a:r>
            <a:r>
              <a:rPr lang="uk-UA" sz="2000" b="1" dirty="0" smtClean="0"/>
              <a:t>  , 2016 .- 214 с.</a:t>
            </a:r>
          </a:p>
          <a:p>
            <a:pPr>
              <a:buNone/>
            </a:pPr>
            <a:r>
              <a:rPr lang="uk-UA" sz="2000" dirty="0" smtClean="0"/>
              <a:t>      У посібнику описуються вимоги до показників безпечності, якості та технологічних властивостей молока, а також нові методи досліджень , використання яких дозволить ретельніше проводити контроль молока та молочних продуктів.</a:t>
            </a:r>
            <a:endParaRPr lang="ru-RU" sz="2000" dirty="0"/>
          </a:p>
        </p:txBody>
      </p:sp>
      <p:graphicFrame>
        <p:nvGraphicFramePr>
          <p:cNvPr id="19458" name="Object 2"/>
          <p:cNvGraphicFramePr>
            <a:graphicFrameLocks noChangeAspect="1"/>
          </p:cNvGraphicFramePr>
          <p:nvPr/>
        </p:nvGraphicFramePr>
        <p:xfrm>
          <a:off x="285720" y="642918"/>
          <a:ext cx="4000500" cy="5848353"/>
        </p:xfrm>
        <a:graphic>
          <a:graphicData uri="http://schemas.openxmlformats.org/presentationml/2006/ole">
            <p:oleObj spid="_x0000_s19458" name="Acrobat Document" r:id="rId3" imgW="4000254" imgH="5419456" progId="AcroExch.Document.11">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3966"/>
          </a:xfrm>
        </p:spPr>
        <p:txBody>
          <a:bodyPr>
            <a:normAutofit fontScale="90000"/>
          </a:bodyPr>
          <a:lstStyle/>
          <a:p>
            <a:endParaRPr lang="ru-RU" dirty="0"/>
          </a:p>
        </p:txBody>
      </p:sp>
      <p:sp>
        <p:nvSpPr>
          <p:cNvPr id="3" name="Содержимое 2"/>
          <p:cNvSpPr>
            <a:spLocks noGrp="1"/>
          </p:cNvSpPr>
          <p:nvPr>
            <p:ph sz="half" idx="1"/>
          </p:nvPr>
        </p:nvSpPr>
        <p:spPr>
          <a:xfrm>
            <a:off x="428596" y="1500174"/>
            <a:ext cx="4038600" cy="4525963"/>
          </a:xfrm>
        </p:spPr>
        <p:txBody>
          <a:bodyPr/>
          <a:lstStyle/>
          <a:p>
            <a:endParaRPr lang="ru-RU"/>
          </a:p>
        </p:txBody>
      </p:sp>
      <p:sp>
        <p:nvSpPr>
          <p:cNvPr id="4" name="Содержимое 3"/>
          <p:cNvSpPr>
            <a:spLocks noGrp="1"/>
          </p:cNvSpPr>
          <p:nvPr>
            <p:ph sz="half" idx="2"/>
          </p:nvPr>
        </p:nvSpPr>
        <p:spPr>
          <a:xfrm>
            <a:off x="4572000" y="500042"/>
            <a:ext cx="4114800" cy="5626121"/>
          </a:xfrm>
        </p:spPr>
        <p:txBody>
          <a:bodyPr>
            <a:normAutofit/>
          </a:bodyPr>
          <a:lstStyle/>
          <a:p>
            <a:pPr>
              <a:buNone/>
            </a:pPr>
            <a:r>
              <a:rPr lang="uk-UA" sz="2000" dirty="0" smtClean="0"/>
              <a:t>     </a:t>
            </a:r>
            <a:r>
              <a:rPr lang="uk-UA" sz="2000" b="1" dirty="0" smtClean="0"/>
              <a:t>Поліщук </a:t>
            </a:r>
            <a:r>
              <a:rPr lang="uk-UA" sz="2000" b="1" dirty="0" smtClean="0"/>
              <a:t>Г.Є.Технологія </a:t>
            </a:r>
            <a:r>
              <a:rPr lang="uk-UA" sz="2000" b="1" dirty="0" smtClean="0"/>
              <a:t>морозива: навчальний посібник/Г.Є.Поліщук, І.С. </a:t>
            </a:r>
            <a:r>
              <a:rPr lang="uk-UA" sz="2000" b="1" dirty="0" err="1" smtClean="0"/>
              <a:t>Гудз</a:t>
            </a:r>
            <a:r>
              <a:rPr lang="uk-UA" sz="2000" b="1" dirty="0" smtClean="0"/>
              <a:t>. .-К.: ІНКОС, 2008 .-220 с.</a:t>
            </a:r>
          </a:p>
          <a:p>
            <a:pPr>
              <a:buNone/>
            </a:pPr>
            <a:r>
              <a:rPr lang="uk-UA" sz="2000" dirty="0" smtClean="0"/>
              <a:t>      Навчальний посібник охоплює питання розвитку галузі у світі та в Україні, зокрема , наводить вітчизняну класифікацію продукції, вимоги до якості сировини та її контролювання відповідно до вимог ДСТУ на основні групи морозива. </a:t>
            </a:r>
            <a:r>
              <a:rPr lang="uk-UA" sz="2000" dirty="0" err="1" smtClean="0"/>
              <a:t>Обгрунтовано</a:t>
            </a:r>
            <a:r>
              <a:rPr lang="uk-UA" sz="2000" dirty="0" smtClean="0"/>
              <a:t> режими основних технологічних операцій, викладено особливості виготовлення окремих видів морозива.</a:t>
            </a:r>
          </a:p>
          <a:p>
            <a:pPr>
              <a:buNone/>
            </a:pPr>
            <a:endParaRPr lang="ru-RU" sz="2000" dirty="0"/>
          </a:p>
        </p:txBody>
      </p:sp>
      <p:graphicFrame>
        <p:nvGraphicFramePr>
          <p:cNvPr id="20482" name="Object 2"/>
          <p:cNvGraphicFramePr>
            <a:graphicFrameLocks noChangeAspect="1"/>
          </p:cNvGraphicFramePr>
          <p:nvPr/>
        </p:nvGraphicFramePr>
        <p:xfrm>
          <a:off x="357158" y="500042"/>
          <a:ext cx="4143404" cy="5705476"/>
        </p:xfrm>
        <a:graphic>
          <a:graphicData uri="http://schemas.openxmlformats.org/presentationml/2006/ole">
            <p:oleObj spid="_x0000_s20482" name="Acrobat Document" r:id="rId3" imgW="4000254" imgH="5562521" progId="AcroExch.Document.11">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3966"/>
          </a:xfrm>
        </p:spPr>
        <p:txBody>
          <a:bodyPr>
            <a:normAutofit fontScale="90000"/>
          </a:bodyPr>
          <a:lstStyle/>
          <a:p>
            <a:endParaRPr lang="ru-RU" dirty="0"/>
          </a:p>
        </p:txBody>
      </p:sp>
      <p:sp>
        <p:nvSpPr>
          <p:cNvPr id="3" name="Содержимое 2"/>
          <p:cNvSpPr>
            <a:spLocks noGrp="1"/>
          </p:cNvSpPr>
          <p:nvPr>
            <p:ph sz="half" idx="1"/>
          </p:nvPr>
        </p:nvSpPr>
        <p:spPr/>
        <p:txBody>
          <a:bodyPr/>
          <a:lstStyle/>
          <a:p>
            <a:endParaRPr lang="ru-RU"/>
          </a:p>
        </p:txBody>
      </p:sp>
      <p:sp>
        <p:nvSpPr>
          <p:cNvPr id="4" name="Содержимое 3"/>
          <p:cNvSpPr>
            <a:spLocks noGrp="1"/>
          </p:cNvSpPr>
          <p:nvPr>
            <p:ph sz="half" idx="2"/>
          </p:nvPr>
        </p:nvSpPr>
        <p:spPr>
          <a:xfrm>
            <a:off x="4071934" y="571480"/>
            <a:ext cx="4614866" cy="5554683"/>
          </a:xfrm>
        </p:spPr>
        <p:txBody>
          <a:bodyPr>
            <a:normAutofit/>
          </a:bodyPr>
          <a:lstStyle/>
          <a:p>
            <a:r>
              <a:rPr lang="uk-UA" sz="2000" b="1" dirty="0" err="1" smtClean="0"/>
              <a:t>Мирончук</a:t>
            </a:r>
            <a:r>
              <a:rPr lang="uk-UA" sz="2000" b="1" dirty="0" smtClean="0"/>
              <a:t> В.Г. Мембранні процеси в технології комплексної переробки молочної сироватки/ В.Г.</a:t>
            </a:r>
            <a:r>
              <a:rPr lang="uk-UA" sz="2000" b="1" dirty="0" err="1" smtClean="0"/>
              <a:t>Мирончук</a:t>
            </a:r>
            <a:r>
              <a:rPr lang="uk-UA" sz="2000" b="1" dirty="0" smtClean="0"/>
              <a:t>, Ю.Г.</a:t>
            </a:r>
            <a:r>
              <a:rPr lang="uk-UA" sz="2000" b="1" dirty="0" err="1" smtClean="0"/>
              <a:t>Змієвський</a:t>
            </a:r>
            <a:r>
              <a:rPr lang="uk-UA" sz="2000" b="1" dirty="0" smtClean="0"/>
              <a:t>  .-К.: НУХТ, 2013 .-153 </a:t>
            </a:r>
          </a:p>
          <a:p>
            <a:r>
              <a:rPr lang="uk-UA" sz="2000" dirty="0" smtClean="0"/>
              <a:t>Особливу увагу в монографії приділено </a:t>
            </a:r>
            <a:r>
              <a:rPr lang="uk-UA" sz="2000" dirty="0" err="1" smtClean="0"/>
              <a:t>нанофільтрації</a:t>
            </a:r>
            <a:r>
              <a:rPr lang="uk-UA" sz="2000" dirty="0" smtClean="0"/>
              <a:t>, електродіалізу і мембранній дистиляції за умов розділення молочної сироватки та її складових елементів. Запропоновано нові машинно-апаратурні схеми комплексної переробки молочної сировини </a:t>
            </a:r>
            <a:r>
              <a:rPr lang="uk-UA" sz="2000" dirty="0" err="1" smtClean="0"/>
              <a:t>їз</a:t>
            </a:r>
            <a:r>
              <a:rPr lang="uk-UA" sz="2000" dirty="0" smtClean="0"/>
              <a:t> застосуванням мембранних способів розділення рідких харчових середовищ.</a:t>
            </a:r>
            <a:endParaRPr lang="ru-RU" sz="2000" dirty="0"/>
          </a:p>
        </p:txBody>
      </p:sp>
      <p:graphicFrame>
        <p:nvGraphicFramePr>
          <p:cNvPr id="21506" name="Object 2"/>
          <p:cNvGraphicFramePr>
            <a:graphicFrameLocks noChangeAspect="1"/>
          </p:cNvGraphicFramePr>
          <p:nvPr/>
        </p:nvGraphicFramePr>
        <p:xfrm>
          <a:off x="428596" y="714356"/>
          <a:ext cx="3771900" cy="5305425"/>
        </p:xfrm>
        <a:graphic>
          <a:graphicData uri="http://schemas.openxmlformats.org/presentationml/2006/ole">
            <p:oleObj spid="_x0000_s21506" name="Acrobat Document" r:id="rId3" imgW="3771884" imgH="5305275" progId="AcroExch.Document.11">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3966"/>
          </a:xfrm>
        </p:spPr>
        <p:txBody>
          <a:bodyPr>
            <a:normAutofit fontScale="90000"/>
          </a:bodyPr>
          <a:lstStyle/>
          <a:p>
            <a:endParaRPr lang="ru-RU" dirty="0"/>
          </a:p>
        </p:txBody>
      </p:sp>
      <p:sp>
        <p:nvSpPr>
          <p:cNvPr id="3" name="Содержимое 2"/>
          <p:cNvSpPr>
            <a:spLocks noGrp="1"/>
          </p:cNvSpPr>
          <p:nvPr>
            <p:ph sz="half" idx="1"/>
          </p:nvPr>
        </p:nvSpPr>
        <p:spPr/>
        <p:txBody>
          <a:bodyPr>
            <a:normAutofit/>
          </a:bodyPr>
          <a:lstStyle/>
          <a:p>
            <a:endParaRPr lang="ru-RU"/>
          </a:p>
        </p:txBody>
      </p:sp>
      <p:sp>
        <p:nvSpPr>
          <p:cNvPr id="4" name="Содержимое 3"/>
          <p:cNvSpPr>
            <a:spLocks noGrp="1"/>
          </p:cNvSpPr>
          <p:nvPr>
            <p:ph sz="half" idx="2"/>
          </p:nvPr>
        </p:nvSpPr>
        <p:spPr>
          <a:xfrm>
            <a:off x="4143372" y="857232"/>
            <a:ext cx="4543428" cy="4857784"/>
          </a:xfrm>
        </p:spPr>
        <p:txBody>
          <a:bodyPr>
            <a:normAutofit/>
          </a:bodyPr>
          <a:lstStyle/>
          <a:p>
            <a:r>
              <a:rPr lang="uk-UA" sz="2000" b="1" dirty="0" smtClean="0"/>
              <a:t>Кишенько І.І.Технологія м</a:t>
            </a:r>
            <a:r>
              <a:rPr lang="en-US" sz="2000" b="1" dirty="0" smtClean="0"/>
              <a:t>’</a:t>
            </a:r>
            <a:r>
              <a:rPr lang="uk-UA" sz="2000" b="1" dirty="0" smtClean="0"/>
              <a:t>яса та м</a:t>
            </a:r>
            <a:r>
              <a:rPr lang="en-US" sz="2000" b="1" dirty="0" smtClean="0"/>
              <a:t>’</a:t>
            </a:r>
            <a:r>
              <a:rPr lang="uk-UA" sz="2000" b="1" dirty="0" err="1" smtClean="0"/>
              <a:t>ясопродуктів</a:t>
            </a:r>
            <a:r>
              <a:rPr lang="uk-UA" sz="2000" b="1" dirty="0" smtClean="0"/>
              <a:t>: практикум / І.І.Кишенько, В.М.</a:t>
            </a:r>
            <a:r>
              <a:rPr lang="uk-UA" sz="2000" b="1" dirty="0" err="1" smtClean="0"/>
              <a:t>Старчова</a:t>
            </a:r>
            <a:r>
              <a:rPr lang="uk-UA" sz="2000" b="1" dirty="0" smtClean="0"/>
              <a:t>, Г.І.</a:t>
            </a:r>
            <a:r>
              <a:rPr lang="uk-UA" sz="2000" b="1" dirty="0" err="1" smtClean="0"/>
              <a:t>Гончаров</a:t>
            </a:r>
            <a:r>
              <a:rPr lang="uk-UA" sz="2000" b="1" dirty="0" smtClean="0"/>
              <a:t> .- К.: НУХТ, 2010 .- 367 с.</a:t>
            </a:r>
          </a:p>
          <a:p>
            <a:r>
              <a:rPr lang="uk-UA" sz="2000" dirty="0" smtClean="0"/>
              <a:t>Наведено сучасні методи аналізу, які дають змогу оцінити біохімічні властивості речовини твердого походження, харчову цінність і якість продуктів. Розглянуто лабораторне обладнання, методи приготування розчинів і відбору проб, функціонально-технологічні та структурно-механічні властивості й показники якості м</a:t>
            </a:r>
            <a:r>
              <a:rPr lang="en-US" sz="2000" dirty="0" smtClean="0"/>
              <a:t>’</a:t>
            </a:r>
            <a:r>
              <a:rPr lang="uk-UA" sz="2000" dirty="0" smtClean="0"/>
              <a:t>ясної сировини та м</a:t>
            </a:r>
            <a:r>
              <a:rPr lang="en-US" sz="2000" dirty="0" smtClean="0"/>
              <a:t>’</a:t>
            </a:r>
            <a:r>
              <a:rPr lang="uk-UA" sz="2000" dirty="0" err="1" smtClean="0"/>
              <a:t>ясопродуктів</a:t>
            </a:r>
            <a:r>
              <a:rPr lang="uk-UA" sz="2000" dirty="0" smtClean="0"/>
              <a:t>.</a:t>
            </a:r>
            <a:endParaRPr lang="ru-RU" sz="2000" dirty="0"/>
          </a:p>
        </p:txBody>
      </p:sp>
      <p:graphicFrame>
        <p:nvGraphicFramePr>
          <p:cNvPr id="22530" name="Object 2"/>
          <p:cNvGraphicFramePr>
            <a:graphicFrameLocks noChangeAspect="1"/>
          </p:cNvGraphicFramePr>
          <p:nvPr/>
        </p:nvGraphicFramePr>
        <p:xfrm>
          <a:off x="214282" y="928670"/>
          <a:ext cx="3810000" cy="5238750"/>
        </p:xfrm>
        <a:graphic>
          <a:graphicData uri="http://schemas.openxmlformats.org/presentationml/2006/ole">
            <p:oleObj spid="_x0000_s22530" name="Acrobat Document" r:id="rId3" imgW="3809945" imgH="5238601" progId="AcroExch.Document.11">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810</Words>
  <PresentationFormat>Экран (4:3)</PresentationFormat>
  <Paragraphs>24</Paragraphs>
  <Slides>12</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12</vt:i4>
      </vt:variant>
    </vt:vector>
  </HeadingPairs>
  <TitlesOfParts>
    <vt:vector size="15" baseType="lpstr">
      <vt:lpstr>Тема Office</vt:lpstr>
      <vt:lpstr>Acrobat Document</vt:lpstr>
      <vt:lpstr>Adobe Acrobat Document</vt:lpstr>
      <vt:lpstr>Нові надходження для напряму підготовки “Харчові технології”</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1</cp:lastModifiedBy>
  <cp:revision>33</cp:revision>
  <dcterms:created xsi:type="dcterms:W3CDTF">2018-05-04T12:45:20Z</dcterms:created>
  <dcterms:modified xsi:type="dcterms:W3CDTF">2018-05-23T11:55:17Z</dcterms:modified>
</cp:coreProperties>
</file>