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5" r:id="rId4"/>
    <p:sldId id="258" r:id="rId5"/>
    <p:sldId id="259" r:id="rId6"/>
    <p:sldId id="260" r:id="rId7"/>
    <p:sldId id="261" r:id="rId8"/>
    <p:sldId id="262" r:id="rId9"/>
    <p:sldId id="263" r:id="rId10"/>
    <p:sldId id="264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9805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833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4401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112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218295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0251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2810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295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9854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55924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462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52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452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2440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7080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6714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C0DF0-A756-4B76-B245-F1CA8D8D4AAB}" type="datetimeFigureOut">
              <a:rPr lang="ru-RU" smtClean="0"/>
              <a:t>10.09.2024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BF8AFA58-9633-439D-B0B6-1C73347D5E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582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941" y="620354"/>
            <a:ext cx="2343150" cy="218122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886423" y="3263564"/>
            <a:ext cx="271744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UniClaD</a:t>
            </a:r>
            <a:endParaRPr lang="uk-UA" sz="32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Study Tour</a:t>
            </a:r>
            <a:endParaRPr lang="uk-UA" sz="32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/>
            <a:r>
              <a:rPr lang="en-US" sz="32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2023</a:t>
            </a:r>
            <a:endParaRPr lang="ru-RU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749108" y="6077903"/>
            <a:ext cx="777712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75000"/>
                  </a:schemeClr>
                </a:solidFill>
              </a:rPr>
              <a:t>12-16 JUNE 2023 Poznan University of Life Sciences</a:t>
            </a:r>
            <a:endParaRPr lang="ru-RU" sz="2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0" name="Рисунок 9" descr="http://i.studyinpoland.pl/universities/logo/poznan-university-of-life-science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54" y="187615"/>
            <a:ext cx="3687623" cy="307594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481957" y="3032731"/>
            <a:ext cx="7323083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393700" algn="ctr">
              <a:spcBef>
                <a:spcPts val="5000"/>
              </a:spcBef>
              <a:spcAft>
                <a:spcPts val="1190"/>
              </a:spcAft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GB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roject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609944-EPP-1-2019-1-LT- EPPKA2-CBHE-JP</a:t>
            </a:r>
            <a:endParaRPr lang="ru-RU" dirty="0">
              <a:solidFill>
                <a:prstClr val="black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ENHANCING CAPACITY OF UNIVERSITIES </a:t>
            </a:r>
            <a:b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 INITIATE AND TO PARTICIPATE IN CLUSTERS DEVELOPMENT </a:t>
            </a:r>
            <a:b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GB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ON INNOVATION AND SUSTAINABILITY PRINCIPLES</a:t>
            </a:r>
            <a:r>
              <a:rPr lang="uk-UA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9" name="Obraz 5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7884" y="620354"/>
            <a:ext cx="4219575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47751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8551" y="0"/>
            <a:ext cx="485380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90600" y="655013"/>
            <a:ext cx="6096000" cy="55076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00100" algn="l"/>
                <a:tab pos="4173220" algn="l"/>
              </a:tabLst>
            </a:pPr>
            <a:r>
              <a:rPr lang="en-GB" b="1" dirty="0">
                <a:latin typeface="Times New Roman"/>
                <a:ea typeface="Arial"/>
              </a:rPr>
              <a:t>Guests:</a:t>
            </a:r>
            <a:endParaRPr lang="uk-UA" dirty="0">
              <a:latin typeface="Arial"/>
              <a:ea typeface="Arial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  <a:tabLst>
                <a:tab pos="800100" algn="l"/>
                <a:tab pos="4173220" algn="l"/>
              </a:tabLst>
            </a:pPr>
            <a:r>
              <a:rPr lang="uk-UA" b="1" dirty="0">
                <a:latin typeface="Times New Roman"/>
                <a:ea typeface="Arial"/>
              </a:rPr>
              <a:t> </a:t>
            </a:r>
            <a:endParaRPr lang="uk-UA" dirty="0">
              <a:latin typeface="Arial"/>
              <a:ea typeface="Arial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1.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Nataliia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Prysiazhniuk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Bila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Tserkva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National Agrarian University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2.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Kateryna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Tkachenko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Bila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Tserkva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National Agrarian University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3. Olga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Getya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SMC HPHE (Ukraine)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4.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Tetiana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Ishchenko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SMC HPHE (Ukraine)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5.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Lyudmyla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Stepura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SMC HPHE (Ukraine)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6.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Nataliia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Maievska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Ukrainian Food Valley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7.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Ganna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Malivska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Ukrainian Food Valley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8. Elena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Scripnic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Department Livestock Products and Food Safety Technical University of Moldova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9. Larisa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Caisin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Department Livestock Products and Food Safety Technical University of Moldova</a:t>
            </a:r>
            <a:endParaRPr lang="uk-UA" sz="2000" dirty="0"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10. Anton Denis </a:t>
            </a:r>
            <a:r>
              <a:rPr lang="en-GB" b="1" dirty="0" err="1">
                <a:solidFill>
                  <a:srgbClr val="000000"/>
                </a:solidFill>
                <a:latin typeface="Times New Roman"/>
                <a:ea typeface="Times New Roman"/>
              </a:rPr>
              <a:t>Terafix</a:t>
            </a:r>
            <a:r>
              <a:rPr lang="en-GB" b="1" dirty="0">
                <a:solidFill>
                  <a:srgbClr val="000000"/>
                </a:solidFill>
                <a:latin typeface="Times New Roman"/>
                <a:ea typeface="Times New Roman"/>
              </a:rPr>
              <a:t> SRL</a:t>
            </a:r>
            <a:endParaRPr lang="uk-UA" sz="2000" dirty="0">
              <a:latin typeface="Times New Roman"/>
              <a:ea typeface="Times New Roman"/>
            </a:endParaRPr>
          </a:p>
          <a:p>
            <a:pPr marL="876300" indent="-534035">
              <a:lnSpc>
                <a:spcPct val="115000"/>
              </a:lnSpc>
              <a:spcBef>
                <a:spcPts val="5"/>
              </a:spcBef>
              <a:spcAft>
                <a:spcPts val="0"/>
              </a:spcAft>
              <a:tabLst>
                <a:tab pos="800100" algn="l"/>
                <a:tab pos="4173220" algn="l"/>
              </a:tabLst>
            </a:pPr>
            <a:r>
              <a:rPr lang="en-GB" dirty="0">
                <a:latin typeface="Calibri"/>
                <a:ea typeface="Arial"/>
                <a:cs typeface="Calibri"/>
              </a:rPr>
              <a:t> </a:t>
            </a:r>
            <a:endParaRPr lang="uk-UA" dirty="0">
              <a:effectLst/>
              <a:latin typeface="Arial"/>
              <a:ea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1208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203731" y="651179"/>
            <a:ext cx="5167204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проекту ЄС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Еразмус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+КА2 «</a:t>
            </a:r>
            <a:r>
              <a:rPr lang="en-US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UniClaD</a:t>
            </a:r>
            <a:r>
              <a:rPr lang="uk-UA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 метою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агропродовольчих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кластерів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Україні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відбулася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поїздка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Познанського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природничих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 (</a:t>
            </a:r>
            <a:r>
              <a:rPr lang="en-US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PULS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ході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надана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ознайомитися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особливостями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функціонування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Познанського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природничих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 та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його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роллю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організації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у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розвитку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кластерів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передбачала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соціально-економічних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функціонування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кластерів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Польщі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Великопольського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регіону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Особливий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інтерес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становить проведена робота з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групою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експертів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у рамках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якої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проведено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співпраці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інституціями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знань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університетами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дослідницькими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експериментальними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центрами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досліджень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розробок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брокерськими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організаціями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400" dirty="0" smtClean="0">
                <a:solidFill>
                  <a:srgbClr val="050505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1400" dirty="0" smtClean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83" y="291662"/>
            <a:ext cx="5462588" cy="5608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7370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424" y="0"/>
            <a:ext cx="4895851" cy="324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336443"/>
              </p:ext>
            </p:extLst>
          </p:nvPr>
        </p:nvGraphicFramePr>
        <p:xfrm>
          <a:off x="832884" y="1214436"/>
          <a:ext cx="5893907" cy="3914778"/>
        </p:xfrm>
        <a:graphic>
          <a:graphicData uri="http://schemas.openxmlformats.org/drawingml/2006/table">
            <a:tbl>
              <a:tblPr firstRow="1" firstCol="1" bandRow="1"/>
              <a:tblGrid>
                <a:gridCol w="3366146"/>
                <a:gridCol w="2527761"/>
              </a:tblGrid>
              <a:tr h="178078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i="1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Institution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b="1" i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Lecturer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446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Poznan University of Life Sciences (PULS)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 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Izabela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Lipińska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Olga Grabowska-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Chenczke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Joanna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Wiśniewska-Paluszak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Anna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Wielicka-Regulska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Lucyna</a:t>
                      </a: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Przezbórska-Skobiej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Alina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Nowotarska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PULS/Przybroda Experimental Farm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Filip Mazur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PULS/</a:t>
                      </a: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Leszczynskie Flavours Food Cluster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Joanna Kobus-Cisowska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PULS/Food Cluster of Southern Wielkopolska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Krzysztof Koszela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80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Lely East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Rafał Lipiński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29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Łukasiewicz PIT (Poznań Institute of Technology) 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Julia Gościańska-Łowińska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Anna Połczyńska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Dariusz Garbiec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Tomasz Markowski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Zbigniew Kraszewski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5615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110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Agricultural Advisory Centre in Brwinów, Poznań Branch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Font typeface="Century Gothic"/>
                        <a:buChar char="-"/>
                      </a:pP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Przemysaw</a:t>
                      </a:r>
                      <a:r>
                        <a:rPr lang="en-GB" sz="1100" dirty="0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n-GB" sz="1100" dirty="0" err="1">
                          <a:effectLst/>
                          <a:latin typeface="Century Gothic"/>
                          <a:ea typeface="Calibri"/>
                          <a:cs typeface="Times New Roman"/>
                        </a:rPr>
                        <a:t>Lecyk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079" marR="6807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495673"/>
            <a:ext cx="4562474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05304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Возможно, это изображение 8 человек и боль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9280" y="206061"/>
            <a:ext cx="5709451" cy="652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35900" y="1958009"/>
            <a:ext cx="50475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Значна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увага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програмою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навчального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візиту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приділена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практичним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аспектам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формування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функціонування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кластерів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на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організованих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зустрічей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учасниками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кластеру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науковими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партнерами,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дало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можливість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простежити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партнерства у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інновацій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вимірах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місцях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підтвердити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вагому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роль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університетів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співпраці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кластерами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підвищенні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їх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конкурентноспроможності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ринку </a:t>
            </a:r>
            <a:r>
              <a:rPr lang="en-US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&amp;</a:t>
            </a:r>
            <a:r>
              <a:rPr lang="en-US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3879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" y="275843"/>
            <a:ext cx="3236912" cy="3498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04385" y="-61848"/>
            <a:ext cx="452470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215" algn="just">
              <a:lnSpc>
                <a:spcPct val="150000"/>
              </a:lnSpc>
            </a:pP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кластерного партнерства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відвідали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сільськогосподарських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харчових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логістики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нових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технології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деревини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Технологічний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Інститут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Лукасевича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лабораторії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економіки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агропродовольчої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дослідну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станцію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Пшиброда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»,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дендрологічний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сад та музей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Познанського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університету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природничих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наук </a:t>
            </a:r>
            <a:r>
              <a:rPr lang="ru-RU" sz="1400" dirty="0" err="1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тощо</a:t>
            </a:r>
            <a:r>
              <a:rPr lang="ru-RU" sz="1400" dirty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пк10\Desktop\IMG_328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519" y="3389586"/>
            <a:ext cx="4584481" cy="3996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пк10\Desktop\IMG_32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2" y="4114800"/>
            <a:ext cx="3593607" cy="2546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пк10\Desktop\IMG_32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109" y="-61848"/>
            <a:ext cx="242789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пк10\Desktop\IMG_330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12"/>
          <a:stretch/>
        </p:blipFill>
        <p:spPr bwMode="auto">
          <a:xfrm>
            <a:off x="4102972" y="4083269"/>
            <a:ext cx="3413236" cy="275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270992" y="3800291"/>
            <a:ext cx="612321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5050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СІЛЬСЬКОГОСПОДАРСЬКИХ ТА ХАРЧОВИХ ТЕХНОЛОГІЙ</a:t>
            </a:r>
            <a:endParaRPr lang="uk-UA" b="1" dirty="0"/>
          </a:p>
        </p:txBody>
      </p:sp>
    </p:spTree>
    <p:extLst>
      <p:ext uri="{BB962C8B-B14F-4D97-AF65-F5344CB8AC3E}">
        <p14:creationId xmlns:p14="http://schemas.microsoft.com/office/powerpoint/2010/main" val="23603638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551781"/>
            <a:ext cx="6029325" cy="407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983672" y="500380"/>
            <a:ext cx="35409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ЦЕНТР ТЕХНОЛОГІЇ ДЕРЕВИНИ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0" name="Picture 4" descr="C:\Users\пк10\Desktop\IMG_33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38" r="6342"/>
          <a:stretch/>
        </p:blipFill>
        <p:spPr bwMode="auto">
          <a:xfrm>
            <a:off x="1428750" y="3590925"/>
            <a:ext cx="3794555" cy="299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пк10\Desktop\IMG_33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092"/>
          <a:stretch/>
        </p:blipFill>
        <p:spPr bwMode="auto">
          <a:xfrm>
            <a:off x="85724" y="32190"/>
            <a:ext cx="5438775" cy="3301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05237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400" y="2924175"/>
            <a:ext cx="3760788" cy="1017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 descr="C:\Users\пк10\Desktop\IMG_339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3" t="13902" b="56098"/>
          <a:stretch/>
        </p:blipFill>
        <p:spPr bwMode="auto">
          <a:xfrm>
            <a:off x="217516" y="0"/>
            <a:ext cx="4922043" cy="3153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1" y="3762375"/>
            <a:ext cx="5048250" cy="3324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71" y="3648075"/>
            <a:ext cx="5021604" cy="312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67"/>
          <a:stretch/>
        </p:blipFill>
        <p:spPr bwMode="auto">
          <a:xfrm>
            <a:off x="6838950" y="0"/>
            <a:ext cx="4743450" cy="315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74838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2402" y="3543789"/>
            <a:ext cx="4395951" cy="28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 descr="C:\Users\пк10\Desktop\IMG_338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53" t="2975" r="1353" b="26390"/>
          <a:stretch/>
        </p:blipFill>
        <p:spPr bwMode="auto">
          <a:xfrm>
            <a:off x="-80552" y="-551794"/>
            <a:ext cx="4129251" cy="3129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пк10\Desktop\IMG_338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" t="757" r="2331" b="23909"/>
          <a:stretch/>
        </p:blipFill>
        <p:spPr bwMode="auto">
          <a:xfrm>
            <a:off x="4501055" y="86710"/>
            <a:ext cx="3431626" cy="2522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пк10\Desktop\IMG_33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2307" r="2928" b="26667"/>
          <a:stretch/>
        </p:blipFill>
        <p:spPr bwMode="auto">
          <a:xfrm>
            <a:off x="8111360" y="86710"/>
            <a:ext cx="3594540" cy="2490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пк10\Desktop\IMG_338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76" r="7004"/>
          <a:stretch/>
        </p:blipFill>
        <p:spPr bwMode="auto">
          <a:xfrm>
            <a:off x="-5009" y="2664372"/>
            <a:ext cx="4053708" cy="2293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пк10\Desktop\IMG_33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3315" y="3980792"/>
            <a:ext cx="4409087" cy="287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2607" y="2443655"/>
            <a:ext cx="4162096" cy="1757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08343" y="3026456"/>
            <a:ext cx="33775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ДОСЛІДНА СТАНЦІЯ «ПШИБРОДА»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91265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пк10\Desktop\IMG_340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810"/>
          <a:stretch/>
        </p:blipFill>
        <p:spPr bwMode="auto">
          <a:xfrm>
            <a:off x="189186" y="2699841"/>
            <a:ext cx="4177863" cy="4059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пк10\Desktop\IMG_34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21" t="12872" r="19413" b="55322"/>
          <a:stretch/>
        </p:blipFill>
        <p:spPr bwMode="auto">
          <a:xfrm>
            <a:off x="5100474" y="2467301"/>
            <a:ext cx="4307928" cy="2262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пк10\Desktop\IMG_340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7" t="-1" r="31507" b="34897"/>
          <a:stretch/>
        </p:blipFill>
        <p:spPr bwMode="auto">
          <a:xfrm>
            <a:off x="3084536" y="-26608"/>
            <a:ext cx="3090041" cy="27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пк10\Desktop\IMG_340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0" t="5632" r="49886" b="48391"/>
          <a:stretch/>
        </p:blipFill>
        <p:spPr bwMode="auto">
          <a:xfrm>
            <a:off x="6586537" y="-26608"/>
            <a:ext cx="2286000" cy="315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пк10\Desktop\IMG_340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1" t="24367" r="31967" b="48506"/>
          <a:stretch/>
        </p:blipFill>
        <p:spPr bwMode="auto">
          <a:xfrm>
            <a:off x="9108277" y="595468"/>
            <a:ext cx="2932386" cy="1860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8229" y="282598"/>
            <a:ext cx="2036871" cy="1985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err="1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Лабораторія</a:t>
            </a:r>
            <a:r>
              <a:rPr lang="ru-RU" sz="14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високих</a:t>
            </a:r>
            <a:r>
              <a:rPr lang="ru-RU" sz="1400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технологій</a:t>
            </a:r>
            <a:r>
              <a:rPr lang="ru-RU" sz="1400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економіки</a:t>
            </a:r>
            <a:r>
              <a:rPr lang="ru-RU" sz="1400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агропродовольчої</a:t>
            </a:r>
            <a:r>
              <a:rPr lang="ru-RU" sz="1400" b="1" dirty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 smtClean="0">
                <a:solidFill>
                  <a:srgbClr val="05050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продукції</a:t>
            </a:r>
            <a:endParaRPr lang="ru-RU" sz="1400" b="1" dirty="0" smtClean="0">
              <a:solidFill>
                <a:srgbClr val="05050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uk-UA" dirty="0"/>
          </a:p>
        </p:txBody>
      </p:sp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537" y="4151313"/>
            <a:ext cx="4462463" cy="270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1642982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Исполнительная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121</TotalTime>
  <Words>332</Words>
  <Application>Microsoft Office PowerPoint</Application>
  <PresentationFormat>Произвольный</PresentationFormat>
  <Paragraphs>53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Windows</dc:creator>
  <cp:lastModifiedBy>Asus</cp:lastModifiedBy>
  <cp:revision>13</cp:revision>
  <dcterms:created xsi:type="dcterms:W3CDTF">2023-06-27T18:49:31Z</dcterms:created>
  <dcterms:modified xsi:type="dcterms:W3CDTF">2024-09-10T09:21:14Z</dcterms:modified>
</cp:coreProperties>
</file>