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ED7E73-A19A-405E-B0C7-9ED1EDDC5395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3F38780-3124-451D-9CA3-731671F29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AB82CB-5BC0-436A-A696-B4520CA11B5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A78D3-B231-4B58-AC39-514DF8048DFF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E857E-7B81-4B52-A4F2-CEFE4E5B7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EAEAC-C302-4FA7-8E40-6E38D4054EDF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F8A44-6ED5-437A-89EB-9A49BC041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F1113-778A-4392-BDCD-53C06DA32F87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6FF97-9D70-4E0F-85E3-968047C4E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AB50D-3F51-4ADC-9E3F-1EBF189F1800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95FFC-99C4-454E-A55B-6ECBD2F7E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0D89A-2209-4675-9759-DB4F666DFCAE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ED896-71BB-4798-918E-20BBF7323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74C2C-8F67-47BA-A173-148564E944BE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915C0-391D-4E2A-8660-9FF800D76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ADA55-39FB-496C-BD84-88768FA24935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7838B-A37F-4A3D-B11A-E5357D47D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44316-7747-4BF6-AF01-9DDF5BCDC569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27C67-EC11-43D6-B02B-3AD546046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3D5AA-736F-4112-A2E7-8B17664EF6FF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5E629-3BCE-4118-AF37-E6ABC67A7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39870-EC6B-4EC3-881A-E40EECB3BDAA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B2722-5C5B-4941-8678-5BC35FC0A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32F6B-CE05-455F-B02C-669C98E48400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8A650-1F39-4D3A-BA92-8E06D1BA1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FF13F7-AD62-4B5F-BA4E-467FA709C2D4}" type="datetimeFigureOut">
              <a:rPr lang="ru-RU"/>
              <a:pPr>
                <a:defRPr/>
              </a:pPr>
              <a:t>06.03.2018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0D1DEB-85FB-4B6A-8CF7-80E1EDBB6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5" r:id="rId1"/>
    <p:sldLayoutId id="2147483754" r:id="rId2"/>
    <p:sldLayoutId id="2147483756" r:id="rId3"/>
    <p:sldLayoutId id="2147483753" r:id="rId4"/>
    <p:sldLayoutId id="2147483752" r:id="rId5"/>
    <p:sldLayoutId id="2147483751" r:id="rId6"/>
    <p:sldLayoutId id="2147483750" r:id="rId7"/>
    <p:sldLayoutId id="2147483749" r:id="rId8"/>
    <p:sldLayoutId id="2147483748" r:id="rId9"/>
    <p:sldLayoutId id="2147483747" r:id="rId10"/>
    <p:sldLayoutId id="214748374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k.wikipedia.org/wiki/199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74638"/>
            <a:ext cx="3971924" cy="601188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 </a:t>
            </a:r>
            <a:r>
              <a:rPr lang="ru-RU" dirty="0" err="1" smtClean="0"/>
              <a:t>сторінках</a:t>
            </a:r>
            <a:r>
              <a:rPr lang="ru-RU" dirty="0" smtClean="0"/>
              <a:t> </a:t>
            </a:r>
            <a:r>
              <a:rPr lang="ru-RU" dirty="0" err="1" smtClean="0"/>
              <a:t>наукової</a:t>
            </a:r>
            <a:r>
              <a:rPr lang="ru-RU" dirty="0" smtClean="0"/>
              <a:t> </a:t>
            </a:r>
            <a:r>
              <a:rPr lang="ru-RU" dirty="0" err="1" smtClean="0"/>
              <a:t>періодики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Т. Шевченко</a:t>
            </a:r>
            <a:endParaRPr lang="ru-RU" dirty="0"/>
          </a:p>
        </p:txBody>
      </p:sp>
      <p:pic>
        <p:nvPicPr>
          <p:cNvPr id="14338" name="Содержимое 5" descr="тит-2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857250"/>
            <a:ext cx="292893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4" descr="Безымянный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2428875"/>
            <a:ext cx="292893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50"/>
            <a:ext cx="8729663" cy="4994275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     Не можемо оминути і тему </a:t>
            </a:r>
            <a:r>
              <a:rPr lang="ru-RU" sz="2400" smtClean="0">
                <a:latin typeface="Arial" charset="0"/>
              </a:rPr>
              <a:t>козацтва</a:t>
            </a:r>
            <a:r>
              <a:rPr lang="ru-RU" smtClean="0"/>
              <a:t>. Творчо перетопивши в собі численні історичні, фольклорні, літературні джерела кількох слов'янських літератур, він далеко відривається від попередників міццю поетичного таланту, відчуттям органічної спорідненості з козацтвом та гайдамацтвом, побратимства з ним. Це дає йому змогу відтворити цілу симфонію настроїв, загальний дух Січі лаконізмом, точністю, стислістю й милозвучністю мови та вірша, геніальною пластичністю та сміливістю поетичних помислів-образів, бурхливістю співпереживання з тим, що зображує.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928688"/>
            <a:ext cx="8229600" cy="4708525"/>
          </a:xfrm>
        </p:spPr>
        <p:txBody>
          <a:bodyPr>
            <a:normAutofit fontScale="2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b="1" dirty="0" err="1" smtClean="0"/>
              <a:t>Іваннікова</a:t>
            </a:r>
            <a:r>
              <a:rPr lang="ru-RU" sz="6400" b="1" dirty="0" smtClean="0"/>
              <a:t>, Л.</a:t>
            </a:r>
            <a:endParaRPr lang="ru-RU" sz="6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   </a:t>
            </a:r>
            <a:r>
              <a:rPr lang="ru-RU" sz="6400" dirty="0" err="1" smtClean="0"/>
              <a:t>Рітуал</a:t>
            </a:r>
            <a:r>
              <a:rPr lang="ru-RU" sz="6400" dirty="0" smtClean="0"/>
              <a:t> </a:t>
            </a:r>
            <a:r>
              <a:rPr lang="ru-RU" sz="6400" dirty="0" err="1" smtClean="0"/>
              <a:t>прощання</a:t>
            </a:r>
            <a:r>
              <a:rPr lang="ru-RU" sz="6400" dirty="0" smtClean="0"/>
              <a:t> </a:t>
            </a:r>
            <a:r>
              <a:rPr lang="ru-RU" sz="6400" dirty="0" err="1" smtClean="0"/>
              <a:t>зі</a:t>
            </a:r>
            <a:r>
              <a:rPr lang="ru-RU" sz="6400" dirty="0" smtClean="0"/>
              <a:t> святом на </a:t>
            </a:r>
            <a:r>
              <a:rPr lang="ru-RU" sz="6400" dirty="0" err="1" smtClean="0"/>
              <a:t>Запоріжжі</a:t>
            </a:r>
            <a:r>
              <a:rPr lang="ru-RU" sz="6400" dirty="0" smtClean="0"/>
              <a:t> та поема Тараса </a:t>
            </a:r>
            <a:r>
              <a:rPr lang="ru-RU" sz="6400" dirty="0" err="1" smtClean="0"/>
              <a:t>Шевченка</a:t>
            </a:r>
            <a:r>
              <a:rPr lang="ru-RU" sz="6400" dirty="0" smtClean="0"/>
              <a:t> "</a:t>
            </a:r>
            <a:r>
              <a:rPr lang="ru-RU" sz="6400" dirty="0" err="1" smtClean="0"/>
              <a:t>Чернець</a:t>
            </a:r>
            <a:r>
              <a:rPr lang="ru-RU" sz="6400" dirty="0" smtClean="0"/>
              <a:t>" [Текст] / Л. </a:t>
            </a:r>
            <a:r>
              <a:rPr lang="ru-RU" sz="6400" dirty="0" err="1" smtClean="0"/>
              <a:t>Іваннікова</a:t>
            </a:r>
            <a:r>
              <a:rPr lang="ru-RU" sz="6400" dirty="0" smtClean="0"/>
              <a:t> // Слово </a:t>
            </a:r>
            <a:r>
              <a:rPr lang="ru-RU" sz="6400" dirty="0" err="1" smtClean="0"/>
              <a:t>і</a:t>
            </a:r>
            <a:r>
              <a:rPr lang="ru-RU" sz="6400" dirty="0" smtClean="0"/>
              <a:t> час. – 2013. – №11. – С.3-11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 </a:t>
            </a:r>
            <a:r>
              <a:rPr lang="ru-RU" sz="6400" b="1" dirty="0" err="1" smtClean="0"/>
              <a:t>Білокінь</a:t>
            </a:r>
            <a:r>
              <a:rPr lang="ru-RU" sz="6400" b="1" dirty="0" smtClean="0"/>
              <a:t>, С.</a:t>
            </a:r>
            <a:endParaRPr lang="ru-RU" sz="6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   Тарас Шевченко </a:t>
            </a:r>
            <a:r>
              <a:rPr lang="ru-RU" sz="6400" dirty="0" err="1" smtClean="0"/>
              <a:t>й</a:t>
            </a:r>
            <a:r>
              <a:rPr lang="ru-RU" sz="6400" dirty="0" smtClean="0"/>
              <a:t> </a:t>
            </a:r>
            <a:r>
              <a:rPr lang="ru-RU" sz="6400" dirty="0" err="1" smtClean="0"/>
              <a:t>Гетьманщина</a:t>
            </a:r>
            <a:r>
              <a:rPr lang="ru-RU" sz="6400" dirty="0" smtClean="0"/>
              <a:t> [Текст] / С. </a:t>
            </a:r>
            <a:r>
              <a:rPr lang="ru-RU" sz="6400" dirty="0" err="1" smtClean="0"/>
              <a:t>Білокінь</a:t>
            </a:r>
            <a:r>
              <a:rPr lang="ru-RU" sz="6400" dirty="0" smtClean="0"/>
              <a:t> // Слово </a:t>
            </a:r>
            <a:r>
              <a:rPr lang="ru-RU" sz="6400" dirty="0" err="1" smtClean="0"/>
              <a:t>і</a:t>
            </a:r>
            <a:r>
              <a:rPr lang="ru-RU" sz="6400" dirty="0" smtClean="0"/>
              <a:t> час. – 2012. – №9. – С.3-16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 </a:t>
            </a:r>
            <a:r>
              <a:rPr lang="ru-RU" sz="6400" b="1" dirty="0" err="1" smtClean="0"/>
              <a:t>Харчук</a:t>
            </a:r>
            <a:r>
              <a:rPr lang="ru-RU" sz="6400" b="1" dirty="0" smtClean="0"/>
              <a:t>, Р.</a:t>
            </a:r>
            <a:endParaRPr lang="ru-RU" sz="6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   </a:t>
            </a:r>
            <a:r>
              <a:rPr lang="ru-RU" sz="6400" dirty="0" err="1" smtClean="0"/>
              <a:t>Вірш</a:t>
            </a:r>
            <a:r>
              <a:rPr lang="ru-RU" sz="6400" dirty="0" smtClean="0"/>
              <a:t> </a:t>
            </a:r>
            <a:r>
              <a:rPr lang="ru-RU" sz="6400" dirty="0" err="1" smtClean="0"/>
              <a:t>Т.Шевченка</a:t>
            </a:r>
            <a:r>
              <a:rPr lang="ru-RU" sz="6400" dirty="0" smtClean="0"/>
              <a:t>"</a:t>
            </a:r>
            <a:r>
              <a:rPr lang="ru-RU" sz="6400" dirty="0" err="1" smtClean="0"/>
              <a:t>Якби-то</a:t>
            </a:r>
            <a:r>
              <a:rPr lang="ru-RU" sz="6400" dirty="0" smtClean="0"/>
              <a:t> </a:t>
            </a:r>
            <a:r>
              <a:rPr lang="ru-RU" sz="6400" dirty="0" err="1" smtClean="0"/>
              <a:t>ти</a:t>
            </a:r>
            <a:r>
              <a:rPr lang="ru-RU" sz="6400" dirty="0" smtClean="0"/>
              <a:t>, Богдане </a:t>
            </a:r>
            <a:r>
              <a:rPr lang="ru-RU" sz="6400" dirty="0" err="1" smtClean="0"/>
              <a:t>п'яний</a:t>
            </a:r>
            <a:r>
              <a:rPr lang="ru-RU" sz="6400" dirty="0" smtClean="0"/>
              <a:t>": </a:t>
            </a:r>
            <a:r>
              <a:rPr lang="ru-RU" sz="6400" dirty="0" err="1" smtClean="0"/>
              <a:t>трансформація</a:t>
            </a:r>
            <a:r>
              <a:rPr lang="ru-RU" sz="6400" dirty="0" smtClean="0"/>
              <a:t> образу </a:t>
            </a:r>
            <a:r>
              <a:rPr lang="ru-RU" sz="6400" dirty="0" err="1" smtClean="0"/>
              <a:t>гетьмана</a:t>
            </a:r>
            <a:r>
              <a:rPr lang="ru-RU" sz="6400" dirty="0" smtClean="0"/>
              <a:t> [Текст] / Р. </a:t>
            </a:r>
            <a:r>
              <a:rPr lang="ru-RU" sz="6400" dirty="0" err="1" smtClean="0"/>
              <a:t>Харчук</a:t>
            </a:r>
            <a:r>
              <a:rPr lang="ru-RU" sz="6400" dirty="0" smtClean="0"/>
              <a:t> // Слово </a:t>
            </a:r>
            <a:r>
              <a:rPr lang="ru-RU" sz="6400" dirty="0" err="1" smtClean="0"/>
              <a:t>і</a:t>
            </a:r>
            <a:r>
              <a:rPr lang="ru-RU" sz="6400" dirty="0" smtClean="0"/>
              <a:t> час. – 2014. – №11. – С.3-8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uk-UA" sz="6400" dirty="0" smtClean="0"/>
              <a:t> </a:t>
            </a:r>
            <a:endParaRPr lang="ru-RU" sz="6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b="1" dirty="0" err="1" smtClean="0"/>
              <a:t>Харчук</a:t>
            </a:r>
            <a:r>
              <a:rPr lang="ru-RU" sz="6400" b="1" dirty="0" smtClean="0"/>
              <a:t>, Р.</a:t>
            </a:r>
            <a:endParaRPr lang="ru-RU" sz="6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   Проблема </a:t>
            </a:r>
            <a:r>
              <a:rPr lang="ru-RU" sz="6400" dirty="0" err="1" smtClean="0"/>
              <a:t>історичної</a:t>
            </a:r>
            <a:r>
              <a:rPr lang="ru-RU" sz="6400" dirty="0" smtClean="0"/>
              <a:t> </a:t>
            </a:r>
            <a:r>
              <a:rPr lang="ru-RU" sz="6400" dirty="0" err="1" smtClean="0"/>
              <a:t>пам'яті</a:t>
            </a:r>
            <a:r>
              <a:rPr lang="ru-RU" sz="6400" dirty="0" smtClean="0"/>
              <a:t>: </a:t>
            </a:r>
            <a:r>
              <a:rPr lang="ru-RU" sz="6400" dirty="0" err="1" smtClean="0"/>
              <a:t>коментар</a:t>
            </a:r>
            <a:r>
              <a:rPr lang="ru-RU" sz="6400" dirty="0" smtClean="0"/>
              <a:t> до </a:t>
            </a:r>
            <a:r>
              <a:rPr lang="ru-RU" sz="6400" dirty="0" err="1" smtClean="0"/>
              <a:t>шевченкового</a:t>
            </a:r>
            <a:r>
              <a:rPr lang="ru-RU" sz="6400" dirty="0" smtClean="0"/>
              <a:t> образу Петра </a:t>
            </a:r>
            <a:r>
              <a:rPr lang="ru-RU" sz="6400" dirty="0" err="1" smtClean="0"/>
              <a:t>Коношевича-Сагайдачного</a:t>
            </a:r>
            <a:r>
              <a:rPr lang="ru-RU" sz="6400" dirty="0" smtClean="0"/>
              <a:t> [Текст] / Р. </a:t>
            </a:r>
            <a:r>
              <a:rPr lang="ru-RU" sz="6400" dirty="0" err="1" smtClean="0"/>
              <a:t>Харчук</a:t>
            </a:r>
            <a:r>
              <a:rPr lang="ru-RU" sz="6400" dirty="0" smtClean="0"/>
              <a:t> // Слово </a:t>
            </a:r>
            <a:r>
              <a:rPr lang="ru-RU" sz="6400" dirty="0" err="1" smtClean="0"/>
              <a:t>і</a:t>
            </a:r>
            <a:r>
              <a:rPr lang="ru-RU" sz="6400" dirty="0" smtClean="0"/>
              <a:t> час. – 2015. – №3. – С.19-28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 </a:t>
            </a:r>
            <a:r>
              <a:rPr lang="ru-RU" sz="6400" b="1" dirty="0" smtClean="0"/>
              <a:t>Щербак, В.</a:t>
            </a:r>
            <a:endParaRPr lang="ru-RU" sz="6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   </a:t>
            </a:r>
            <a:r>
              <a:rPr lang="ru-RU" sz="6400" dirty="0" err="1" smtClean="0"/>
              <a:t>Козацька</a:t>
            </a:r>
            <a:r>
              <a:rPr lang="ru-RU" sz="6400" dirty="0" smtClean="0"/>
              <a:t> </a:t>
            </a:r>
            <a:r>
              <a:rPr lang="ru-RU" sz="6400" dirty="0" err="1" smtClean="0"/>
              <a:t>Україна</a:t>
            </a:r>
            <a:r>
              <a:rPr lang="ru-RU" sz="6400" dirty="0" smtClean="0"/>
              <a:t> в </a:t>
            </a:r>
            <a:r>
              <a:rPr lang="ru-RU" sz="6400" dirty="0" err="1" smtClean="0"/>
              <a:t>поєзії</a:t>
            </a:r>
            <a:r>
              <a:rPr lang="ru-RU" sz="6400" dirty="0" smtClean="0"/>
              <a:t> </a:t>
            </a:r>
            <a:r>
              <a:rPr lang="ru-RU" sz="6400" dirty="0" err="1" smtClean="0"/>
              <a:t>Т.Шевченка</a:t>
            </a:r>
            <a:r>
              <a:rPr lang="ru-RU" sz="6400" dirty="0" smtClean="0"/>
              <a:t> [Текст] / В. Щербак // Слово </a:t>
            </a:r>
            <a:r>
              <a:rPr lang="ru-RU" sz="6400" dirty="0" err="1" smtClean="0"/>
              <a:t>і</a:t>
            </a:r>
            <a:r>
              <a:rPr lang="ru-RU" sz="6400" dirty="0" smtClean="0"/>
              <a:t> час. – 2014. – №5. – С.11-17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6400" dirty="0" smtClean="0"/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uk-UA" sz="4900" dirty="0" smtClean="0"/>
              <a:t> </a:t>
            </a:r>
            <a:endParaRPr lang="ru-RU" sz="49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4708525"/>
          </a:xfrm>
        </p:spPr>
        <p:txBody>
          <a:bodyPr>
            <a:normAutofit fontScale="775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uk-UA" sz="6000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uk-UA" sz="6000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uk-UA" sz="6000" dirty="0" smtClean="0"/>
              <a:t>Дякую за увагу!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uk-UA" sz="6000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uk-UA" sz="6000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60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uk-UA" sz="2100" dirty="0" smtClean="0"/>
              <a:t>                                                  Підготувала </a:t>
            </a:r>
            <a:r>
              <a:rPr lang="uk-UA" sz="2100" dirty="0" err="1" smtClean="0"/>
              <a:t>зав.від</a:t>
            </a:r>
            <a:r>
              <a:rPr lang="uk-UA" sz="2100" dirty="0" smtClean="0"/>
              <a:t>. Наукової б-ки БНАУ </a:t>
            </a:r>
            <a:r>
              <a:rPr lang="uk-UA" sz="2100" dirty="0" err="1" smtClean="0"/>
              <a:t>Манішевська</a:t>
            </a:r>
            <a:r>
              <a:rPr lang="uk-UA" sz="2100" dirty="0" smtClean="0"/>
              <a:t> Т.І. </a:t>
            </a:r>
            <a:endParaRPr lang="ru-RU" sz="2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5" descr="тит-26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571500"/>
            <a:ext cx="3068638" cy="4708525"/>
          </a:xfrm>
        </p:spPr>
      </p:pic>
      <p:sp>
        <p:nvSpPr>
          <p:cNvPr id="15362" name="Прямоугольник 10"/>
          <p:cNvSpPr>
            <a:spLocks noChangeArrowheads="1"/>
          </p:cNvSpPr>
          <p:nvPr/>
        </p:nvSpPr>
        <p:spPr bwMode="auto">
          <a:xfrm>
            <a:off x="4071938" y="1500188"/>
            <a:ext cx="45720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Від січня </a:t>
            </a:r>
            <a:r>
              <a:rPr lang="ru-RU" u="sng">
                <a:latin typeface="Times New Roman" pitchFamily="18" charset="0"/>
                <a:hlinkClick r:id="rId4" tooltip="1990"/>
              </a:rPr>
              <a:t>1990</a:t>
            </a:r>
            <a:r>
              <a:rPr lang="ru-RU">
                <a:latin typeface="Times New Roman" pitchFamily="18" charset="0"/>
              </a:rPr>
              <a:t> року журнал щом</a:t>
            </a:r>
            <a:r>
              <a:rPr lang="uk-UA">
                <a:latin typeface="Times New Roman" pitchFamily="18" charset="0"/>
              </a:rPr>
              <a:t>і</a:t>
            </a:r>
            <a:r>
              <a:rPr lang="ru-RU">
                <a:latin typeface="Times New Roman" pitchFamily="18" charset="0"/>
              </a:rPr>
              <a:t>сячно виходить під сучасною назвою «Слово і час» (в самому журналі послуговуються написанням «Слово і Час», а також абревіатурою — «СіЧ»).</a:t>
            </a:r>
            <a:br>
              <a:rPr lang="ru-RU">
                <a:latin typeface="Times New Roman" pitchFamily="18" charset="0"/>
              </a:rPr>
            </a:br>
            <a:r>
              <a:rPr lang="uk-UA">
                <a:latin typeface="Times New Roman" pitchFamily="18" charset="0"/>
              </a:rPr>
              <a:t/>
            </a:r>
            <a:br>
              <a:rPr lang="uk-UA">
                <a:latin typeface="Times New Roman" pitchFamily="18" charset="0"/>
              </a:rPr>
            </a:br>
            <a:r>
              <a:rPr lang="uk-UA">
                <a:latin typeface="Times New Roman" pitchFamily="18" charset="0"/>
              </a:rPr>
              <a:t> Інститут літератури ім.. Т.Г. Шевченка, НАН України</a:t>
            </a:r>
            <a:r>
              <a:rPr lang="ru-RU">
                <a:latin typeface="Times New Roman" pitchFamily="18" charset="0"/>
              </a:rPr>
              <a:t/>
            </a:r>
            <a:br>
              <a:rPr lang="ru-RU">
                <a:latin typeface="Times New Roman" pitchFamily="18" charset="0"/>
              </a:rPr>
            </a:br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63" y="1000125"/>
            <a:ext cx="8229600" cy="4708525"/>
          </a:xfrm>
        </p:spPr>
        <p:txBody>
          <a:bodyPr>
            <a:normAutofit fontScale="77500" lnSpcReduction="20000"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Журнал «Слово </a:t>
            </a:r>
            <a:r>
              <a:rPr lang="ru-RU" dirty="0" err="1" smtClean="0"/>
              <a:t>і</a:t>
            </a:r>
            <a:r>
              <a:rPr lang="ru-RU" dirty="0" smtClean="0"/>
              <a:t> час» </a:t>
            </a:r>
            <a:r>
              <a:rPr lang="ru-RU" dirty="0" err="1" smtClean="0"/>
              <a:t>друкує</a:t>
            </a:r>
            <a:r>
              <a:rPr lang="ru-RU" dirty="0" smtClean="0"/>
              <a:t> </a:t>
            </a:r>
            <a:r>
              <a:rPr lang="ru-RU" dirty="0" err="1" smtClean="0"/>
              <a:t>статті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розвідки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питань</a:t>
            </a:r>
            <a:r>
              <a:rPr lang="ru-RU" dirty="0" smtClean="0"/>
              <a:t> </a:t>
            </a:r>
            <a:r>
              <a:rPr lang="ru-RU" dirty="0" err="1" smtClean="0"/>
              <a:t>теорії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історії</a:t>
            </a:r>
            <a:r>
              <a:rPr lang="ru-RU" dirty="0" smtClean="0"/>
              <a:t> </a:t>
            </a:r>
            <a:r>
              <a:rPr lang="ru-RU" dirty="0" err="1" smtClean="0"/>
              <a:t>української</a:t>
            </a:r>
            <a:r>
              <a:rPr lang="ru-RU" dirty="0" smtClean="0"/>
              <a:t> </a:t>
            </a:r>
            <a:r>
              <a:rPr lang="ru-RU" dirty="0" err="1" smtClean="0"/>
              <a:t>літератури</a:t>
            </a:r>
            <a:r>
              <a:rPr lang="ru-RU" dirty="0" smtClean="0"/>
              <a:t>, </a:t>
            </a:r>
            <a:r>
              <a:rPr lang="ru-RU" dirty="0" err="1" smtClean="0"/>
              <a:t>компаративістики</a:t>
            </a:r>
            <a:r>
              <a:rPr lang="ru-RU" dirty="0" smtClean="0"/>
              <a:t>, </a:t>
            </a:r>
            <a:r>
              <a:rPr lang="ru-RU" dirty="0" err="1" smtClean="0"/>
              <a:t>зарубіжних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слов'янських</a:t>
            </a:r>
            <a:r>
              <a:rPr lang="ru-RU" dirty="0" smtClean="0"/>
              <a:t> </a:t>
            </a:r>
            <a:r>
              <a:rPr lang="ru-RU" dirty="0" err="1" smtClean="0"/>
              <a:t>літератур</a:t>
            </a:r>
            <a:r>
              <a:rPr lang="ru-RU" dirty="0" smtClean="0"/>
              <a:t>, </a:t>
            </a:r>
            <a:r>
              <a:rPr lang="ru-RU" dirty="0" err="1" smtClean="0"/>
              <a:t>текстології</a:t>
            </a:r>
            <a:r>
              <a:rPr lang="ru-RU" dirty="0" smtClean="0"/>
              <a:t>, </a:t>
            </a:r>
            <a:r>
              <a:rPr lang="ru-RU" dirty="0" err="1" smtClean="0"/>
              <a:t>літературного</a:t>
            </a:r>
            <a:r>
              <a:rPr lang="ru-RU" dirty="0" smtClean="0"/>
              <a:t> </a:t>
            </a:r>
            <a:r>
              <a:rPr lang="ru-RU" dirty="0" err="1" smtClean="0"/>
              <a:t>джерелознавства</a:t>
            </a:r>
            <a:r>
              <a:rPr lang="ru-RU" dirty="0" smtClean="0"/>
              <a:t>, </a:t>
            </a:r>
            <a:r>
              <a:rPr lang="ru-RU" dirty="0" err="1" smtClean="0"/>
              <a:t>літературної</a:t>
            </a:r>
            <a:r>
              <a:rPr lang="ru-RU" dirty="0" smtClean="0"/>
              <a:t> критики,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суміжних</a:t>
            </a:r>
            <a:r>
              <a:rPr lang="ru-RU" dirty="0" smtClean="0"/>
              <a:t> </a:t>
            </a:r>
            <a:r>
              <a:rPr lang="ru-RU" dirty="0" err="1" smtClean="0"/>
              <a:t>дисциплін</a:t>
            </a:r>
            <a:r>
              <a:rPr lang="ru-RU" dirty="0" smtClean="0"/>
              <a:t> — </a:t>
            </a:r>
            <a:r>
              <a:rPr lang="ru-RU" dirty="0" err="1" smtClean="0"/>
              <a:t>культурології</a:t>
            </a:r>
            <a:r>
              <a:rPr lang="ru-RU" dirty="0" smtClean="0"/>
              <a:t>, фольклористики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етнології</a:t>
            </a:r>
            <a:r>
              <a:rPr lang="ru-RU" dirty="0" smtClean="0"/>
              <a:t>, </a:t>
            </a:r>
            <a:r>
              <a:rPr lang="ru-RU" dirty="0" err="1" smtClean="0"/>
              <a:t>стилістики</a:t>
            </a:r>
            <a:r>
              <a:rPr lang="ru-RU" dirty="0" smtClean="0"/>
              <a:t>, </a:t>
            </a:r>
            <a:r>
              <a:rPr lang="ru-RU" dirty="0" err="1" smtClean="0"/>
              <a:t>перекладознавства</a:t>
            </a:r>
            <a:r>
              <a:rPr lang="ru-RU" dirty="0" smtClean="0"/>
              <a:t> та </a:t>
            </a:r>
            <a:r>
              <a:rPr lang="ru-RU" dirty="0" err="1" smtClean="0"/>
              <a:t>ін</a:t>
            </a:r>
            <a:r>
              <a:rPr lang="ru-RU" dirty="0" smtClean="0"/>
              <a:t>. </a:t>
            </a:r>
            <a:r>
              <a:rPr lang="ru-RU" dirty="0" err="1" smtClean="0"/>
              <a:t>Постійно</a:t>
            </a:r>
            <a:r>
              <a:rPr lang="ru-RU" dirty="0" smtClean="0"/>
              <a:t> </a:t>
            </a:r>
            <a:r>
              <a:rPr lang="ru-RU" dirty="0" err="1" smtClean="0"/>
              <a:t>ведуться</a:t>
            </a:r>
            <a:r>
              <a:rPr lang="ru-RU" dirty="0" smtClean="0"/>
              <a:t> </a:t>
            </a:r>
            <a:r>
              <a:rPr lang="ru-RU" dirty="0" err="1" smtClean="0"/>
              <a:t>також</a:t>
            </a:r>
            <a:r>
              <a:rPr lang="ru-RU" dirty="0" smtClean="0"/>
              <a:t> рубрики «</a:t>
            </a:r>
            <a:r>
              <a:rPr lang="ru-RU" dirty="0" err="1" smtClean="0"/>
              <a:t>Рецензії</a:t>
            </a:r>
            <a:r>
              <a:rPr lang="ru-RU" dirty="0" smtClean="0"/>
              <a:t>», «</a:t>
            </a:r>
            <a:r>
              <a:rPr lang="ru-RU" dirty="0" err="1" smtClean="0"/>
              <a:t>Наші</a:t>
            </a:r>
            <a:r>
              <a:rPr lang="ru-RU" dirty="0" smtClean="0"/>
              <a:t> </a:t>
            </a:r>
            <a:r>
              <a:rPr lang="ru-RU" dirty="0" err="1" smtClean="0"/>
              <a:t>презентації</a:t>
            </a:r>
            <a:r>
              <a:rPr lang="ru-RU" dirty="0" smtClean="0"/>
              <a:t>», «</a:t>
            </a:r>
            <a:r>
              <a:rPr lang="ru-RU" dirty="0" err="1" smtClean="0"/>
              <a:t>Літературна</a:t>
            </a:r>
            <a:r>
              <a:rPr lang="ru-RU" dirty="0" smtClean="0"/>
              <a:t> карта», «</a:t>
            </a:r>
            <a:r>
              <a:rPr lang="ru-RU" dirty="0" err="1" smtClean="0"/>
              <a:t>Осередки</a:t>
            </a:r>
            <a:r>
              <a:rPr lang="ru-RU" dirty="0" smtClean="0"/>
              <a:t> </a:t>
            </a:r>
            <a:r>
              <a:rPr lang="ru-RU" dirty="0" err="1" smtClean="0"/>
              <a:t>філології</a:t>
            </a:r>
            <a:r>
              <a:rPr lang="ru-RU" dirty="0" smtClean="0"/>
              <a:t>», «Хронограф», «</a:t>
            </a:r>
            <a:r>
              <a:rPr lang="ru-RU" dirty="0" err="1" smtClean="0"/>
              <a:t>Літопис</a:t>
            </a:r>
            <a:r>
              <a:rPr lang="ru-RU" dirty="0" smtClean="0"/>
              <a:t> </a:t>
            </a:r>
            <a:r>
              <a:rPr lang="ru-RU" dirty="0" err="1" smtClean="0"/>
              <a:t>подій</a:t>
            </a:r>
            <a:r>
              <a:rPr lang="ru-RU" dirty="0" smtClean="0"/>
              <a:t>», «</a:t>
            </a:r>
            <a:r>
              <a:rPr lang="ru-RU" dirty="0" err="1" smtClean="0"/>
              <a:t>Бібліографія</a:t>
            </a:r>
            <a:r>
              <a:rPr lang="ru-RU" dirty="0" smtClean="0"/>
              <a:t>», </a:t>
            </a:r>
            <a:r>
              <a:rPr lang="ru-RU" dirty="0" err="1" smtClean="0"/>
              <a:t>друкуються</a:t>
            </a:r>
            <a:r>
              <a:rPr lang="ru-RU" dirty="0" smtClean="0"/>
              <a:t> </a:t>
            </a:r>
            <a:r>
              <a:rPr lang="ru-RU" dirty="0" err="1" smtClean="0"/>
              <a:t>розвідки</a:t>
            </a:r>
            <a:r>
              <a:rPr lang="ru-RU" dirty="0" smtClean="0"/>
              <a:t> </a:t>
            </a:r>
            <a:r>
              <a:rPr lang="ru-RU" dirty="0" err="1" smtClean="0"/>
              <a:t>науковців-початківців</a:t>
            </a:r>
            <a:r>
              <a:rPr lang="ru-RU" dirty="0" smtClean="0"/>
              <a:t> («Дебют»), </a:t>
            </a:r>
            <a:r>
              <a:rPr lang="ru-RU" dirty="0" err="1" smtClean="0"/>
              <a:t>статті</a:t>
            </a:r>
            <a:r>
              <a:rPr lang="ru-RU" dirty="0" smtClean="0"/>
              <a:t> про </a:t>
            </a:r>
            <a:r>
              <a:rPr lang="ru-RU" dirty="0" err="1" smtClean="0"/>
              <a:t>літературну</a:t>
            </a:r>
            <a:r>
              <a:rPr lang="ru-RU" dirty="0" smtClean="0"/>
              <a:t> та </a:t>
            </a:r>
            <a:r>
              <a:rPr lang="ru-RU" dirty="0" err="1" smtClean="0"/>
              <a:t>громадську</a:t>
            </a:r>
            <a:r>
              <a:rPr lang="ru-RU" dirty="0" smtClean="0"/>
              <a:t> </a:t>
            </a:r>
            <a:r>
              <a:rPr lang="ru-RU" dirty="0" err="1" smtClean="0"/>
              <a:t>діяльність</a:t>
            </a:r>
            <a:r>
              <a:rPr lang="ru-RU" dirty="0" smtClean="0"/>
              <a:t> </a:t>
            </a:r>
            <a:r>
              <a:rPr lang="ru-RU" dirty="0" err="1" smtClean="0"/>
              <a:t>українців</a:t>
            </a:r>
            <a:r>
              <a:rPr lang="ru-RU" dirty="0" smtClean="0"/>
              <a:t> </a:t>
            </a:r>
            <a:r>
              <a:rPr lang="ru-RU" dirty="0" err="1" smtClean="0"/>
              <a:t>зарубіжжя</a:t>
            </a:r>
            <a:r>
              <a:rPr lang="ru-RU" dirty="0" smtClean="0"/>
              <a:t> («</a:t>
            </a:r>
            <a:r>
              <a:rPr lang="ru-RU" dirty="0" err="1" smtClean="0"/>
              <a:t>Діаспора</a:t>
            </a:r>
            <a:r>
              <a:rPr lang="ru-RU" dirty="0" smtClean="0"/>
              <a:t>»), про </a:t>
            </a:r>
            <a:r>
              <a:rPr lang="ru-RU" dirty="0" err="1" smtClean="0"/>
              <a:t>інтеграцію</a:t>
            </a:r>
            <a:r>
              <a:rPr lang="ru-RU" dirty="0" smtClean="0"/>
              <a:t> </a:t>
            </a:r>
            <a:r>
              <a:rPr lang="ru-RU" dirty="0" err="1" smtClean="0"/>
              <a:t>української</a:t>
            </a:r>
            <a:r>
              <a:rPr lang="ru-RU" dirty="0" smtClean="0"/>
              <a:t> </a:t>
            </a:r>
            <a:r>
              <a:rPr lang="ru-RU" dirty="0" err="1" smtClean="0"/>
              <a:t>філологічної</a:t>
            </a:r>
            <a:r>
              <a:rPr lang="ru-RU" dirty="0" smtClean="0"/>
              <a:t> науки в </a:t>
            </a:r>
            <a:r>
              <a:rPr lang="ru-RU" dirty="0" err="1" smtClean="0"/>
              <a:t>європейський</a:t>
            </a:r>
            <a:r>
              <a:rPr lang="ru-RU" dirty="0" smtClean="0"/>
              <a:t> </a:t>
            </a:r>
            <a:r>
              <a:rPr lang="ru-RU" dirty="0" err="1" smtClean="0"/>
              <a:t>культурний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 («</a:t>
            </a:r>
            <a:r>
              <a:rPr lang="ru-RU" dirty="0" err="1" smtClean="0"/>
              <a:t>Україніка</a:t>
            </a:r>
            <a:r>
              <a:rPr lang="ru-RU" dirty="0" smtClean="0"/>
              <a:t>»), </a:t>
            </a:r>
            <a:r>
              <a:rPr lang="ru-RU" dirty="0" err="1" smtClean="0"/>
              <a:t>архівні</a:t>
            </a:r>
            <a:r>
              <a:rPr lang="ru-RU" dirty="0" smtClean="0"/>
              <a:t> </a:t>
            </a:r>
            <a:r>
              <a:rPr lang="ru-RU" dirty="0" err="1" smtClean="0"/>
              <a:t>матеріали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спогади</a:t>
            </a:r>
            <a:r>
              <a:rPr lang="ru-RU" dirty="0" smtClean="0"/>
              <a:t> («</a:t>
            </a:r>
            <a:r>
              <a:rPr lang="ru-RU" dirty="0" err="1" smtClean="0"/>
              <a:t>Написане</a:t>
            </a:r>
            <a:r>
              <a:rPr lang="ru-RU" dirty="0" smtClean="0"/>
              <a:t> </a:t>
            </a:r>
            <a:r>
              <a:rPr lang="ru-RU" dirty="0" err="1" smtClean="0"/>
              <a:t>лишається</a:t>
            </a:r>
            <a:r>
              <a:rPr lang="ru-RU" dirty="0" smtClean="0"/>
              <a:t>», «З </a:t>
            </a:r>
            <a:r>
              <a:rPr lang="ru-RU" dirty="0" err="1" smtClean="0"/>
              <a:t>пам'яті</a:t>
            </a:r>
            <a:r>
              <a:rPr lang="ru-RU" dirty="0" smtClean="0"/>
              <a:t> </a:t>
            </a:r>
            <a:r>
              <a:rPr lang="ru-RU" dirty="0" err="1" smtClean="0"/>
              <a:t>літ</a:t>
            </a:r>
            <a:r>
              <a:rPr lang="ru-RU" dirty="0" smtClean="0"/>
              <a:t>») </a:t>
            </a:r>
            <a:r>
              <a:rPr lang="ru-RU" dirty="0" err="1" smtClean="0"/>
              <a:t>тощо</a:t>
            </a:r>
            <a:r>
              <a:rPr lang="ru-RU" dirty="0" smtClean="0"/>
              <a:t>.</a:t>
            </a:r>
          </a:p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000125"/>
            <a:ext cx="8229600" cy="4708525"/>
          </a:xfrm>
        </p:spPr>
        <p:txBody>
          <a:bodyPr>
            <a:normAutofit fontScale="92500" lnSpcReduction="20000"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   </a:t>
            </a:r>
            <a:r>
              <a:rPr lang="ru-RU" dirty="0" err="1" smtClean="0"/>
              <a:t>Упродовж</a:t>
            </a:r>
            <a:r>
              <a:rPr lang="ru-RU" dirty="0" smtClean="0"/>
              <a:t> </a:t>
            </a:r>
            <a:r>
              <a:rPr lang="ru-RU" dirty="0" err="1" smtClean="0"/>
              <a:t>тривалого</a:t>
            </a:r>
            <a:r>
              <a:rPr lang="ru-RU" dirty="0" smtClean="0"/>
              <a:t> часу </a:t>
            </a:r>
            <a:r>
              <a:rPr lang="ru-RU" dirty="0" err="1" smtClean="0"/>
              <a:t>творчий</a:t>
            </a:r>
            <a:r>
              <a:rPr lang="ru-RU" dirty="0" smtClean="0"/>
              <a:t> </a:t>
            </a:r>
            <a:r>
              <a:rPr lang="ru-RU" dirty="0" err="1" smtClean="0"/>
              <a:t>спадок</a:t>
            </a:r>
            <a:r>
              <a:rPr lang="ru-RU" dirty="0" smtClean="0"/>
              <a:t> Тараса </a:t>
            </a:r>
            <a:r>
              <a:rPr lang="ru-RU" dirty="0" err="1" smtClean="0"/>
              <a:t>Шевченка</a:t>
            </a:r>
            <a:r>
              <a:rPr lang="ru-RU" dirty="0" smtClean="0"/>
              <a:t> </a:t>
            </a:r>
            <a:r>
              <a:rPr lang="ru-RU" dirty="0" err="1" smtClean="0"/>
              <a:t>викликає</a:t>
            </a:r>
            <a:r>
              <a:rPr lang="ru-RU" dirty="0" smtClean="0"/>
              <a:t> великий </a:t>
            </a:r>
            <a:r>
              <a:rPr lang="ru-RU" dirty="0" err="1" smtClean="0"/>
              <a:t>інтерес</a:t>
            </a:r>
            <a:r>
              <a:rPr lang="ru-RU" dirty="0" smtClean="0"/>
              <a:t> у </a:t>
            </a:r>
            <a:r>
              <a:rPr lang="ru-RU" dirty="0" err="1" smtClean="0"/>
              <a:t>вітчизняних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зарубіжних</a:t>
            </a:r>
            <a:r>
              <a:rPr lang="ru-RU" dirty="0" smtClean="0"/>
              <a:t> </a:t>
            </a:r>
            <a:r>
              <a:rPr lang="ru-RU" dirty="0" err="1" smtClean="0"/>
              <a:t>літературознавців</a:t>
            </a:r>
            <a:r>
              <a:rPr lang="ru-RU" dirty="0" smtClean="0"/>
              <a:t>, </a:t>
            </a:r>
            <a:r>
              <a:rPr lang="ru-RU" dirty="0" err="1" smtClean="0"/>
              <a:t>істориків</a:t>
            </a:r>
            <a:r>
              <a:rPr lang="ru-RU" dirty="0" smtClean="0"/>
              <a:t>, </a:t>
            </a:r>
            <a:r>
              <a:rPr lang="ru-RU" dirty="0" err="1" smtClean="0"/>
              <a:t>культурологів</a:t>
            </a:r>
            <a:r>
              <a:rPr lang="ru-RU" dirty="0" smtClean="0"/>
              <a:t>, </a:t>
            </a:r>
            <a:r>
              <a:rPr lang="ru-RU" dirty="0" err="1" smtClean="0"/>
              <a:t>етнографів</a:t>
            </a:r>
            <a:r>
              <a:rPr lang="ru-RU" dirty="0" smtClean="0"/>
              <a:t> та </a:t>
            </a:r>
            <a:r>
              <a:rPr lang="ru-RU" dirty="0" err="1" smtClean="0"/>
              <a:t>перекладознавців</a:t>
            </a:r>
            <a:r>
              <a:rPr lang="ru-RU" dirty="0" smtClean="0"/>
              <a:t>, </a:t>
            </a:r>
            <a:r>
              <a:rPr lang="ru-RU" dirty="0" err="1" smtClean="0"/>
              <a:t>адже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творчість</a:t>
            </a:r>
            <a:r>
              <a:rPr lang="ru-RU" dirty="0" smtClean="0"/>
              <a:t> </a:t>
            </a:r>
            <a:r>
              <a:rPr lang="ru-RU" dirty="0" err="1" smtClean="0"/>
              <a:t>національно</a:t>
            </a:r>
            <a:r>
              <a:rPr lang="ru-RU" dirty="0" smtClean="0"/>
              <a:t> </a:t>
            </a:r>
            <a:r>
              <a:rPr lang="ru-RU" dirty="0" err="1" smtClean="0"/>
              <a:t>інформативна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культурно </a:t>
            </a:r>
            <a:r>
              <a:rPr lang="ru-RU" dirty="0" err="1" smtClean="0"/>
              <a:t>значуща</a:t>
            </a:r>
            <a:r>
              <a:rPr lang="ru-RU" dirty="0" smtClean="0"/>
              <a:t> для </a:t>
            </a:r>
            <a:r>
              <a:rPr lang="ru-RU" dirty="0" err="1" smtClean="0"/>
              <a:t>української</a:t>
            </a:r>
            <a:r>
              <a:rPr lang="ru-RU" dirty="0" smtClean="0"/>
              <a:t> </a:t>
            </a:r>
            <a:r>
              <a:rPr lang="ru-RU" dirty="0" err="1" smtClean="0"/>
              <a:t>спільноти</a:t>
            </a:r>
            <a:r>
              <a:rPr lang="ru-RU" dirty="0" smtClean="0"/>
              <a:t> та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репрезентації</a:t>
            </a:r>
            <a:r>
              <a:rPr lang="ru-RU" dirty="0" smtClean="0"/>
              <a:t> за кордоном. Особливо </a:t>
            </a:r>
            <a:r>
              <a:rPr lang="ru-RU" dirty="0" err="1" smtClean="0"/>
              <a:t>важливими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 </a:t>
            </a:r>
            <a:r>
              <a:rPr lang="ru-RU" dirty="0" err="1" smtClean="0"/>
              <a:t>перекладацьких</a:t>
            </a:r>
            <a:r>
              <a:rPr lang="ru-RU" dirty="0" smtClean="0"/>
              <a:t> </a:t>
            </a:r>
            <a:r>
              <a:rPr lang="ru-RU" dirty="0" err="1" smtClean="0"/>
              <a:t>робіт</a:t>
            </a:r>
            <a:r>
              <a:rPr lang="ru-RU" dirty="0" smtClean="0"/>
              <a:t>, </a:t>
            </a:r>
            <a:r>
              <a:rPr lang="ru-RU" dirty="0" err="1" smtClean="0"/>
              <a:t>здійснених</a:t>
            </a:r>
            <a:r>
              <a:rPr lang="ru-RU" dirty="0" smtClean="0"/>
              <a:t> </a:t>
            </a:r>
            <a:r>
              <a:rPr lang="ru-RU" dirty="0" err="1" smtClean="0"/>
              <a:t>іноземними</a:t>
            </a:r>
            <a:r>
              <a:rPr lang="ru-RU" dirty="0" smtClean="0"/>
              <a:t> </a:t>
            </a:r>
            <a:r>
              <a:rPr lang="ru-RU" dirty="0" err="1" smtClean="0"/>
              <a:t>мовами</a:t>
            </a:r>
            <a:r>
              <a:rPr lang="ru-RU" dirty="0" smtClean="0"/>
              <a:t>, </a:t>
            </a:r>
            <a:r>
              <a:rPr lang="ru-RU" dirty="0" err="1" smtClean="0"/>
              <a:t>зокрема</a:t>
            </a:r>
            <a:r>
              <a:rPr lang="ru-RU" dirty="0" smtClean="0"/>
              <a:t> </a:t>
            </a:r>
            <a:r>
              <a:rPr lang="ru-RU" dirty="0" err="1" smtClean="0"/>
              <a:t>англійською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вони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показовими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розуміння</a:t>
            </a:r>
            <a:r>
              <a:rPr lang="ru-RU" dirty="0" smtClean="0"/>
              <a:t> </a:t>
            </a:r>
            <a:r>
              <a:rPr lang="ru-RU" dirty="0" err="1" smtClean="0"/>
              <a:t>творчих</a:t>
            </a:r>
            <a:r>
              <a:rPr lang="ru-RU" dirty="0" smtClean="0"/>
              <a:t> </a:t>
            </a:r>
            <a:r>
              <a:rPr lang="ru-RU" dirty="0" err="1" smtClean="0"/>
              <a:t>задумів</a:t>
            </a:r>
            <a:r>
              <a:rPr lang="ru-RU" dirty="0" smtClean="0"/>
              <a:t> </a:t>
            </a:r>
            <a:r>
              <a:rPr lang="ru-RU" dirty="0" err="1" smtClean="0"/>
              <a:t>поета</a:t>
            </a:r>
            <a:r>
              <a:rPr lang="ru-RU" dirty="0" smtClean="0"/>
              <a:t> </a:t>
            </a:r>
            <a:r>
              <a:rPr lang="ru-RU" dirty="0" err="1" smtClean="0"/>
              <a:t>іншомовними</a:t>
            </a:r>
            <a:r>
              <a:rPr lang="ru-RU" dirty="0" smtClean="0"/>
              <a:t> </a:t>
            </a:r>
            <a:r>
              <a:rPr lang="ru-RU" dirty="0" err="1" smtClean="0"/>
              <a:t>перекладачами</a:t>
            </a:r>
            <a:r>
              <a:rPr lang="ru-RU" dirty="0" smtClean="0"/>
              <a:t> та </a:t>
            </a:r>
            <a:r>
              <a:rPr lang="ru-RU" dirty="0" err="1" smtClean="0"/>
              <a:t>вказують</a:t>
            </a:r>
            <a:r>
              <a:rPr lang="ru-RU" dirty="0" smtClean="0"/>
              <a:t> на </a:t>
            </a:r>
            <a:r>
              <a:rPr lang="ru-RU" dirty="0" err="1" smtClean="0"/>
              <a:t>значущість</a:t>
            </a:r>
            <a:r>
              <a:rPr lang="ru-RU" dirty="0" smtClean="0"/>
              <a:t> </a:t>
            </a:r>
            <a:r>
              <a:rPr lang="ru-RU" dirty="0" err="1" smtClean="0"/>
              <a:t>українського</a:t>
            </a:r>
            <a:r>
              <a:rPr lang="ru-RU" dirty="0" smtClean="0"/>
              <a:t> </a:t>
            </a:r>
            <a:r>
              <a:rPr lang="ru-RU" dirty="0" err="1" smtClean="0"/>
              <a:t>національного</a:t>
            </a:r>
            <a:r>
              <a:rPr lang="ru-RU" dirty="0" smtClean="0"/>
              <a:t> </a:t>
            </a:r>
            <a:r>
              <a:rPr lang="ru-RU" dirty="0" err="1" smtClean="0"/>
              <a:t>митця</a:t>
            </a:r>
            <a:r>
              <a:rPr lang="ru-RU" dirty="0" smtClean="0"/>
              <a:t> 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 err="1" smtClean="0"/>
              <a:t>міжнародних</a:t>
            </a:r>
            <a:r>
              <a:rPr lang="ru-RU" dirty="0" smtClean="0"/>
              <a:t> </a:t>
            </a:r>
            <a:r>
              <a:rPr lang="ru-RU" dirty="0" err="1" smtClean="0"/>
              <a:t>теренах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928688"/>
            <a:ext cx="8229600" cy="4708525"/>
          </a:xfrm>
        </p:spPr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dirty="0" smtClean="0"/>
              <a:t> </a:t>
            </a:r>
            <a:r>
              <a:rPr lang="ru-RU" sz="1800" b="1" dirty="0" err="1" smtClean="0"/>
              <a:t>Астаф'єв</a:t>
            </a:r>
            <a:r>
              <a:rPr lang="ru-RU" sz="1800" b="1" dirty="0" smtClean="0"/>
              <a:t>, О.</a:t>
            </a:r>
            <a:endParaRPr lang="ru-RU" sz="18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dirty="0" smtClean="0"/>
              <a:t>   </a:t>
            </a:r>
            <a:r>
              <a:rPr lang="ru-RU" sz="1800" dirty="0" err="1" smtClean="0"/>
              <a:t>Рецепція</a:t>
            </a:r>
            <a:r>
              <a:rPr lang="ru-RU" sz="1800" dirty="0" smtClean="0"/>
              <a:t> </a:t>
            </a:r>
            <a:r>
              <a:rPr lang="ru-RU" sz="1800" dirty="0" err="1" smtClean="0"/>
              <a:t>творчості</a:t>
            </a:r>
            <a:r>
              <a:rPr lang="ru-RU" sz="1800" dirty="0" smtClean="0"/>
              <a:t> Тараса </a:t>
            </a:r>
            <a:r>
              <a:rPr lang="ru-RU" sz="1800" dirty="0" err="1" smtClean="0"/>
              <a:t>Шевченка</a:t>
            </a:r>
            <a:r>
              <a:rPr lang="ru-RU" sz="1800" dirty="0" smtClean="0"/>
              <a:t> на </a:t>
            </a:r>
            <a:r>
              <a:rPr lang="ru-RU" sz="1800" dirty="0" err="1" smtClean="0"/>
              <a:t>сторінках</a:t>
            </a:r>
            <a:r>
              <a:rPr lang="ru-RU" sz="1800" dirty="0" smtClean="0"/>
              <a:t> журналу "</a:t>
            </a:r>
            <a:r>
              <a:rPr lang="ru-RU" sz="1800" dirty="0" err="1" smtClean="0"/>
              <a:t>Biuletyn</a:t>
            </a:r>
            <a:r>
              <a:rPr lang="ru-RU" sz="1800" dirty="0" smtClean="0"/>
              <a:t> </a:t>
            </a:r>
            <a:r>
              <a:rPr lang="ru-RU" sz="1800" dirty="0" err="1" smtClean="0"/>
              <a:t>polsko-ukrainski</a:t>
            </a:r>
            <a:r>
              <a:rPr lang="ru-RU" sz="1800" dirty="0" smtClean="0"/>
              <a:t>" [Текст] / О. </a:t>
            </a:r>
            <a:r>
              <a:rPr lang="ru-RU" sz="1800" dirty="0" err="1" smtClean="0"/>
              <a:t>Астаф'єв</a:t>
            </a:r>
            <a:r>
              <a:rPr lang="ru-RU" sz="1800" dirty="0" smtClean="0"/>
              <a:t> // Слово </a:t>
            </a:r>
            <a:r>
              <a:rPr lang="ru-RU" sz="1800" dirty="0" err="1" smtClean="0"/>
              <a:t>і</a:t>
            </a:r>
            <a:r>
              <a:rPr lang="ru-RU" sz="1800" dirty="0" smtClean="0"/>
              <a:t> час. – 2011. – №1. – С.41-51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b="1" dirty="0" err="1" smtClean="0"/>
              <a:t>Зорівчак</a:t>
            </a:r>
            <a:r>
              <a:rPr lang="ru-RU" sz="1800" b="1" dirty="0" smtClean="0"/>
              <a:t>, Р.</a:t>
            </a:r>
            <a:endParaRPr lang="ru-RU" sz="18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dirty="0" smtClean="0"/>
              <a:t>   </a:t>
            </a:r>
            <a:r>
              <a:rPr lang="ru-RU" sz="1800" dirty="0" err="1" smtClean="0"/>
              <a:t>Англомовна</a:t>
            </a:r>
            <a:r>
              <a:rPr lang="ru-RU" sz="1800" dirty="0" smtClean="0"/>
              <a:t> </a:t>
            </a:r>
            <a:r>
              <a:rPr lang="ru-RU" sz="1800" dirty="0" err="1" smtClean="0"/>
              <a:t>поетична</a:t>
            </a:r>
            <a:r>
              <a:rPr lang="ru-RU" sz="1800" dirty="0" smtClean="0"/>
              <a:t> </a:t>
            </a:r>
            <a:r>
              <a:rPr lang="ru-RU" sz="1800" dirty="0" err="1" smtClean="0"/>
              <a:t>шевченкеніана</a:t>
            </a:r>
            <a:r>
              <a:rPr lang="ru-RU" sz="1800" dirty="0" smtClean="0"/>
              <a:t> (1868-2014): </a:t>
            </a:r>
            <a:r>
              <a:rPr lang="ru-RU" sz="1800" dirty="0" err="1" smtClean="0"/>
              <a:t>стислий</a:t>
            </a:r>
            <a:r>
              <a:rPr lang="ru-RU" sz="1800" dirty="0" smtClean="0"/>
              <a:t> </a:t>
            </a:r>
            <a:r>
              <a:rPr lang="ru-RU" sz="1800" dirty="0" err="1" smtClean="0"/>
              <a:t>огляд</a:t>
            </a:r>
            <a:r>
              <a:rPr lang="ru-RU" sz="1800" dirty="0" smtClean="0"/>
              <a:t> [Текст] / Р. </a:t>
            </a:r>
            <a:r>
              <a:rPr lang="ru-RU" sz="1800" dirty="0" err="1" smtClean="0"/>
              <a:t>Зорівчак</a:t>
            </a:r>
            <a:r>
              <a:rPr lang="ru-RU" sz="1800" dirty="0" smtClean="0"/>
              <a:t> // Слово </a:t>
            </a:r>
            <a:r>
              <a:rPr lang="ru-RU" sz="1800" dirty="0" err="1" smtClean="0"/>
              <a:t>і</a:t>
            </a:r>
            <a:r>
              <a:rPr lang="ru-RU" sz="1800" dirty="0" smtClean="0"/>
              <a:t> час. – 2014. – №10. – С.3-17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dirty="0" smtClean="0"/>
              <a:t> </a:t>
            </a:r>
            <a:r>
              <a:rPr lang="ru-RU" sz="1800" b="1" dirty="0" err="1" smtClean="0"/>
              <a:t>Зорівчак</a:t>
            </a:r>
            <a:r>
              <a:rPr lang="ru-RU" sz="1800" b="1" dirty="0" smtClean="0"/>
              <a:t>, Р.</a:t>
            </a:r>
            <a:endParaRPr lang="ru-RU" sz="18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dirty="0" smtClean="0"/>
              <a:t>   </a:t>
            </a:r>
            <a:r>
              <a:rPr lang="ru-RU" sz="1800" dirty="0" err="1" smtClean="0"/>
              <a:t>Шевченкознавство</a:t>
            </a:r>
            <a:r>
              <a:rPr lang="ru-RU" sz="1800" dirty="0" smtClean="0"/>
              <a:t> </a:t>
            </a:r>
            <a:r>
              <a:rPr lang="ru-RU" sz="1800" dirty="0" err="1" smtClean="0"/>
              <a:t>англомовного</a:t>
            </a:r>
            <a:r>
              <a:rPr lang="ru-RU" sz="1800" dirty="0" smtClean="0"/>
              <a:t> </a:t>
            </a:r>
            <a:r>
              <a:rPr lang="ru-RU" sz="1800" dirty="0" err="1" smtClean="0"/>
              <a:t>світу</a:t>
            </a:r>
            <a:r>
              <a:rPr lang="ru-RU" sz="1800" dirty="0" smtClean="0"/>
              <a:t> (1876-2014) [Текст] / Р. </a:t>
            </a:r>
            <a:r>
              <a:rPr lang="ru-RU" sz="1800" dirty="0" err="1" smtClean="0"/>
              <a:t>Зорівчак</a:t>
            </a:r>
            <a:r>
              <a:rPr lang="ru-RU" sz="1800" dirty="0" smtClean="0"/>
              <a:t> // Слово </a:t>
            </a:r>
            <a:r>
              <a:rPr lang="ru-RU" sz="1800" dirty="0" err="1" smtClean="0"/>
              <a:t>і</a:t>
            </a:r>
            <a:r>
              <a:rPr lang="ru-RU" sz="1800" dirty="0" smtClean="0"/>
              <a:t> час. – 2014. – №12. – С.4-15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dirty="0" smtClean="0"/>
              <a:t> </a:t>
            </a:r>
            <a:r>
              <a:rPr lang="ru-RU" sz="1800" b="1" dirty="0" err="1" smtClean="0"/>
              <a:t>Зимомря</a:t>
            </a:r>
            <a:r>
              <a:rPr lang="ru-RU" sz="1800" b="1" dirty="0" smtClean="0"/>
              <a:t>, М.</a:t>
            </a:r>
            <a:endParaRPr lang="ru-RU" sz="18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dirty="0" smtClean="0"/>
              <a:t>   </a:t>
            </a:r>
            <a:r>
              <a:rPr lang="ru-RU" sz="1800" dirty="0" err="1" smtClean="0"/>
              <a:t>Рецепція</a:t>
            </a:r>
            <a:r>
              <a:rPr lang="ru-RU" sz="1800" dirty="0" smtClean="0"/>
              <a:t> </a:t>
            </a:r>
            <a:r>
              <a:rPr lang="ru-RU" sz="1800" dirty="0" err="1" smtClean="0"/>
              <a:t>поєтичної</a:t>
            </a:r>
            <a:r>
              <a:rPr lang="ru-RU" sz="1800" dirty="0" smtClean="0"/>
              <a:t> </a:t>
            </a:r>
            <a:r>
              <a:rPr lang="ru-RU" sz="1800" dirty="0" err="1" smtClean="0"/>
              <a:t>спадщини</a:t>
            </a:r>
            <a:r>
              <a:rPr lang="ru-RU" sz="1800" dirty="0" smtClean="0"/>
              <a:t> Тараса </a:t>
            </a:r>
            <a:r>
              <a:rPr lang="ru-RU" sz="1800" dirty="0" err="1" smtClean="0"/>
              <a:t>Шевченка</a:t>
            </a:r>
            <a:r>
              <a:rPr lang="ru-RU" sz="1800" dirty="0" smtClean="0"/>
              <a:t> в </a:t>
            </a:r>
            <a:r>
              <a:rPr lang="ru-RU" sz="1800" dirty="0" err="1" smtClean="0"/>
              <a:t>німецькомовному</a:t>
            </a:r>
            <a:r>
              <a:rPr lang="ru-RU" sz="1800" dirty="0" smtClean="0"/>
              <a:t> культурному </a:t>
            </a:r>
            <a:r>
              <a:rPr lang="ru-RU" sz="1800" dirty="0" err="1" smtClean="0"/>
              <a:t>просторі</a:t>
            </a:r>
            <a:r>
              <a:rPr lang="ru-RU" sz="1800" dirty="0" smtClean="0"/>
              <a:t> [Текст] / М. </a:t>
            </a:r>
            <a:r>
              <a:rPr lang="ru-RU" sz="1800" dirty="0" err="1" smtClean="0"/>
              <a:t>Зимомря</a:t>
            </a:r>
            <a:r>
              <a:rPr lang="ru-RU" sz="1800" dirty="0" smtClean="0"/>
              <a:t>, І. </a:t>
            </a:r>
            <a:r>
              <a:rPr lang="ru-RU" sz="1800" dirty="0" err="1" smtClean="0"/>
              <a:t>Зимомря</a:t>
            </a:r>
            <a:r>
              <a:rPr lang="ru-RU" sz="1800" dirty="0" smtClean="0"/>
              <a:t> // Слово </a:t>
            </a:r>
            <a:r>
              <a:rPr lang="ru-RU" sz="1800" dirty="0" err="1" smtClean="0"/>
              <a:t>і</a:t>
            </a:r>
            <a:r>
              <a:rPr lang="ru-RU" sz="1800" dirty="0" smtClean="0"/>
              <a:t> час. – 2013. – №7. – С.8-15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dirty="0" smtClean="0"/>
              <a:t> </a:t>
            </a:r>
            <a:r>
              <a:rPr lang="ru-RU" sz="1800" b="1" dirty="0" err="1" smtClean="0"/>
              <a:t>Астаф'єв</a:t>
            </a:r>
            <a:r>
              <a:rPr lang="ru-RU" sz="1800" b="1" dirty="0" smtClean="0"/>
              <a:t>, О.</a:t>
            </a:r>
            <a:endParaRPr lang="ru-RU" sz="18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1800" dirty="0" smtClean="0"/>
              <a:t>   .</a:t>
            </a:r>
            <a:r>
              <a:rPr lang="ru-RU" sz="1800" dirty="0" err="1" smtClean="0"/>
              <a:t>Поєзія</a:t>
            </a:r>
            <a:r>
              <a:rPr lang="ru-RU" sz="1800" dirty="0" smtClean="0"/>
              <a:t> Тараса </a:t>
            </a:r>
            <a:r>
              <a:rPr lang="ru-RU" sz="1800" dirty="0" err="1" smtClean="0"/>
              <a:t>Шевченка</a:t>
            </a:r>
            <a:r>
              <a:rPr lang="ru-RU" sz="1800" dirty="0" smtClean="0"/>
              <a:t> у </a:t>
            </a:r>
            <a:r>
              <a:rPr lang="ru-RU" sz="1800" dirty="0" err="1" smtClean="0"/>
              <a:t>польських</a:t>
            </a:r>
            <a:r>
              <a:rPr lang="ru-RU" sz="1800" dirty="0" smtClean="0"/>
              <a:t> перекладах ХХ </a:t>
            </a:r>
            <a:r>
              <a:rPr lang="ru-RU" sz="1800" dirty="0" err="1" smtClean="0"/>
              <a:t>століття</a:t>
            </a:r>
            <a:r>
              <a:rPr lang="ru-RU" sz="1800" dirty="0" smtClean="0"/>
              <a:t> [Текст] / О. </a:t>
            </a:r>
            <a:r>
              <a:rPr lang="ru-RU" sz="1800" dirty="0" err="1" smtClean="0"/>
              <a:t>Астаф'єв</a:t>
            </a:r>
            <a:r>
              <a:rPr lang="ru-RU" sz="1800" dirty="0" smtClean="0"/>
              <a:t> // Слово </a:t>
            </a:r>
            <a:r>
              <a:rPr lang="ru-RU" sz="1800" dirty="0" err="1" smtClean="0"/>
              <a:t>і</a:t>
            </a:r>
            <a:r>
              <a:rPr lang="ru-RU" sz="1800" dirty="0" smtClean="0"/>
              <a:t> час. – 2013. – №2. – С.13-22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6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071563"/>
            <a:ext cx="8229600" cy="4708525"/>
          </a:xfrm>
        </p:spPr>
        <p:txBody>
          <a:bodyPr>
            <a:normAutofit lnSpcReduction="10000"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uk-UA" dirty="0" smtClean="0"/>
              <a:t>Українська еміграційна шевченкіана – цікава та малодосліджена сторінка вітчизняної літератури й культури. Це тема не однієї солідної монографії. Українські емігранти, які опинилися в таборах для переміщених осіб, протягом 1945–1948 рр. активно й дуже тепло відзначали Шевченківські дні. </a:t>
            </a:r>
            <a:r>
              <a:rPr lang="ru-RU" dirty="0" err="1" smtClean="0"/>
              <a:t>Загнані</a:t>
            </a:r>
            <a:r>
              <a:rPr lang="ru-RU" dirty="0" smtClean="0"/>
              <a:t> на </a:t>
            </a:r>
            <a:r>
              <a:rPr lang="ru-RU" dirty="0" err="1" smtClean="0"/>
              <a:t>чужину</a:t>
            </a:r>
            <a:r>
              <a:rPr lang="ru-RU" dirty="0" smtClean="0"/>
              <a:t>, </a:t>
            </a:r>
            <a:r>
              <a:rPr lang="ru-RU" dirty="0" err="1" smtClean="0"/>
              <a:t>перебуваючи</a:t>
            </a:r>
            <a:r>
              <a:rPr lang="ru-RU" dirty="0" smtClean="0"/>
              <a:t> у </a:t>
            </a:r>
            <a:r>
              <a:rPr lang="ru-RU" dirty="0" err="1" smtClean="0"/>
              <a:t>стані</a:t>
            </a:r>
            <a:r>
              <a:rPr lang="ru-RU" dirty="0" smtClean="0"/>
              <a:t> </a:t>
            </a:r>
            <a:r>
              <a:rPr lang="ru-RU" dirty="0" err="1" smtClean="0"/>
              <a:t>невідомості</a:t>
            </a:r>
            <a:r>
              <a:rPr lang="ru-RU" dirty="0" smtClean="0"/>
              <a:t>, не </a:t>
            </a:r>
            <a:r>
              <a:rPr lang="ru-RU" dirty="0" err="1" smtClean="0"/>
              <a:t>знаючи</a:t>
            </a:r>
            <a:r>
              <a:rPr lang="ru-RU" dirty="0" smtClean="0"/>
              <a:t>, </a:t>
            </a:r>
            <a:r>
              <a:rPr lang="ru-RU" dirty="0" err="1" smtClean="0"/>
              <a:t>куди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далі</a:t>
            </a:r>
            <a:r>
              <a:rPr lang="ru-RU" dirty="0" smtClean="0"/>
              <a:t> </a:t>
            </a:r>
            <a:r>
              <a:rPr lang="ru-RU" dirty="0" err="1" smtClean="0"/>
              <a:t>закине</a:t>
            </a:r>
            <a:r>
              <a:rPr lang="ru-RU" dirty="0" smtClean="0"/>
              <a:t> доля, вони </a:t>
            </a:r>
            <a:r>
              <a:rPr lang="ru-RU" dirty="0" err="1" smtClean="0"/>
              <a:t>постійно</a:t>
            </a:r>
            <a:r>
              <a:rPr lang="ru-RU" dirty="0" smtClean="0"/>
              <a:t> </a:t>
            </a:r>
            <a:r>
              <a:rPr lang="ru-RU" dirty="0" err="1" smtClean="0"/>
              <a:t>зверталися</a:t>
            </a:r>
            <a:r>
              <a:rPr lang="ru-RU" dirty="0" smtClean="0"/>
              <a:t> до </a:t>
            </a:r>
            <a:r>
              <a:rPr lang="ru-RU" dirty="0" err="1" smtClean="0"/>
              <a:t>творчості</a:t>
            </a:r>
            <a:r>
              <a:rPr lang="ru-RU" dirty="0" smtClean="0"/>
              <a:t> Т. </a:t>
            </a:r>
            <a:r>
              <a:rPr lang="ru-RU" dirty="0" err="1" smtClean="0"/>
              <a:t>Шевченка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був</a:t>
            </a:r>
            <a:r>
              <a:rPr lang="ru-RU" dirty="0" smtClean="0"/>
              <a:t> для них </a:t>
            </a:r>
            <a:r>
              <a:rPr lang="ru-RU" dirty="0" err="1" smtClean="0"/>
              <a:t>уособленням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, </a:t>
            </a:r>
            <a:r>
              <a:rPr lang="ru-RU" dirty="0" err="1" smtClean="0"/>
              <a:t>тим</a:t>
            </a:r>
            <a:r>
              <a:rPr lang="ru-RU" dirty="0" smtClean="0"/>
              <a:t> </a:t>
            </a:r>
            <a:r>
              <a:rPr lang="ru-RU" dirty="0" err="1" smtClean="0"/>
              <a:t>ланцюгом</a:t>
            </a:r>
            <a:r>
              <a:rPr lang="ru-RU" dirty="0" smtClean="0"/>
              <a:t>, </a:t>
            </a:r>
            <a:r>
              <a:rPr lang="ru-RU" dirty="0" err="1" smtClean="0"/>
              <a:t>котрий</a:t>
            </a:r>
            <a:r>
              <a:rPr lang="ru-RU" dirty="0" smtClean="0"/>
              <a:t> </a:t>
            </a:r>
            <a:r>
              <a:rPr lang="ru-RU" dirty="0" err="1" smtClean="0"/>
              <a:t>зв'язував</a:t>
            </a:r>
            <a:r>
              <a:rPr lang="ru-RU" dirty="0" smtClean="0"/>
              <a:t> кожного </a:t>
            </a:r>
            <a:r>
              <a:rPr lang="ru-RU" dirty="0" err="1" smtClean="0"/>
              <a:t>з</a:t>
            </a:r>
            <a:r>
              <a:rPr lang="ru-RU" dirty="0" smtClean="0"/>
              <a:t> далекою </a:t>
            </a:r>
            <a:r>
              <a:rPr lang="ru-RU" dirty="0" err="1" smtClean="0"/>
              <a:t>Вітчизною</a:t>
            </a:r>
            <a:r>
              <a:rPr lang="ru-RU" dirty="0" smtClean="0"/>
              <a:t>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071563"/>
            <a:ext cx="8229600" cy="4708525"/>
          </a:xfrm>
        </p:spPr>
        <p:txBody>
          <a:bodyPr>
            <a:normAutofit fontScale="5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	</a:t>
            </a:r>
            <a:r>
              <a:rPr lang="ru-RU" sz="2900" b="1" dirty="0" err="1" smtClean="0"/>
              <a:t>Тарнашинська</a:t>
            </a:r>
            <a:r>
              <a:rPr lang="ru-RU" sz="2900" b="1" dirty="0" smtClean="0"/>
              <a:t>, Л.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900" dirty="0" smtClean="0"/>
              <a:t>   Шевченко як духовна призма: </a:t>
            </a:r>
            <a:r>
              <a:rPr lang="ru-RU" sz="2900" dirty="0" err="1" smtClean="0"/>
              <a:t>національна</a:t>
            </a:r>
            <a:r>
              <a:rPr lang="ru-RU" sz="2900" dirty="0" smtClean="0"/>
              <a:t> </a:t>
            </a:r>
            <a:r>
              <a:rPr lang="ru-RU" sz="2900" dirty="0" err="1" smtClean="0"/>
              <a:t>онтологія</a:t>
            </a:r>
            <a:r>
              <a:rPr lang="ru-RU" sz="2900" dirty="0" smtClean="0"/>
              <a:t> </a:t>
            </a:r>
            <a:r>
              <a:rPr lang="ru-RU" sz="2900" dirty="0" err="1" smtClean="0"/>
              <a:t>українського</a:t>
            </a:r>
            <a:r>
              <a:rPr lang="ru-RU" sz="2900" dirty="0" smtClean="0"/>
              <a:t> </a:t>
            </a:r>
            <a:r>
              <a:rPr lang="ru-RU" sz="2900" dirty="0" err="1" smtClean="0"/>
              <a:t>шістедесятництва</a:t>
            </a:r>
            <a:r>
              <a:rPr lang="ru-RU" sz="2900" dirty="0" smtClean="0"/>
              <a:t> [Текст] / Л. </a:t>
            </a:r>
            <a:r>
              <a:rPr lang="ru-RU" sz="2900" dirty="0" err="1" smtClean="0"/>
              <a:t>Тарнашинська</a:t>
            </a:r>
            <a:r>
              <a:rPr lang="ru-RU" sz="2900" dirty="0" smtClean="0"/>
              <a:t> // Слово </a:t>
            </a:r>
            <a:r>
              <a:rPr lang="ru-RU" sz="2900" dirty="0" err="1" smtClean="0"/>
              <a:t>і</a:t>
            </a:r>
            <a:r>
              <a:rPr lang="ru-RU" sz="2900" dirty="0" smtClean="0"/>
              <a:t> час. – 2014. – №3. – С.74-90	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9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9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900" dirty="0" smtClean="0"/>
              <a:t>	</a:t>
            </a:r>
            <a:r>
              <a:rPr lang="ru-RU" sz="2900" b="1" dirty="0" smtClean="0"/>
              <a:t>Мельничук, Б.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900" dirty="0" smtClean="0"/>
              <a:t>   </a:t>
            </a:r>
            <a:r>
              <a:rPr lang="ru-RU" sz="2900" dirty="0" err="1" smtClean="0"/>
              <a:t>Художня</a:t>
            </a:r>
            <a:r>
              <a:rPr lang="ru-RU" sz="2900" dirty="0" smtClean="0"/>
              <a:t> </a:t>
            </a:r>
            <a:r>
              <a:rPr lang="ru-RU" sz="2900" dirty="0" err="1" smtClean="0"/>
              <a:t>шеченкеніана</a:t>
            </a:r>
            <a:r>
              <a:rPr lang="ru-RU" sz="2900" dirty="0" smtClean="0"/>
              <a:t> </a:t>
            </a:r>
            <a:r>
              <a:rPr lang="ru-RU" sz="2900" dirty="0" err="1" smtClean="0"/>
              <a:t>української</a:t>
            </a:r>
            <a:r>
              <a:rPr lang="ru-RU" sz="2900" dirty="0" smtClean="0"/>
              <a:t> </a:t>
            </a:r>
            <a:r>
              <a:rPr lang="ru-RU" sz="2900" dirty="0" err="1" smtClean="0"/>
              <a:t>діаспори</a:t>
            </a:r>
            <a:r>
              <a:rPr lang="ru-RU" sz="2900" dirty="0" smtClean="0"/>
              <a:t> в </a:t>
            </a:r>
            <a:r>
              <a:rPr lang="ru-RU" sz="2900" dirty="0" err="1" smtClean="0"/>
              <a:t>Європі</a:t>
            </a:r>
            <a:r>
              <a:rPr lang="ru-RU" sz="2900" dirty="0" smtClean="0"/>
              <a:t>, </a:t>
            </a:r>
            <a:r>
              <a:rPr lang="ru-RU" sz="2900" dirty="0" err="1" smtClean="0"/>
              <a:t>Америці</a:t>
            </a:r>
            <a:r>
              <a:rPr lang="ru-RU" sz="2900" dirty="0" smtClean="0"/>
              <a:t> та </a:t>
            </a:r>
            <a:r>
              <a:rPr lang="ru-RU" sz="2900" dirty="0" err="1" smtClean="0"/>
              <a:t>Австралії</a:t>
            </a:r>
            <a:r>
              <a:rPr lang="ru-RU" sz="2900" dirty="0" smtClean="0"/>
              <a:t> [Текст] / Б. Мельничук // Слово </a:t>
            </a:r>
            <a:r>
              <a:rPr lang="ru-RU" sz="2900" dirty="0" err="1" smtClean="0"/>
              <a:t>і</a:t>
            </a:r>
            <a:r>
              <a:rPr lang="ru-RU" sz="2900" dirty="0" smtClean="0"/>
              <a:t> час. – 2014. – №10. – С.18-26	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9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9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900" dirty="0" smtClean="0"/>
              <a:t>	</a:t>
            </a:r>
            <a:r>
              <a:rPr lang="ru-RU" sz="2900" b="1" dirty="0" err="1" smtClean="0"/>
              <a:t>Ільницький</a:t>
            </a:r>
            <a:r>
              <a:rPr lang="ru-RU" sz="2900" b="1" dirty="0" smtClean="0"/>
              <a:t>, М.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900" dirty="0" smtClean="0"/>
              <a:t>   </a:t>
            </a:r>
            <a:r>
              <a:rPr lang="ru-RU" sz="2900" dirty="0" err="1" smtClean="0"/>
              <a:t>Еміграційне</a:t>
            </a:r>
            <a:r>
              <a:rPr lang="ru-RU" sz="2900" dirty="0" smtClean="0"/>
              <a:t> </a:t>
            </a:r>
            <a:r>
              <a:rPr lang="ru-RU" sz="2900" dirty="0" err="1" smtClean="0"/>
              <a:t>шевченкознавство</a:t>
            </a:r>
            <a:r>
              <a:rPr lang="ru-RU" sz="2900" dirty="0" smtClean="0"/>
              <a:t>: спектр </a:t>
            </a:r>
            <a:r>
              <a:rPr lang="ru-RU" sz="2900" dirty="0" err="1" smtClean="0"/>
              <a:t>інтерпретацій</a:t>
            </a:r>
            <a:r>
              <a:rPr lang="ru-RU" sz="2900" dirty="0" smtClean="0"/>
              <a:t> [Текст] / М. </a:t>
            </a:r>
            <a:r>
              <a:rPr lang="ru-RU" sz="2900" dirty="0" err="1" smtClean="0"/>
              <a:t>Ільницький</a:t>
            </a:r>
            <a:r>
              <a:rPr lang="ru-RU" sz="2900" dirty="0" smtClean="0"/>
              <a:t> // Слово </a:t>
            </a:r>
            <a:r>
              <a:rPr lang="ru-RU" sz="2900" dirty="0" err="1" smtClean="0"/>
              <a:t>і</a:t>
            </a:r>
            <a:r>
              <a:rPr lang="ru-RU" sz="2900" dirty="0" smtClean="0"/>
              <a:t> час. – 2012. – №4. – С.3-16	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9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9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900" dirty="0" smtClean="0"/>
              <a:t>	</a:t>
            </a:r>
            <a:r>
              <a:rPr lang="ru-RU" sz="2900" b="1" dirty="0" err="1" smtClean="0"/>
              <a:t>Ільницький</a:t>
            </a:r>
            <a:r>
              <a:rPr lang="ru-RU" sz="2900" b="1" dirty="0" smtClean="0"/>
              <a:t>, М.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900" dirty="0" smtClean="0"/>
              <a:t>   </a:t>
            </a:r>
            <a:r>
              <a:rPr lang="ru-RU" sz="2900" dirty="0" err="1" smtClean="0"/>
              <a:t>Еміграційне</a:t>
            </a:r>
            <a:r>
              <a:rPr lang="ru-RU" sz="2900" dirty="0" smtClean="0"/>
              <a:t> </a:t>
            </a:r>
            <a:r>
              <a:rPr lang="ru-RU" sz="2900" dirty="0" err="1" smtClean="0"/>
              <a:t>шевченкознавство</a:t>
            </a:r>
            <a:r>
              <a:rPr lang="ru-RU" sz="2900" dirty="0" smtClean="0"/>
              <a:t>: спектр </a:t>
            </a:r>
            <a:r>
              <a:rPr lang="ru-RU" sz="2900" dirty="0" err="1" smtClean="0"/>
              <a:t>інтерпретацій</a:t>
            </a:r>
            <a:r>
              <a:rPr lang="ru-RU" sz="2900" dirty="0" smtClean="0"/>
              <a:t> [Текст] / М. </a:t>
            </a:r>
            <a:r>
              <a:rPr lang="ru-RU" sz="2900" dirty="0" err="1" smtClean="0"/>
              <a:t>Ільницький</a:t>
            </a:r>
            <a:r>
              <a:rPr lang="ru-RU" sz="2900" dirty="0" smtClean="0"/>
              <a:t> // Слово </a:t>
            </a:r>
            <a:r>
              <a:rPr lang="ru-RU" sz="2900" dirty="0" err="1" smtClean="0"/>
              <a:t>і</a:t>
            </a:r>
            <a:r>
              <a:rPr lang="ru-RU" sz="2900" dirty="0" smtClean="0"/>
              <a:t> час. – 2012. – №3. – С.47-59	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928688"/>
            <a:ext cx="8229600" cy="4708525"/>
          </a:xfrm>
        </p:spPr>
        <p:txBody>
          <a:bodyPr>
            <a:normAutofit fontScale="85000" lnSpcReduction="10000"/>
          </a:bodyPr>
          <a:lstStyle/>
          <a:p>
            <a:pPr marL="548640" indent="-411480" algn="just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    </a:t>
            </a:r>
            <a:r>
              <a:rPr lang="ru-RU" dirty="0" err="1" smtClean="0"/>
              <a:t>Багатство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різноманітність</a:t>
            </a:r>
            <a:r>
              <a:rPr lang="ru-RU" dirty="0" smtClean="0"/>
              <a:t> </a:t>
            </a:r>
            <a:r>
              <a:rPr lang="ru-RU" dirty="0" err="1" smtClean="0"/>
              <a:t>ритміки</a:t>
            </a:r>
            <a:r>
              <a:rPr lang="ru-RU" dirty="0" smtClean="0"/>
              <a:t> </a:t>
            </a:r>
            <a:r>
              <a:rPr lang="ru-RU" dirty="0" err="1" smtClean="0"/>
              <a:t>Шевченкового</a:t>
            </a:r>
            <a:r>
              <a:rPr lang="ru-RU" dirty="0" smtClean="0"/>
              <a:t> </a:t>
            </a:r>
            <a:r>
              <a:rPr lang="ru-RU" dirty="0" err="1" smtClean="0"/>
              <a:t>вірша</a:t>
            </a:r>
            <a:r>
              <a:rPr lang="ru-RU" dirty="0" smtClean="0"/>
              <a:t> не </a:t>
            </a:r>
            <a:r>
              <a:rPr lang="ru-RU" dirty="0" err="1" smtClean="0"/>
              <a:t>вичерпується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народнопісенними</a:t>
            </a:r>
            <a:r>
              <a:rPr lang="ru-RU" dirty="0" smtClean="0"/>
              <a:t> формами, </a:t>
            </a:r>
            <a:r>
              <a:rPr lang="ru-RU" dirty="0" err="1" smtClean="0"/>
              <a:t>але</a:t>
            </a:r>
            <a:r>
              <a:rPr lang="ru-RU" dirty="0" smtClean="0"/>
              <a:t> </a:t>
            </a:r>
            <a:r>
              <a:rPr lang="ru-RU" dirty="0" err="1" smtClean="0"/>
              <a:t>саме</a:t>
            </a:r>
            <a:r>
              <a:rPr lang="ru-RU" dirty="0" smtClean="0"/>
              <a:t> </a:t>
            </a:r>
            <a:r>
              <a:rPr lang="ru-RU" dirty="0" err="1" smtClean="0"/>
              <a:t>народне</a:t>
            </a:r>
            <a:r>
              <a:rPr lang="ru-RU" dirty="0" smtClean="0"/>
              <a:t> </a:t>
            </a:r>
            <a:r>
              <a:rPr lang="ru-RU" dirty="0" err="1" smtClean="0"/>
              <a:t>віршування</a:t>
            </a:r>
            <a:r>
              <a:rPr lang="ru-RU" dirty="0" smtClean="0"/>
              <a:t> мало великий </a:t>
            </a:r>
            <a:r>
              <a:rPr lang="ru-RU" dirty="0" err="1" smtClean="0"/>
              <a:t>вплив</a:t>
            </a:r>
            <a:r>
              <a:rPr lang="ru-RU" dirty="0" smtClean="0"/>
              <a:t> на </a:t>
            </a:r>
            <a:r>
              <a:rPr lang="ru-RU" dirty="0" err="1" smtClean="0"/>
              <a:t>розвиток</a:t>
            </a:r>
            <a:r>
              <a:rPr lang="ru-RU" dirty="0" smtClean="0"/>
              <a:t> Т. </a:t>
            </a:r>
            <a:r>
              <a:rPr lang="ru-RU" dirty="0" err="1" smtClean="0"/>
              <a:t>Шевченка</a:t>
            </a:r>
            <a:r>
              <a:rPr lang="ru-RU" dirty="0" smtClean="0"/>
              <a:t> як </a:t>
            </a:r>
            <a:r>
              <a:rPr lang="ru-RU" dirty="0" err="1" smtClean="0"/>
              <a:t>поета</a:t>
            </a:r>
            <a:r>
              <a:rPr lang="ru-RU" dirty="0" smtClean="0"/>
              <a:t>, особливо у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ранній</a:t>
            </a:r>
            <a:r>
              <a:rPr lang="ru-RU" dirty="0" smtClean="0"/>
              <a:t> </a:t>
            </a:r>
            <a:r>
              <a:rPr lang="ru-RU" dirty="0" err="1" smtClean="0"/>
              <a:t>творчості</a:t>
            </a:r>
            <a:r>
              <a:rPr lang="ru-RU" dirty="0" smtClean="0"/>
              <a:t>. </a:t>
            </a:r>
            <a:r>
              <a:rPr lang="ru-RU" dirty="0" err="1" smtClean="0"/>
              <a:t>Крім</a:t>
            </a:r>
            <a:r>
              <a:rPr lang="ru-RU" dirty="0" smtClean="0"/>
              <a:t> </a:t>
            </a:r>
            <a:r>
              <a:rPr lang="ru-RU" dirty="0" err="1" smtClean="0"/>
              <a:t>ритмічних</a:t>
            </a:r>
            <a:r>
              <a:rPr lang="ru-RU" dirty="0" smtClean="0"/>
              <a:t> </a:t>
            </a:r>
            <a:r>
              <a:rPr lang="ru-RU" dirty="0" err="1" smtClean="0"/>
              <a:t>особливостей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зближують</a:t>
            </a:r>
            <a:r>
              <a:rPr lang="ru-RU" dirty="0" smtClean="0"/>
              <a:t> </a:t>
            </a:r>
            <a:r>
              <a:rPr lang="ru-RU" dirty="0" err="1" smtClean="0"/>
              <a:t>творчість</a:t>
            </a:r>
            <a:r>
              <a:rPr lang="ru-RU" dirty="0" smtClean="0"/>
              <a:t> Т. </a:t>
            </a:r>
            <a:r>
              <a:rPr lang="ru-RU" dirty="0" err="1" smtClean="0"/>
              <a:t>Шевченка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народними</a:t>
            </a:r>
            <a:r>
              <a:rPr lang="ru-RU" dirty="0" smtClean="0"/>
              <a:t> </a:t>
            </a:r>
            <a:r>
              <a:rPr lang="ru-RU" dirty="0" err="1" smtClean="0"/>
              <a:t>віршовими</a:t>
            </a:r>
            <a:r>
              <a:rPr lang="ru-RU" dirty="0" smtClean="0"/>
              <a:t> формами, </a:t>
            </a:r>
            <a:r>
              <a:rPr lang="ru-RU" dirty="0" err="1" smtClean="0"/>
              <a:t>варто</a:t>
            </a:r>
            <a:r>
              <a:rPr lang="ru-RU" dirty="0" smtClean="0"/>
              <a:t> </a:t>
            </a:r>
            <a:r>
              <a:rPr lang="ru-RU" dirty="0" err="1" smtClean="0"/>
              <a:t>виділити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інші</a:t>
            </a:r>
            <a:r>
              <a:rPr lang="ru-RU" dirty="0" smtClean="0"/>
              <a:t>, </a:t>
            </a:r>
            <a:r>
              <a:rPr lang="ru-RU" dirty="0" err="1" smtClean="0"/>
              <a:t>зокрема</a:t>
            </a:r>
            <a:r>
              <a:rPr lang="ru-RU" dirty="0" smtClean="0"/>
              <a:t> </a:t>
            </a:r>
            <a:r>
              <a:rPr lang="ru-RU" dirty="0" err="1" smtClean="0"/>
              <a:t>специфіку</a:t>
            </a:r>
            <a:r>
              <a:rPr lang="ru-RU" dirty="0" smtClean="0"/>
              <a:t> </a:t>
            </a:r>
            <a:r>
              <a:rPr lang="ru-RU" dirty="0" err="1" smtClean="0"/>
              <a:t>змісту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тісно</a:t>
            </a:r>
            <a:r>
              <a:rPr lang="ru-RU" dirty="0" smtClean="0"/>
              <a:t> </a:t>
            </a:r>
            <a:r>
              <a:rPr lang="ru-RU" dirty="0" err="1" smtClean="0"/>
              <a:t>зливається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ритмічною</a:t>
            </a:r>
            <a:r>
              <a:rPr lang="ru-RU" dirty="0" smtClean="0"/>
              <a:t> формою, </a:t>
            </a:r>
            <a:r>
              <a:rPr lang="ru-RU" dirty="0" err="1" smtClean="0"/>
              <a:t>риму</a:t>
            </a:r>
            <a:r>
              <a:rPr lang="ru-RU" dirty="0" smtClean="0"/>
              <a:t>, </a:t>
            </a:r>
            <a:r>
              <a:rPr lang="ru-RU" dirty="0" err="1" smtClean="0"/>
              <a:t>строфіку</a:t>
            </a:r>
            <a:r>
              <a:rPr lang="ru-RU" dirty="0" smtClean="0"/>
              <a:t>. У </a:t>
            </a:r>
            <a:r>
              <a:rPr lang="ru-RU" dirty="0" err="1" smtClean="0"/>
              <a:t>Шевченкові</a:t>
            </a:r>
            <a:r>
              <a:rPr lang="ru-RU" dirty="0" smtClean="0"/>
              <a:t> </a:t>
            </a:r>
            <a:r>
              <a:rPr lang="ru-RU" dirty="0" err="1" smtClean="0"/>
              <a:t>постійно</a:t>
            </a:r>
            <a:r>
              <a:rPr lang="ru-RU" dirty="0" smtClean="0"/>
              <a:t> жило </a:t>
            </a:r>
            <a:r>
              <a:rPr lang="ru-RU" dirty="0" err="1" smtClean="0"/>
              <a:t>бажання</a:t>
            </a:r>
            <a:r>
              <a:rPr lang="ru-RU" dirty="0" smtClean="0"/>
              <a:t> </a:t>
            </a:r>
            <a:r>
              <a:rPr lang="ru-RU" dirty="0" err="1" smtClean="0"/>
              <a:t>якнайточніше</a:t>
            </a:r>
            <a:r>
              <a:rPr lang="ru-RU" dirty="0" smtClean="0"/>
              <a:t> </a:t>
            </a:r>
            <a:r>
              <a:rPr lang="ru-RU" dirty="0" err="1" smtClean="0"/>
              <a:t>відтворити</a:t>
            </a:r>
            <a:r>
              <a:rPr lang="ru-RU" dirty="0" smtClean="0"/>
              <a:t> дух </a:t>
            </a:r>
            <a:r>
              <a:rPr lang="ru-RU" dirty="0" err="1" smtClean="0"/>
              <a:t>і</a:t>
            </a:r>
            <a:r>
              <a:rPr lang="ru-RU" dirty="0" smtClean="0"/>
              <a:t> форму </a:t>
            </a:r>
            <a:r>
              <a:rPr lang="ru-RU" dirty="0" err="1" smtClean="0"/>
              <a:t>народної</a:t>
            </a:r>
            <a:r>
              <a:rPr lang="ru-RU" dirty="0" smtClean="0"/>
              <a:t> </a:t>
            </a:r>
            <a:r>
              <a:rPr lang="ru-RU" dirty="0" err="1" smtClean="0"/>
              <a:t>пісні</a:t>
            </a:r>
            <a:r>
              <a:rPr lang="ru-RU" dirty="0" smtClean="0"/>
              <a:t>, </a:t>
            </a:r>
            <a:r>
              <a:rPr lang="ru-RU" dirty="0" err="1" smtClean="0"/>
              <a:t>якнайдокладніше</a:t>
            </a:r>
            <a:r>
              <a:rPr lang="ru-RU" dirty="0" smtClean="0"/>
              <a:t> </a:t>
            </a:r>
            <a:r>
              <a:rPr lang="ru-RU" dirty="0" err="1" smtClean="0"/>
              <a:t>передати</a:t>
            </a:r>
            <a:r>
              <a:rPr lang="ru-RU" dirty="0" smtClean="0"/>
              <a:t> </a:t>
            </a:r>
            <a:r>
              <a:rPr lang="ru-RU" dirty="0" err="1" smtClean="0"/>
              <a:t>структурні</a:t>
            </a:r>
            <a:r>
              <a:rPr lang="ru-RU" dirty="0" smtClean="0"/>
              <a:t> </a:t>
            </a:r>
            <a:r>
              <a:rPr lang="ru-RU" dirty="0" err="1" smtClean="0"/>
              <a:t>особливості</a:t>
            </a:r>
            <a:r>
              <a:rPr lang="ru-RU" dirty="0" smtClean="0"/>
              <a:t> фольклорного </a:t>
            </a:r>
            <a:r>
              <a:rPr lang="ru-RU" dirty="0" err="1" smtClean="0"/>
              <a:t>твору</a:t>
            </a:r>
            <a:r>
              <a:rPr lang="uk-UA" dirty="0" smtClean="0"/>
              <a:t>. </a:t>
            </a:r>
            <a:r>
              <a:rPr lang="ru-RU" dirty="0" smtClean="0"/>
              <a:t>Т. Шевченко не </a:t>
            </a:r>
            <a:r>
              <a:rPr lang="ru-RU" dirty="0" err="1" smtClean="0"/>
              <a:t>був</a:t>
            </a:r>
            <a:r>
              <a:rPr lang="ru-RU" dirty="0" smtClean="0"/>
              <a:t> просто </a:t>
            </a:r>
            <a:r>
              <a:rPr lang="ru-RU" dirty="0" err="1" smtClean="0"/>
              <a:t>стилізатором</a:t>
            </a:r>
            <a:r>
              <a:rPr lang="ru-RU" dirty="0" smtClean="0"/>
              <a:t> </a:t>
            </a:r>
            <a:r>
              <a:rPr lang="ru-RU" dirty="0" err="1" smtClean="0"/>
              <a:t>народної</a:t>
            </a:r>
            <a:r>
              <a:rPr lang="ru-RU" dirty="0" smtClean="0"/>
              <a:t> </a:t>
            </a:r>
            <a:r>
              <a:rPr lang="ru-RU" dirty="0" err="1" smtClean="0"/>
              <a:t>ритміки</a:t>
            </a:r>
            <a:r>
              <a:rPr lang="ru-RU" dirty="0" smtClean="0"/>
              <a:t>, як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попередники</a:t>
            </a:r>
            <a:r>
              <a:rPr lang="ru-RU" dirty="0" smtClean="0"/>
              <a:t>,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формував</a:t>
            </a:r>
            <a:r>
              <a:rPr lang="ru-RU" dirty="0" smtClean="0"/>
              <a:t> </a:t>
            </a:r>
            <a:r>
              <a:rPr lang="ru-RU" dirty="0" err="1" smtClean="0"/>
              <a:t>нові</a:t>
            </a:r>
            <a:r>
              <a:rPr lang="ru-RU" dirty="0" smtClean="0"/>
              <a:t> </a:t>
            </a:r>
            <a:r>
              <a:rPr lang="ru-RU" dirty="0" err="1" smtClean="0"/>
              <a:t>ритми</a:t>
            </a:r>
            <a:r>
              <a:rPr lang="ru-RU" dirty="0" smtClean="0"/>
              <a:t>, а народна </a:t>
            </a:r>
            <a:r>
              <a:rPr lang="ru-RU" dirty="0" err="1" smtClean="0"/>
              <a:t>ритміка</a:t>
            </a:r>
            <a:r>
              <a:rPr lang="ru-RU" dirty="0" smtClean="0"/>
              <a:t> </a:t>
            </a:r>
            <a:r>
              <a:rPr lang="ru-RU" dirty="0" err="1" smtClean="0"/>
              <a:t>була</a:t>
            </a:r>
            <a:r>
              <a:rPr lang="ru-RU" dirty="0" smtClean="0"/>
              <a:t> для них </a:t>
            </a:r>
            <a:r>
              <a:rPr lang="ru-RU" dirty="0" err="1" smtClean="0"/>
              <a:t>матеріалом</a:t>
            </a:r>
            <a:r>
              <a:rPr lang="ru-RU" dirty="0" smtClean="0"/>
              <a:t>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071563"/>
            <a:ext cx="8229600" cy="4708525"/>
          </a:xfrm>
        </p:spPr>
        <p:txBody>
          <a:bodyPr>
            <a:normAutofit fontScale="47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400" b="1" dirty="0" err="1" smtClean="0"/>
              <a:t>Іванішин</a:t>
            </a:r>
            <a:r>
              <a:rPr lang="ru-RU" sz="3400" b="1" dirty="0" smtClean="0"/>
              <a:t>, П.</a:t>
            </a:r>
            <a:endParaRPr lang="ru-RU" sz="3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400" dirty="0" smtClean="0"/>
              <a:t>   </a:t>
            </a:r>
            <a:r>
              <a:rPr lang="uk-UA" sz="3400" dirty="0" smtClean="0"/>
              <a:t>  </a:t>
            </a:r>
            <a:r>
              <a:rPr lang="ru-RU" sz="3400" dirty="0" smtClean="0"/>
              <a:t>Герменевтика туги, </a:t>
            </a:r>
            <a:r>
              <a:rPr lang="ru-RU" sz="3400" dirty="0" err="1" smtClean="0"/>
              <a:t>радості</a:t>
            </a:r>
            <a:r>
              <a:rPr lang="ru-RU" sz="3400" dirty="0" smtClean="0"/>
              <a:t> </a:t>
            </a:r>
            <a:r>
              <a:rPr lang="ru-RU" sz="3400" dirty="0" err="1" smtClean="0"/>
              <a:t>й</a:t>
            </a:r>
            <a:r>
              <a:rPr lang="ru-RU" sz="3400" dirty="0" smtClean="0"/>
              <a:t> </a:t>
            </a:r>
            <a:r>
              <a:rPr lang="ru-RU" sz="3400" dirty="0" err="1" smtClean="0"/>
              <a:t>жаху</a:t>
            </a:r>
            <a:r>
              <a:rPr lang="ru-RU" sz="3400" dirty="0" smtClean="0"/>
              <a:t> в </a:t>
            </a:r>
            <a:r>
              <a:rPr lang="ru-RU" sz="3400" dirty="0" err="1" smtClean="0"/>
              <a:t>поєзії</a:t>
            </a:r>
            <a:r>
              <a:rPr lang="ru-RU" sz="3400" dirty="0" smtClean="0"/>
              <a:t> </a:t>
            </a:r>
            <a:r>
              <a:rPr lang="ru-RU" sz="3400" dirty="0" err="1" smtClean="0"/>
              <a:t>Т.Шевченка</a:t>
            </a:r>
            <a:r>
              <a:rPr lang="ru-RU" sz="3400" dirty="0" smtClean="0"/>
              <a:t> [Текст] / П. </a:t>
            </a:r>
            <a:r>
              <a:rPr lang="ru-RU" sz="3400" dirty="0" err="1" smtClean="0"/>
              <a:t>Іванішин</a:t>
            </a:r>
            <a:r>
              <a:rPr lang="ru-RU" sz="3400" dirty="0" smtClean="0"/>
              <a:t> // Слово </a:t>
            </a:r>
            <a:r>
              <a:rPr lang="ru-RU" sz="3400" dirty="0" err="1" smtClean="0"/>
              <a:t>і</a:t>
            </a:r>
            <a:r>
              <a:rPr lang="ru-RU" sz="3400" dirty="0" smtClean="0"/>
              <a:t> час. – 2014. – №5. – С.3-10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uk-UA" sz="3400" dirty="0" smtClean="0"/>
              <a:t> </a:t>
            </a:r>
            <a:endParaRPr lang="ru-RU" sz="3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400" dirty="0" smtClean="0"/>
              <a:t> </a:t>
            </a:r>
            <a:r>
              <a:rPr lang="ru-RU" sz="3400" b="1" dirty="0" err="1" smtClean="0"/>
              <a:t>Ільницький</a:t>
            </a:r>
            <a:r>
              <a:rPr lang="ru-RU" sz="3400" b="1" dirty="0" smtClean="0"/>
              <a:t>, М.</a:t>
            </a:r>
            <a:endParaRPr lang="ru-RU" sz="3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400" dirty="0" smtClean="0"/>
              <a:t>   </a:t>
            </a:r>
            <a:r>
              <a:rPr lang="ru-RU" sz="3400" dirty="0" err="1" smtClean="0"/>
              <a:t>Своєрідність</a:t>
            </a:r>
            <a:r>
              <a:rPr lang="ru-RU" sz="3400" dirty="0" smtClean="0"/>
              <a:t> </a:t>
            </a:r>
            <a:r>
              <a:rPr lang="ru-RU" sz="3400" dirty="0" err="1" smtClean="0"/>
              <a:t>шевченкового</a:t>
            </a:r>
            <a:r>
              <a:rPr lang="ru-RU" sz="3400" dirty="0" smtClean="0"/>
              <a:t> </a:t>
            </a:r>
            <a:r>
              <a:rPr lang="ru-RU" sz="3400" dirty="0" err="1" smtClean="0"/>
              <a:t>вірша</a:t>
            </a:r>
            <a:r>
              <a:rPr lang="ru-RU" sz="3400" dirty="0" smtClean="0"/>
              <a:t>: </a:t>
            </a:r>
            <a:r>
              <a:rPr lang="ru-RU" sz="3400" dirty="0" err="1" smtClean="0"/>
              <a:t>особливості</a:t>
            </a:r>
            <a:r>
              <a:rPr lang="ru-RU" sz="3400" dirty="0" smtClean="0"/>
              <a:t> </a:t>
            </a:r>
            <a:r>
              <a:rPr lang="ru-RU" sz="3400" dirty="0" err="1" smtClean="0"/>
              <a:t>інтерпретацій</a:t>
            </a:r>
            <a:r>
              <a:rPr lang="ru-RU" sz="3400" dirty="0" smtClean="0"/>
              <a:t> [Текст] / М. </a:t>
            </a:r>
            <a:r>
              <a:rPr lang="ru-RU" sz="3400" dirty="0" err="1" smtClean="0"/>
              <a:t>Ільницький</a:t>
            </a:r>
            <a:r>
              <a:rPr lang="ru-RU" sz="3400" dirty="0" smtClean="0"/>
              <a:t> // Слово </a:t>
            </a:r>
            <a:r>
              <a:rPr lang="ru-RU" sz="3400" dirty="0" err="1" smtClean="0"/>
              <a:t>і</a:t>
            </a:r>
            <a:r>
              <a:rPr lang="ru-RU" sz="3400" dirty="0" smtClean="0"/>
              <a:t> час. – 2013. – №12. – С.47-55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uk-UA" sz="3400" dirty="0" smtClean="0"/>
              <a:t> </a:t>
            </a:r>
            <a:endParaRPr lang="ru-RU" sz="3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400" dirty="0" smtClean="0"/>
              <a:t> </a:t>
            </a:r>
            <a:r>
              <a:rPr lang="ru-RU" sz="3400" b="1" dirty="0" err="1" smtClean="0"/>
              <a:t>Чамата</a:t>
            </a:r>
            <a:r>
              <a:rPr lang="ru-RU" sz="3400" b="1" dirty="0" smtClean="0"/>
              <a:t>, Н.</a:t>
            </a:r>
            <a:endParaRPr lang="ru-RU" sz="3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400" dirty="0" smtClean="0"/>
              <a:t>   </a:t>
            </a:r>
            <a:r>
              <a:rPr lang="ru-RU" sz="3400" dirty="0" err="1" smtClean="0"/>
              <a:t>Композиція</a:t>
            </a:r>
            <a:r>
              <a:rPr lang="ru-RU" sz="3400" dirty="0" smtClean="0"/>
              <a:t> </a:t>
            </a:r>
            <a:r>
              <a:rPr lang="ru-RU" sz="3400" dirty="0" err="1" smtClean="0"/>
              <a:t>ліричних</a:t>
            </a:r>
            <a:r>
              <a:rPr lang="ru-RU" sz="3400" dirty="0" smtClean="0"/>
              <a:t> </a:t>
            </a:r>
            <a:r>
              <a:rPr lang="ru-RU" sz="3400" dirty="0" err="1" smtClean="0"/>
              <a:t>творів</a:t>
            </a:r>
            <a:r>
              <a:rPr lang="ru-RU" sz="3400" dirty="0" smtClean="0"/>
              <a:t> </a:t>
            </a:r>
            <a:r>
              <a:rPr lang="ru-RU" sz="3400" dirty="0" err="1" smtClean="0"/>
              <a:t>Шевченка</a:t>
            </a:r>
            <a:r>
              <a:rPr lang="ru-RU" sz="3400" dirty="0" smtClean="0"/>
              <a:t> (</a:t>
            </a:r>
            <a:r>
              <a:rPr lang="ru-RU" sz="3400" dirty="0" err="1" smtClean="0"/>
              <a:t>сюжетно-тематичний</a:t>
            </a:r>
            <a:r>
              <a:rPr lang="ru-RU" sz="3400" dirty="0" smtClean="0"/>
              <a:t> </a:t>
            </a:r>
            <a:r>
              <a:rPr lang="ru-RU" sz="3400" dirty="0" err="1" smtClean="0"/>
              <a:t>рівень</a:t>
            </a:r>
            <a:r>
              <a:rPr lang="ru-RU" sz="3400" dirty="0" smtClean="0"/>
              <a:t>) [Текст] / Н. </a:t>
            </a:r>
            <a:r>
              <a:rPr lang="ru-RU" sz="3400" dirty="0" err="1" smtClean="0"/>
              <a:t>Чамата</a:t>
            </a:r>
            <a:r>
              <a:rPr lang="ru-RU" sz="3400" dirty="0" smtClean="0"/>
              <a:t> // Слово </a:t>
            </a:r>
            <a:r>
              <a:rPr lang="ru-RU" sz="3400" dirty="0" err="1" smtClean="0"/>
              <a:t>і</a:t>
            </a:r>
            <a:r>
              <a:rPr lang="ru-RU" sz="3400" dirty="0" smtClean="0"/>
              <a:t> час. – 2013. – №12. – С.37-46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3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400" b="1" dirty="0" err="1" smtClean="0"/>
              <a:t>Чамата</a:t>
            </a:r>
            <a:r>
              <a:rPr lang="ru-RU" sz="3400" b="1" dirty="0" smtClean="0"/>
              <a:t>, Н.</a:t>
            </a:r>
            <a:endParaRPr lang="ru-RU" sz="3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400" dirty="0" smtClean="0"/>
              <a:t>   Проблема </a:t>
            </a:r>
            <a:r>
              <a:rPr lang="ru-RU" sz="3400" dirty="0" err="1" smtClean="0"/>
              <a:t>циклізації</a:t>
            </a:r>
            <a:r>
              <a:rPr lang="ru-RU" sz="3400" dirty="0" smtClean="0"/>
              <a:t> в </a:t>
            </a:r>
            <a:r>
              <a:rPr lang="ru-RU" sz="3400" dirty="0" err="1" smtClean="0"/>
              <a:t>поетичній</a:t>
            </a:r>
            <a:r>
              <a:rPr lang="ru-RU" sz="3400" dirty="0" smtClean="0"/>
              <a:t> </a:t>
            </a:r>
            <a:r>
              <a:rPr lang="ru-RU" sz="3400" dirty="0" err="1" smtClean="0"/>
              <a:t>творчості</a:t>
            </a:r>
            <a:r>
              <a:rPr lang="ru-RU" sz="3400" dirty="0" smtClean="0"/>
              <a:t> Тараса </a:t>
            </a:r>
            <a:r>
              <a:rPr lang="ru-RU" sz="3400" dirty="0" err="1" smtClean="0"/>
              <a:t>Шевченка</a:t>
            </a:r>
            <a:r>
              <a:rPr lang="ru-RU" sz="3400" dirty="0" smtClean="0"/>
              <a:t> [Текст] / Н. </a:t>
            </a:r>
            <a:r>
              <a:rPr lang="ru-RU" sz="3400" dirty="0" err="1" smtClean="0"/>
              <a:t>Чамата</a:t>
            </a:r>
            <a:r>
              <a:rPr lang="ru-RU" sz="3400" dirty="0" smtClean="0"/>
              <a:t> // Слово </a:t>
            </a:r>
            <a:r>
              <a:rPr lang="ru-RU" sz="3400" dirty="0" err="1" smtClean="0"/>
              <a:t>і</a:t>
            </a:r>
            <a:r>
              <a:rPr lang="ru-RU" sz="3400" dirty="0" smtClean="0"/>
              <a:t> час. – 2015. – №5. – С.10-15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uk-UA" sz="3400" dirty="0" smtClean="0"/>
              <a:t> </a:t>
            </a:r>
            <a:endParaRPr lang="ru-RU" sz="3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400" dirty="0" smtClean="0"/>
              <a:t> 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400" dirty="0" smtClean="0"/>
              <a:t> </a:t>
            </a:r>
            <a:r>
              <a:rPr lang="ru-RU" sz="3400" b="1" dirty="0" smtClean="0"/>
              <a:t>Костенко, Н.</a:t>
            </a:r>
            <a:endParaRPr lang="ru-RU" sz="3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400" dirty="0" smtClean="0"/>
              <a:t>   </a:t>
            </a:r>
            <a:r>
              <a:rPr lang="ru-RU" sz="3400" dirty="0" err="1" smtClean="0"/>
              <a:t>Строфіка</a:t>
            </a:r>
            <a:r>
              <a:rPr lang="ru-RU" sz="3400" dirty="0" smtClean="0"/>
              <a:t> </a:t>
            </a:r>
            <a:r>
              <a:rPr lang="ru-RU" sz="3400" dirty="0" err="1" smtClean="0"/>
              <a:t>Шевченка</a:t>
            </a:r>
            <a:r>
              <a:rPr lang="ru-RU" sz="3400" dirty="0" smtClean="0"/>
              <a:t> [Текст] / Н. Костенко // Слово </a:t>
            </a:r>
            <a:r>
              <a:rPr lang="ru-RU" sz="3400" dirty="0" err="1" smtClean="0"/>
              <a:t>і</a:t>
            </a:r>
            <a:r>
              <a:rPr lang="ru-RU" sz="3400" dirty="0" smtClean="0"/>
              <a:t> час. – 2014. – №3. – С.101-109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302</TotalTime>
  <Words>769</Words>
  <PresentationFormat>Экран (4:3)</PresentationFormat>
  <Paragraphs>72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Times New Roman</vt:lpstr>
      <vt:lpstr>Arial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biblioteka</cp:lastModifiedBy>
  <cp:revision>33</cp:revision>
  <dcterms:created xsi:type="dcterms:W3CDTF">2018-03-05T17:11:41Z</dcterms:created>
  <dcterms:modified xsi:type="dcterms:W3CDTF">2018-03-06T14:40:35Z</dcterms:modified>
</cp:coreProperties>
</file>