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314" r:id="rId3"/>
    <p:sldId id="263" r:id="rId4"/>
    <p:sldId id="307" r:id="rId5"/>
    <p:sldId id="312" r:id="rId6"/>
    <p:sldId id="311" r:id="rId7"/>
    <p:sldId id="309" r:id="rId8"/>
    <p:sldId id="310" r:id="rId9"/>
    <p:sldId id="259" r:id="rId10"/>
    <p:sldId id="280" r:id="rId11"/>
    <p:sldId id="288" r:id="rId12"/>
    <p:sldId id="289" r:id="rId13"/>
    <p:sldId id="257" r:id="rId14"/>
    <p:sldId id="294" r:id="rId15"/>
    <p:sldId id="296" r:id="rId16"/>
    <p:sldId id="308" r:id="rId17"/>
    <p:sldId id="290" r:id="rId18"/>
    <p:sldId id="291" r:id="rId19"/>
    <p:sldId id="297" r:id="rId20"/>
    <p:sldId id="298" r:id="rId21"/>
    <p:sldId id="277" r:id="rId22"/>
    <p:sldId id="279" r:id="rId23"/>
    <p:sldId id="313" r:id="rId24"/>
    <p:sldId id="315" r:id="rId25"/>
  </p:sldIdLst>
  <p:sldSz cx="9144000" cy="6858000" type="screen4x3"/>
  <p:notesSz cx="6858000" cy="9144000"/>
  <p:defaultTextStyle>
    <a:defPPr>
      <a:defRPr lang="uk-U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66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33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C4FEB-0EB4-490B-A047-DDBF5C426D34}" type="datetimeFigureOut">
              <a:rPr lang="uk-UA"/>
              <a:pPr>
                <a:defRPr/>
              </a:pPr>
              <a:t>06.11.2018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3EF39-EFF7-4418-9080-C7F66FCE500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A8EB2-82CA-4452-B832-ACD7F5F48BA8}" type="datetimeFigureOut">
              <a:rPr lang="uk-UA"/>
              <a:pPr>
                <a:defRPr/>
              </a:pPr>
              <a:t>06.11.2018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B92C0-8C68-4C1F-AC14-955142C028B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E248D-32E6-4C7A-8EB8-64718E467DEE}" type="datetimeFigureOut">
              <a:rPr lang="uk-UA"/>
              <a:pPr>
                <a:defRPr/>
              </a:pPr>
              <a:t>06.11.2018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43C35C-54C8-4E6D-8CF5-AD1E623D56E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D9D680-2A38-4D0D-BBFD-3CF3863352B9}" type="datetimeFigureOut">
              <a:rPr lang="uk-UA"/>
              <a:pPr>
                <a:defRPr/>
              </a:pPr>
              <a:t>06.11.2018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A3AC3C-B0CC-4A45-A1CF-0658CB6332D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B21A3-B0BD-4E2D-BE78-7E82D2592588}" type="datetimeFigureOut">
              <a:rPr lang="uk-UA"/>
              <a:pPr>
                <a:defRPr/>
              </a:pPr>
              <a:t>06.11.2018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D46098-0419-4319-81C5-EF2BC547E75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27F69-16CD-4950-9410-241784FB4382}" type="datetimeFigureOut">
              <a:rPr lang="uk-UA"/>
              <a:pPr>
                <a:defRPr/>
              </a:pPr>
              <a:t>06.11.2018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B2F7E-18DE-4189-A035-865E01F651C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663CA6-F17B-4680-84E2-AC50FC4F0CF1}" type="datetimeFigureOut">
              <a:rPr lang="uk-UA"/>
              <a:pPr>
                <a:defRPr/>
              </a:pPr>
              <a:t>06.11.2018</a:t>
            </a:fld>
            <a:endParaRPr lang="uk-UA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F4DBE-44DA-402E-B3BA-8043CEEAB7E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DF370-0894-4D5D-A1E4-D36258AB1BF3}" type="datetimeFigureOut">
              <a:rPr lang="uk-UA"/>
              <a:pPr>
                <a:defRPr/>
              </a:pPr>
              <a:t>06.11.2018</a:t>
            </a:fld>
            <a:endParaRPr lang="uk-UA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1E35C-E621-465E-9F73-4A74B0D9CD0E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CF3F12-3167-4C55-A493-743EDA4777E0}" type="datetimeFigureOut">
              <a:rPr lang="uk-UA"/>
              <a:pPr>
                <a:defRPr/>
              </a:pPr>
              <a:t>06.11.2018</a:t>
            </a:fld>
            <a:endParaRPr lang="uk-UA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76351-1CF1-40CA-99D7-B593A3F0FF2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50E5B-DA83-47A8-A22A-7A14E6352AFD}" type="datetimeFigureOut">
              <a:rPr lang="uk-UA"/>
              <a:pPr>
                <a:defRPr/>
              </a:pPr>
              <a:t>06.11.2018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033422-9FAC-46B3-860D-A611A4B3357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C1B1A-9DEB-4398-9E0C-994F515D7646}" type="datetimeFigureOut">
              <a:rPr lang="uk-UA"/>
              <a:pPr>
                <a:defRPr/>
              </a:pPr>
              <a:t>06.11.2018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5F9AD-D828-4496-9646-5806B7A00A79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uk-UA" smtClean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A03A5AA-EC16-4C54-ADEF-A175B071C5B1}" type="datetimeFigureOut">
              <a:rPr lang="uk-UA"/>
              <a:pPr>
                <a:defRPr/>
              </a:pPr>
              <a:t>06.11.2018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596A9CD-7B83-4631-9AD6-3F8D7C8053A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6" r:id="rId2"/>
    <p:sldLayoutId id="2147483705" r:id="rId3"/>
    <p:sldLayoutId id="2147483704" r:id="rId4"/>
    <p:sldLayoutId id="2147483703" r:id="rId5"/>
    <p:sldLayoutId id="2147483702" r:id="rId6"/>
    <p:sldLayoutId id="2147483701" r:id="rId7"/>
    <p:sldLayoutId id="2147483700" r:id="rId8"/>
    <p:sldLayoutId id="2147483699" r:id="rId9"/>
    <p:sldLayoutId id="2147483698" r:id="rId10"/>
    <p:sldLayoutId id="214748369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>
          <a:xfrm>
            <a:off x="3203575" y="2565400"/>
            <a:ext cx="5940425" cy="1089025"/>
          </a:xfrm>
        </p:spPr>
        <p:txBody>
          <a:bodyPr/>
          <a:lstStyle/>
          <a:p>
            <a:pPr eaLnBrk="1" hangingPunct="1"/>
            <a:r>
              <a:rPr lang="uk-UA" b="1" smtClean="0">
                <a:solidFill>
                  <a:srgbClr val="604A7B"/>
                </a:solidFill>
                <a:latin typeface="Arial" charset="0"/>
              </a:rPr>
              <a:t>Інформаційне забезпечення</a:t>
            </a:r>
            <a:r>
              <a:rPr lang="uk-UA" b="1" smtClean="0">
                <a:solidFill>
                  <a:srgbClr val="604A7B"/>
                </a:solidFill>
              </a:rPr>
              <a:t> кафедри генетики, селекції та насінництва сільськогосподарських культур</a:t>
            </a:r>
            <a:endParaRPr lang="uk-UA" smtClean="0">
              <a:solidFill>
                <a:srgbClr val="604A7B"/>
              </a:solidFill>
            </a:endParaRPr>
          </a:p>
        </p:txBody>
      </p:sp>
      <p:pic>
        <p:nvPicPr>
          <p:cNvPr id="5" name="Рисунок 4" descr="тритикале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026" y="4800277"/>
            <a:ext cx="3191911" cy="15001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idx="1"/>
          </p:nvPr>
        </p:nvGraphicFramePr>
        <p:xfrm>
          <a:off x="3132138" y="692150"/>
          <a:ext cx="5616575" cy="452596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87922"/>
                <a:gridCol w="28702"/>
              </a:tblGrid>
              <a:tr h="1656730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         </a:t>
                      </a:r>
                      <a:r>
                        <a:rPr lang="uk-UA" sz="2400" b="1" dirty="0">
                          <a:solidFill>
                            <a:srgbClr val="660066"/>
                          </a:solidFill>
                          <a:effectLst/>
                        </a:rPr>
                        <a:t>Молекулярна генетика та технології дослідження </a:t>
                      </a:r>
                      <a:r>
                        <a:rPr lang="uk-UA" sz="2400" b="1" dirty="0" err="1">
                          <a:solidFill>
                            <a:srgbClr val="660066"/>
                          </a:solidFill>
                          <a:effectLst/>
                        </a:rPr>
                        <a:t>генома</a:t>
                      </a:r>
                      <a:r>
                        <a:rPr lang="uk-UA" sz="2400" b="1" dirty="0">
                          <a:solidFill>
                            <a:srgbClr val="660066"/>
                          </a:solidFill>
                          <a:effectLst/>
                        </a:rPr>
                        <a:t>  : </a:t>
                      </a:r>
                      <a:r>
                        <a:rPr lang="uk-UA" sz="2400" b="1" dirty="0" err="1">
                          <a:solidFill>
                            <a:srgbClr val="660066"/>
                          </a:solidFill>
                          <a:effectLst/>
                        </a:rPr>
                        <a:t>навч</a:t>
                      </a:r>
                      <a:r>
                        <a:rPr lang="uk-UA" sz="2400" b="1" dirty="0">
                          <a:solidFill>
                            <a:srgbClr val="660066"/>
                          </a:solidFill>
                          <a:effectLst/>
                        </a:rPr>
                        <a:t>. </a:t>
                      </a:r>
                      <a:r>
                        <a:rPr lang="uk-UA" sz="2400" b="1" dirty="0" err="1">
                          <a:solidFill>
                            <a:srgbClr val="660066"/>
                          </a:solidFill>
                          <a:effectLst/>
                        </a:rPr>
                        <a:t>посіб</a:t>
                      </a:r>
                      <a:r>
                        <a:rPr lang="uk-UA" sz="2400" b="1" dirty="0">
                          <a:solidFill>
                            <a:srgbClr val="660066"/>
                          </a:solidFill>
                          <a:effectLst/>
                        </a:rPr>
                        <a:t>. / М.І. </a:t>
                      </a:r>
                      <a:r>
                        <a:rPr lang="uk-UA" sz="2400" b="1" dirty="0" err="1">
                          <a:solidFill>
                            <a:srgbClr val="660066"/>
                          </a:solidFill>
                          <a:effectLst/>
                        </a:rPr>
                        <a:t>Гиль</a:t>
                      </a:r>
                      <a:r>
                        <a:rPr lang="uk-UA" sz="2400" b="1" dirty="0">
                          <a:solidFill>
                            <a:srgbClr val="660066"/>
                          </a:solidFill>
                          <a:effectLst/>
                        </a:rPr>
                        <a:t>, О.Ю. Сметана, О.І. </a:t>
                      </a:r>
                      <a:r>
                        <a:rPr lang="uk-UA" sz="2400" b="1" dirty="0" err="1">
                          <a:solidFill>
                            <a:srgbClr val="660066"/>
                          </a:solidFill>
                          <a:effectLst/>
                        </a:rPr>
                        <a:t>Юлевич</a:t>
                      </a:r>
                      <a:r>
                        <a:rPr lang="uk-UA" sz="2400" b="1" dirty="0">
                          <a:solidFill>
                            <a:srgbClr val="660066"/>
                          </a:solidFill>
                          <a:effectLst/>
                        </a:rPr>
                        <a:t> та ін.; за ред. М.І. </a:t>
                      </a:r>
                      <a:r>
                        <a:rPr lang="uk-UA" sz="2400" b="1" dirty="0" err="1">
                          <a:solidFill>
                            <a:srgbClr val="660066"/>
                          </a:solidFill>
                          <a:effectLst/>
                        </a:rPr>
                        <a:t>Гиль</a:t>
                      </a:r>
                      <a:r>
                        <a:rPr lang="uk-UA" sz="2400" b="1" dirty="0">
                          <a:solidFill>
                            <a:srgbClr val="660066"/>
                          </a:solidFill>
                          <a:effectLst/>
                        </a:rPr>
                        <a:t>. – Херсон : ОЛДІ-ПЛЮС, 2015. – 320 с. – </a:t>
                      </a:r>
                      <a:r>
                        <a:rPr lang="uk-UA" sz="2400" b="1" dirty="0" err="1">
                          <a:solidFill>
                            <a:srgbClr val="660066"/>
                          </a:solidFill>
                          <a:effectLst/>
                        </a:rPr>
                        <a:t>Бібліогр</a:t>
                      </a:r>
                      <a:r>
                        <a:rPr lang="uk-UA" sz="2400" b="1" dirty="0">
                          <a:solidFill>
                            <a:srgbClr val="660066"/>
                          </a:solidFill>
                          <a:effectLst/>
                        </a:rPr>
                        <a:t>.: с. 312-318.</a:t>
                      </a:r>
                      <a:endParaRPr lang="uk-UA" sz="2400" b="1" dirty="0">
                        <a:solidFill>
                          <a:srgbClr val="660066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269688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</a:rPr>
                        <a:t>       </a:t>
                      </a:r>
                      <a:r>
                        <a:rPr lang="uk-UA" sz="20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Подано теоретичні основи молекулярно-генетичних процесів, які мають розвиток і використання в народному господарстві країни та поширені у світі, а також є актуальними для </a:t>
                      </a:r>
                      <a:r>
                        <a:rPr lang="uk-UA" sz="2000" dirty="0" err="1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біологотехнологічної</a:t>
                      </a:r>
                      <a:r>
                        <a:rPr lang="uk-UA" sz="20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 галузі, агропромислового виробництва. Приділено увагу будові спадкового апарату й структурної організації </a:t>
                      </a:r>
                      <a:r>
                        <a:rPr lang="uk-UA" sz="2000" dirty="0" err="1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геномів</a:t>
                      </a:r>
                      <a:r>
                        <a:rPr lang="uk-UA" sz="20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 біоти, механізмів передачі спадкової інформації. </a:t>
                      </a:r>
                      <a:r>
                        <a:rPr lang="uk-UA" sz="12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0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 </a:t>
                      </a:r>
                      <a:endParaRPr lang="uk-UA" sz="12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</a:rPr>
                        <a:t> </a:t>
                      </a:r>
                      <a:endParaRPr lang="uk-U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2555875" y="371475"/>
            <a:ext cx="7772400" cy="714375"/>
          </a:xfrm>
          <a:prstGeom prst="rect">
            <a:avLst/>
          </a:prstGeom>
        </p:spPr>
        <p:txBody>
          <a:bodyPr bIns="91440" anchor="b">
            <a:normAutofit fontScale="97500" lnSpcReduction="10000"/>
          </a:bodyPr>
          <a:lstStyle/>
          <a:p>
            <a:pPr fontAlgn="auto">
              <a:spcAft>
                <a:spcPts val="0"/>
              </a:spcAft>
              <a:defRPr/>
            </a:pPr>
            <a:endParaRPr lang="uk-UA" sz="4000" b="1" dirty="0">
              <a:solidFill>
                <a:srgbClr val="660066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2540" name="Рисунок 6"/>
          <p:cNvPicPr>
            <a:picLocks noChangeAspect="1"/>
          </p:cNvPicPr>
          <p:nvPr/>
        </p:nvPicPr>
        <p:blipFill>
          <a:blip r:embed="rId2"/>
          <a:srcRect l="2948" t="2669" r="3111" b="1521"/>
          <a:stretch>
            <a:fillRect/>
          </a:stretch>
        </p:blipFill>
        <p:spPr bwMode="auto">
          <a:xfrm>
            <a:off x="468313" y="692150"/>
            <a:ext cx="2155825" cy="303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66" name="Group 14"/>
          <p:cNvGraphicFramePr>
            <a:graphicFrameLocks noGrp="1"/>
          </p:cNvGraphicFramePr>
          <p:nvPr>
            <p:ph idx="1"/>
          </p:nvPr>
        </p:nvGraphicFramePr>
        <p:xfrm>
          <a:off x="250825" y="765175"/>
          <a:ext cx="6049963" cy="5029200"/>
        </p:xfrm>
        <a:graphic>
          <a:graphicData uri="http://schemas.openxmlformats.org/drawingml/2006/table">
            <a:tbl>
              <a:tblPr/>
              <a:tblGrid>
                <a:gridCol w="5999163"/>
                <a:gridCol w="50800"/>
              </a:tblGrid>
              <a:tr h="1263650">
                <a:tc gridSpan="2"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         </a:t>
                      </a:r>
                      <a:r>
                        <a:rPr kumimoji="0" lang="uk-U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04A7B"/>
                          </a:solidFill>
                          <a:effectLst/>
                          <a:latin typeface="Calibri" pitchFamily="34" charset="0"/>
                        </a:rPr>
                        <a:t>Чекалін  М. М.   Селекція і генетика окремих культур : навч. посіб. / М. М. Чекалін, В. М. Тищенко, М. Є. Баташова. – Полтава : ФОП Говоров С.В., 2008. – 368с.</a:t>
                      </a:r>
                      <a:endParaRPr kumimoji="0" 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604A7B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0835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04A7B"/>
                          </a:solidFill>
                          <a:effectLst/>
                          <a:latin typeface="Calibri" pitchFamily="34" charset="0"/>
                        </a:rPr>
                        <a:t>       Розглянуті основні питання селекції і спеціальної генетики найважливіших  польових культур, які вирощуються в Україні: зернових, круп'яних, зернобобових, олійних, цукрового буряка. Приведений перелік генів окремих культур, що контролюють ознаки і властивості найбільш корисні для селекції, характер їхнього спадкування, мінливості і локалізація на хромосомах. В узагальненому виді і окремих культурах дана характеристика методів створення генетично модифікованих сортів і ліній, стійких до окремих гербіцидів, комах-шкідників, зміненням жирнокислотного складу та ін.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04A7B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К-ть 20 прим.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04A7B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pic>
        <p:nvPicPr>
          <p:cNvPr id="23563" name="Рисунок 8"/>
          <p:cNvPicPr>
            <a:picLocks noChangeAspect="1"/>
          </p:cNvPicPr>
          <p:nvPr/>
        </p:nvPicPr>
        <p:blipFill>
          <a:blip r:embed="rId2"/>
          <a:srcRect l="4333" t="3999" r="-4333" b="-3999"/>
          <a:stretch>
            <a:fillRect/>
          </a:stretch>
        </p:blipFill>
        <p:spPr bwMode="auto">
          <a:xfrm>
            <a:off x="6588125" y="908050"/>
            <a:ext cx="2303463" cy="318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14400" y="357188"/>
            <a:ext cx="7772400" cy="714375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uk-UA" b="1" dirty="0" smtClean="0">
                <a:solidFill>
                  <a:srgbClr val="660066"/>
                </a:solidFill>
              </a:rPr>
              <a:t> </a:t>
            </a:r>
            <a:endParaRPr lang="uk-UA" b="1" dirty="0">
              <a:solidFill>
                <a:srgbClr val="660066"/>
              </a:solidFill>
            </a:endParaRPr>
          </a:p>
        </p:txBody>
      </p:sp>
      <p:sp>
        <p:nvSpPr>
          <p:cNvPr id="24578" name="Содержимое 2"/>
          <p:cNvSpPr>
            <a:spLocks noGrp="1"/>
          </p:cNvSpPr>
          <p:nvPr>
            <p:ph idx="1"/>
          </p:nvPr>
        </p:nvSpPr>
        <p:spPr>
          <a:xfrm>
            <a:off x="457200" y="692150"/>
            <a:ext cx="5338763" cy="5737225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uk-UA" smtClean="0">
                <a:solidFill>
                  <a:srgbClr val="660066"/>
                </a:solidFill>
              </a:rPr>
              <a:t> </a:t>
            </a:r>
          </a:p>
        </p:txBody>
      </p:sp>
      <p:graphicFrame>
        <p:nvGraphicFramePr>
          <p:cNvPr id="24593" name="Group 17"/>
          <p:cNvGraphicFramePr>
            <a:graphicFrameLocks noGrp="1"/>
          </p:cNvGraphicFramePr>
          <p:nvPr/>
        </p:nvGraphicFramePr>
        <p:xfrm>
          <a:off x="179388" y="692150"/>
          <a:ext cx="5561012" cy="4419600"/>
        </p:xfrm>
        <a:graphic>
          <a:graphicData uri="http://schemas.openxmlformats.org/drawingml/2006/table">
            <a:tbl>
              <a:tblPr/>
              <a:tblGrid>
                <a:gridCol w="5535612"/>
                <a:gridCol w="25400"/>
              </a:tblGrid>
              <a:tr h="892175">
                <a:tc gridSpan="2"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04A7B"/>
                          </a:solidFill>
                          <a:effectLst/>
                          <a:latin typeface="Calibri" pitchFamily="34" charset="0"/>
                        </a:rPr>
                        <a:t>        </a:t>
                      </a: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libri" pitchFamily="34" charset="0"/>
                        </a:rPr>
                        <a:t>Селекція і насінництво сільськогосподарських рослин  : підр. / М.Я. Молоцький, С.П. Васильківський,В.І. Князюк В.А. Власенко. – Київ : Вища школа, 2006. – 463 с.</a:t>
                      </a:r>
                      <a:endParaRPr kumimoji="0" lang="uk-UA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112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04A7B"/>
                          </a:solidFill>
                          <a:effectLst/>
                          <a:latin typeface="Calibri" pitchFamily="34" charset="0"/>
                        </a:rPr>
                        <a:t>       </a:t>
                      </a: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04A7B"/>
                          </a:solidFill>
                          <a:effectLst/>
                          <a:latin typeface="Calibri" pitchFamily="34" charset="0"/>
                        </a:rPr>
                        <a:t>Висвітлено історію виникнення і становлення селекції сільськогосподарських   рослин: як галузі і науки в нашій країні та за кордоном. Розглядаються основні питання загальної селекції та методи створення вихідного матеріалу і сорти: внутрішньовидова і віддалена гібридизація, мутагенез і поліплодія, інцухт і гетерозис, біотехнологія. Для студентів агрономічних спеціальностей аграрних вищих навчальних закладів рівнів акредитації.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04A7B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К –ть .: 52 прим.</a:t>
                      </a:r>
                      <a:endParaRPr kumimoji="0" lang="uk-UA" alt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pic>
        <p:nvPicPr>
          <p:cNvPr id="24589" name="Рисунок 6"/>
          <p:cNvPicPr>
            <a:picLocks noChangeAspect="1"/>
          </p:cNvPicPr>
          <p:nvPr/>
        </p:nvPicPr>
        <p:blipFill>
          <a:blip r:embed="rId2"/>
          <a:srcRect l="2901" t="2" r="2901" b="2222"/>
          <a:stretch>
            <a:fillRect/>
          </a:stretch>
        </p:blipFill>
        <p:spPr bwMode="auto">
          <a:xfrm>
            <a:off x="6300788" y="549275"/>
            <a:ext cx="2339975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Содержимое 2"/>
          <p:cNvSpPr>
            <a:spLocks noGrp="1"/>
          </p:cNvSpPr>
          <p:nvPr>
            <p:ph idx="1"/>
          </p:nvPr>
        </p:nvSpPr>
        <p:spPr>
          <a:xfrm>
            <a:off x="250825" y="765175"/>
            <a:ext cx="6697663" cy="5360988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uk-UA" sz="2700" b="1" smtClean="0">
                <a:solidFill>
                  <a:srgbClr val="604A7B"/>
                </a:solidFill>
              </a:rPr>
              <a:t>Васильківський С. П.</a:t>
            </a:r>
            <a:endParaRPr lang="uk-UA" sz="2700" smtClean="0">
              <a:solidFill>
                <a:srgbClr val="604A7B"/>
              </a:solidFill>
            </a:endParaRP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uk-UA" sz="2700" smtClean="0">
                <a:solidFill>
                  <a:srgbClr val="604A7B"/>
                </a:solidFill>
              </a:rPr>
              <a:t>   Селекція і насінництво польових культур  : підручник / С. П. Васильківський, В. С. Кочмарський. – Біла Церква : ПрАТ "Миронівська друкарня", 2016. – 376 с.</a:t>
            </a: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uk-UA" sz="2700" smtClean="0"/>
              <a:t> </a:t>
            </a: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uk-UA" sz="2700" i="1" smtClean="0">
                <a:solidFill>
                  <a:srgbClr val="604A7B"/>
                </a:solidFill>
              </a:rPr>
              <a:t>У підручнику викладено сучасний стан знань у галузях селекції і насінництва в хронологічній послідовності від зародження до становлення сучасної науки щодо поліпшення існуючих і створення нових сортів рослин.</a:t>
            </a:r>
            <a:endParaRPr lang="uk-UA" sz="2700" smtClean="0">
              <a:solidFill>
                <a:srgbClr val="604A7B"/>
              </a:solidFill>
            </a:endParaRP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uk-UA" sz="2700" b="1" smtClean="0">
                <a:solidFill>
                  <a:srgbClr val="604A7B"/>
                </a:solidFill>
              </a:rPr>
              <a:t>            Кільк. прим.:  50    </a:t>
            </a:r>
            <a:endParaRPr lang="uk-UA" sz="2700" smtClean="0">
              <a:solidFill>
                <a:srgbClr val="604A7B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547813" y="404813"/>
            <a:ext cx="7772400" cy="714375"/>
          </a:xfrm>
          <a:prstGeom prst="rect">
            <a:avLst/>
          </a:prstGeom>
        </p:spPr>
        <p:txBody>
          <a:bodyPr bIns="91440" anchor="b">
            <a:normAutofit fontScale="975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4000" b="1" dirty="0">
                <a:solidFill>
                  <a:srgbClr val="660066"/>
                </a:solidFill>
                <a:latin typeface="+mj-lt"/>
                <a:ea typeface="+mj-ea"/>
                <a:cs typeface="+mj-cs"/>
              </a:rPr>
              <a:t> </a:t>
            </a:r>
          </a:p>
        </p:txBody>
      </p:sp>
      <p:pic>
        <p:nvPicPr>
          <p:cNvPr id="25603" name="Рисунок 1"/>
          <p:cNvPicPr>
            <a:picLocks noChangeAspect="1"/>
          </p:cNvPicPr>
          <p:nvPr/>
        </p:nvPicPr>
        <p:blipFill>
          <a:blip r:embed="rId2"/>
          <a:srcRect l="3333" t="4076" r="3333" b="2182"/>
          <a:stretch>
            <a:fillRect/>
          </a:stretch>
        </p:blipFill>
        <p:spPr bwMode="auto">
          <a:xfrm>
            <a:off x="6732588" y="836613"/>
            <a:ext cx="2147887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32138" y="765175"/>
            <a:ext cx="5761037" cy="5622925"/>
          </a:xfrm>
        </p:spPr>
        <p:txBody>
          <a:bodyPr rtlCol="0">
            <a:normAutofit fontScale="700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 err="1">
                <a:solidFill>
                  <a:schemeClr val="accent4">
                    <a:lumMod val="75000"/>
                  </a:schemeClr>
                </a:solidFill>
              </a:rPr>
              <a:t>Молоцький</a:t>
            </a:r>
            <a:r>
              <a:rPr lang="uk-UA" b="1" dirty="0">
                <a:solidFill>
                  <a:schemeClr val="accent4">
                    <a:lumMod val="75000"/>
                  </a:schemeClr>
                </a:solidFill>
              </a:rPr>
              <a:t> М. </a:t>
            </a:r>
            <a:r>
              <a:rPr lang="uk-UA" b="1" dirty="0" smtClean="0">
                <a:solidFill>
                  <a:schemeClr val="accent4">
                    <a:lumMod val="75000"/>
                  </a:schemeClr>
                </a:solidFill>
              </a:rPr>
              <a:t>Я.</a:t>
            </a:r>
            <a:r>
              <a:rPr lang="uk-UA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uk-UA" dirty="0" smtClean="0">
                <a:solidFill>
                  <a:schemeClr val="accent4">
                    <a:lumMod val="75000"/>
                  </a:schemeClr>
                </a:solidFill>
              </a:rPr>
              <a:t>Селекція </a:t>
            </a:r>
            <a:r>
              <a:rPr lang="uk-UA" dirty="0">
                <a:solidFill>
                  <a:schemeClr val="accent4">
                    <a:lumMod val="75000"/>
                  </a:schemeClr>
                </a:solidFill>
              </a:rPr>
              <a:t>та насінництво польових культур: Практикум  : </a:t>
            </a:r>
            <a:r>
              <a:rPr lang="uk-UA" dirty="0" err="1">
                <a:solidFill>
                  <a:schemeClr val="accent4">
                    <a:lumMod val="75000"/>
                  </a:schemeClr>
                </a:solidFill>
              </a:rPr>
              <a:t>навч</a:t>
            </a:r>
            <a:r>
              <a:rPr lang="uk-UA" dirty="0">
                <a:solidFill>
                  <a:schemeClr val="accent4">
                    <a:lumMod val="75000"/>
                  </a:schemeClr>
                </a:solidFill>
              </a:rPr>
              <a:t>. </a:t>
            </a:r>
            <a:r>
              <a:rPr lang="uk-UA" dirty="0" err="1">
                <a:solidFill>
                  <a:schemeClr val="accent4">
                    <a:lumMod val="75000"/>
                  </a:schemeClr>
                </a:solidFill>
              </a:rPr>
              <a:t>посіб</a:t>
            </a:r>
            <a:r>
              <a:rPr lang="uk-UA" dirty="0">
                <a:solidFill>
                  <a:schemeClr val="accent4">
                    <a:lumMod val="75000"/>
                  </a:schemeClr>
                </a:solidFill>
              </a:rPr>
              <a:t>. / М. Я. </a:t>
            </a:r>
            <a:r>
              <a:rPr lang="uk-UA" dirty="0" err="1">
                <a:solidFill>
                  <a:schemeClr val="accent4">
                    <a:lumMod val="75000"/>
                  </a:schemeClr>
                </a:solidFill>
              </a:rPr>
              <a:t>Молоцький</a:t>
            </a:r>
            <a:r>
              <a:rPr lang="uk-UA" dirty="0">
                <a:solidFill>
                  <a:schemeClr val="accent4">
                    <a:lumMod val="75000"/>
                  </a:schemeClr>
                </a:solidFill>
              </a:rPr>
              <a:t>, С. П. Васильківський, В. І. </a:t>
            </a:r>
            <a:r>
              <a:rPr lang="uk-UA" dirty="0" err="1">
                <a:solidFill>
                  <a:schemeClr val="accent4">
                    <a:lumMod val="75000"/>
                  </a:schemeClr>
                </a:solidFill>
              </a:rPr>
              <a:t>Князюк</a:t>
            </a:r>
            <a:r>
              <a:rPr lang="uk-UA" dirty="0">
                <a:solidFill>
                  <a:schemeClr val="accent4">
                    <a:lumMod val="75000"/>
                  </a:schemeClr>
                </a:solidFill>
              </a:rPr>
              <a:t>. – 2-ге вид., перероб. та </a:t>
            </a:r>
            <a:r>
              <a:rPr lang="uk-UA" dirty="0" err="1">
                <a:solidFill>
                  <a:schemeClr val="accent4">
                    <a:lumMod val="75000"/>
                  </a:schemeClr>
                </a:solidFill>
              </a:rPr>
              <a:t>доп</a:t>
            </a:r>
            <a:r>
              <a:rPr lang="uk-UA" dirty="0">
                <a:solidFill>
                  <a:schemeClr val="accent4">
                    <a:lumMod val="75000"/>
                  </a:schemeClr>
                </a:solidFill>
              </a:rPr>
              <a:t>. – Біла Церква, 2008. – 192 </a:t>
            </a:r>
            <a:r>
              <a:rPr lang="uk-UA" dirty="0" smtClean="0">
                <a:solidFill>
                  <a:schemeClr val="accent4">
                    <a:lumMod val="75000"/>
                  </a:schemeClr>
                </a:solidFill>
              </a:rPr>
              <a:t>с.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i="1" dirty="0" smtClean="0">
                <a:solidFill>
                  <a:schemeClr val="accent4">
                    <a:lumMod val="75000"/>
                  </a:schemeClr>
                </a:solidFill>
              </a:rPr>
              <a:t>Висвітлено </a:t>
            </a:r>
            <a:r>
              <a:rPr lang="uk-UA" i="1" dirty="0">
                <a:solidFill>
                  <a:schemeClr val="accent4">
                    <a:lumMod val="75000"/>
                  </a:schemeClr>
                </a:solidFill>
              </a:rPr>
              <a:t>принципи розробки моделі майбутнього сорту, методи роботи в селекції та насінництві, викладена техніка селекційного процесу, методи оцінювання вихідного матеріалу і сортів. Значна увага приділена сортознавству найбільш поширених культур.</a:t>
            </a:r>
            <a:endParaRPr lang="uk-UA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 err="1" smtClean="0">
                <a:solidFill>
                  <a:schemeClr val="accent4">
                    <a:lumMod val="75000"/>
                  </a:schemeClr>
                </a:solidFill>
              </a:rPr>
              <a:t>Кільк</a:t>
            </a:r>
            <a:r>
              <a:rPr lang="uk-UA" b="1" dirty="0">
                <a:solidFill>
                  <a:schemeClr val="accent4">
                    <a:lumMod val="75000"/>
                  </a:schemeClr>
                </a:solidFill>
              </a:rPr>
              <a:t>. прим.:  126  </a:t>
            </a:r>
            <a:endParaRPr lang="uk-UA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914400" y="357188"/>
            <a:ext cx="7772400" cy="714375"/>
          </a:xfrm>
          <a:prstGeom prst="rect">
            <a:avLst/>
          </a:prstGeom>
        </p:spPr>
        <p:txBody>
          <a:bodyPr anchor="ctr">
            <a:normAutofit fontScale="97500" lnSpcReduction="10000"/>
          </a:bodyPr>
          <a:lstStyle/>
          <a:p>
            <a:pPr fontAlgn="auto">
              <a:spcAft>
                <a:spcPts val="0"/>
              </a:spcAft>
              <a:defRPr/>
            </a:pPr>
            <a:endParaRPr lang="uk-UA" sz="4400" b="1" dirty="0">
              <a:solidFill>
                <a:srgbClr val="660066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6627" name="Рисунок 1"/>
          <p:cNvPicPr>
            <a:picLocks noChangeAspect="1"/>
          </p:cNvPicPr>
          <p:nvPr/>
        </p:nvPicPr>
        <p:blipFill>
          <a:blip r:embed="rId2"/>
          <a:srcRect l="-2553" t="1894" r="2553"/>
          <a:stretch>
            <a:fillRect/>
          </a:stretch>
        </p:blipFill>
        <p:spPr bwMode="auto">
          <a:xfrm>
            <a:off x="107950" y="620713"/>
            <a:ext cx="2819400" cy="372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950" y="392113"/>
            <a:ext cx="6002338" cy="6037262"/>
          </a:xfrm>
        </p:spPr>
        <p:txBody>
          <a:bodyPr rtlCol="0">
            <a:normAutofit fontScale="850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>
                <a:solidFill>
                  <a:schemeClr val="accent4">
                    <a:lumMod val="75000"/>
                  </a:schemeClr>
                </a:solidFill>
              </a:rPr>
              <a:t>Спеціальна селекція і насінництво польових культур  : </a:t>
            </a:r>
            <a:r>
              <a:rPr lang="uk-UA" dirty="0" err="1">
                <a:solidFill>
                  <a:schemeClr val="accent4">
                    <a:lumMod val="75000"/>
                  </a:schemeClr>
                </a:solidFill>
              </a:rPr>
              <a:t>навч</a:t>
            </a:r>
            <a:r>
              <a:rPr lang="uk-UA" dirty="0">
                <a:solidFill>
                  <a:schemeClr val="accent4">
                    <a:lumMod val="75000"/>
                  </a:schemeClr>
                </a:solidFill>
              </a:rPr>
              <a:t>. </a:t>
            </a:r>
            <a:r>
              <a:rPr lang="uk-UA" dirty="0" err="1">
                <a:solidFill>
                  <a:schemeClr val="accent4">
                    <a:lumMod val="75000"/>
                  </a:schemeClr>
                </a:solidFill>
              </a:rPr>
              <a:t>посіб</a:t>
            </a:r>
            <a:r>
              <a:rPr lang="uk-UA" dirty="0">
                <a:solidFill>
                  <a:schemeClr val="accent4">
                    <a:lumMod val="75000"/>
                  </a:schemeClr>
                </a:solidFill>
              </a:rPr>
              <a:t>. / НААН України, Ін-т рослинництва ім. В. Юр'єва, НАУ; за ред. акад. В.В. Кириченка. – </a:t>
            </a:r>
            <a:r>
              <a:rPr lang="uk-UA" dirty="0" smtClean="0">
                <a:solidFill>
                  <a:schemeClr val="accent4">
                    <a:lumMod val="75000"/>
                  </a:schemeClr>
                </a:solidFill>
              </a:rPr>
              <a:t>Харків </a:t>
            </a:r>
            <a:r>
              <a:rPr lang="uk-UA" dirty="0">
                <a:solidFill>
                  <a:schemeClr val="accent4">
                    <a:lumMod val="75000"/>
                  </a:schemeClr>
                </a:solidFill>
              </a:rPr>
              <a:t>: ІР ім. В. Юр'єва, 2010. – 462с</a:t>
            </a:r>
            <a:r>
              <a:rPr lang="uk-UA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i="1" dirty="0" smtClean="0">
                <a:solidFill>
                  <a:schemeClr val="accent4">
                    <a:lumMod val="75000"/>
                  </a:schemeClr>
                </a:solidFill>
              </a:rPr>
              <a:t>     </a:t>
            </a:r>
            <a:r>
              <a:rPr lang="uk-UA" i="1" dirty="0">
                <a:solidFill>
                  <a:schemeClr val="accent4">
                    <a:lumMod val="75000"/>
                  </a:schemeClr>
                </a:solidFill>
              </a:rPr>
              <a:t>В посібнику </a:t>
            </a:r>
            <a:r>
              <a:rPr lang="uk-UA" i="1" dirty="0" smtClean="0">
                <a:solidFill>
                  <a:schemeClr val="accent4">
                    <a:lumMod val="75000"/>
                  </a:schemeClr>
                </a:solidFill>
              </a:rPr>
              <a:t>розглянуто </a:t>
            </a:r>
            <a:r>
              <a:rPr lang="uk-UA" i="1" dirty="0">
                <a:solidFill>
                  <a:schemeClr val="accent4">
                    <a:lumMod val="75000"/>
                  </a:schemeClr>
                </a:solidFill>
              </a:rPr>
              <a:t>основні питання спеціальної селекції і насінництва зернових, круп'яних, зернобобових і олійних культур, що вирощуються в Україні. Представлено такі культури як пшениця озима м'яка, пшениця яра м'яка і тверда, </a:t>
            </a:r>
            <a:r>
              <a:rPr lang="uk-UA" i="1" dirty="0" err="1">
                <a:solidFill>
                  <a:schemeClr val="accent4">
                    <a:lumMod val="75000"/>
                  </a:schemeClr>
                </a:solidFill>
              </a:rPr>
              <a:t>тритикале</a:t>
            </a:r>
            <a:r>
              <a:rPr lang="uk-UA" i="1" dirty="0">
                <a:solidFill>
                  <a:schemeClr val="accent4">
                    <a:lumMod val="75000"/>
                  </a:schemeClr>
                </a:solidFill>
              </a:rPr>
              <a:t> озиме та яре, жито озиме, ячмінь ярий, кукурудза, просо, горох, соя та соняшник. </a:t>
            </a:r>
            <a:r>
              <a:rPr lang="uk-UA" i="1" dirty="0" smtClean="0">
                <a:solidFill>
                  <a:schemeClr val="accent4">
                    <a:lumMod val="75000"/>
                  </a:schemeClr>
                </a:solidFill>
              </a:rPr>
              <a:t>  </a:t>
            </a:r>
            <a:endParaRPr lang="uk-UA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439863" y="392113"/>
            <a:ext cx="7772400" cy="714375"/>
          </a:xfrm>
          <a:prstGeom prst="rect">
            <a:avLst/>
          </a:prstGeom>
        </p:spPr>
        <p:txBody>
          <a:bodyPr anchor="ctr">
            <a:normAutofit fontScale="97500" lnSpcReduction="10000"/>
          </a:bodyPr>
          <a:lstStyle/>
          <a:p>
            <a:pPr fontAlgn="auto">
              <a:spcAft>
                <a:spcPts val="0"/>
              </a:spcAft>
              <a:defRPr/>
            </a:pPr>
            <a:endParaRPr lang="uk-UA" sz="4400" b="1" dirty="0">
              <a:solidFill>
                <a:srgbClr val="660066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7651" name="Рисунок 1"/>
          <p:cNvPicPr>
            <a:picLocks noChangeAspect="1"/>
          </p:cNvPicPr>
          <p:nvPr/>
        </p:nvPicPr>
        <p:blipFill>
          <a:blip r:embed="rId2"/>
          <a:srcRect l="-2646" t="2223" r="2646" b="-209"/>
          <a:stretch>
            <a:fillRect/>
          </a:stretch>
        </p:blipFill>
        <p:spPr bwMode="auto">
          <a:xfrm>
            <a:off x="6227763" y="476250"/>
            <a:ext cx="2722562" cy="350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968375" y="357188"/>
            <a:ext cx="7772400" cy="714375"/>
          </a:xfrm>
          <a:prstGeom prst="rect">
            <a:avLst/>
          </a:prstGeom>
        </p:spPr>
        <p:txBody>
          <a:bodyPr anchor="ctr">
            <a:normAutofit fontScale="97500" lnSpcReduction="10000"/>
          </a:bodyPr>
          <a:lstStyle/>
          <a:p>
            <a:pPr fontAlgn="auto">
              <a:spcAft>
                <a:spcPts val="0"/>
              </a:spcAft>
              <a:defRPr/>
            </a:pPr>
            <a:endParaRPr lang="uk-UA" sz="4400" b="1" dirty="0">
              <a:solidFill>
                <a:srgbClr val="660066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8674" name="Рисунок 4"/>
          <p:cNvPicPr>
            <a:picLocks noChangeAspect="1"/>
          </p:cNvPicPr>
          <p:nvPr/>
        </p:nvPicPr>
        <p:blipFill>
          <a:blip r:embed="rId2"/>
          <a:srcRect l="5682" t="2650" r="-4668" b="5901"/>
          <a:stretch>
            <a:fillRect/>
          </a:stretch>
        </p:blipFill>
        <p:spPr bwMode="auto">
          <a:xfrm>
            <a:off x="219075" y="765175"/>
            <a:ext cx="2613025" cy="361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Объект 7"/>
          <p:cNvSpPr>
            <a:spLocks noGrp="1"/>
          </p:cNvSpPr>
          <p:nvPr>
            <p:ph idx="1"/>
          </p:nvPr>
        </p:nvSpPr>
        <p:spPr>
          <a:xfrm>
            <a:off x="2987675" y="836613"/>
            <a:ext cx="5832475" cy="4597400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uk-UA" sz="2000" smtClean="0">
                <a:solidFill>
                  <a:srgbClr val="7030A0"/>
                </a:solidFill>
              </a:rPr>
              <a:t>Спеціальна селекція польових культур  : навч. посіб. / В.Д. Бугайов, С.П. Васильківський, В.А. Власенко та ін.; за ред. М.Я.Молоцького. – Біла Церква, 2010. – 368 с.</a:t>
            </a: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uk-UA" sz="1800" i="1" smtClean="0">
                <a:solidFill>
                  <a:srgbClr val="7030A0"/>
                </a:solidFill>
              </a:rPr>
              <a:t>Розглянуті основні  питання зі спеціальної селекції головних польових культур, що вирощуються в Україні: зернові (пшениця, жито, ячмінь, овес, тритикале, кукурудза), зернобобові (горох, соя), круп'яні (гречка, просо), технічні (цукрові буряки), олійні (соняшник, ріпак), прядивні (льон), бульбоплоди  (картопля), кормові (багаторічні трави).</a:t>
            </a:r>
            <a:endParaRPr lang="uk-UA" sz="1800" smtClean="0">
              <a:solidFill>
                <a:srgbClr val="7030A0"/>
              </a:solidFill>
            </a:endParaRP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uk-UA" sz="1800" b="1" smtClean="0">
                <a:solidFill>
                  <a:srgbClr val="7030A0"/>
                </a:solidFill>
              </a:rPr>
              <a:t>Кільк. прим.:  47  </a:t>
            </a:r>
            <a:endParaRPr lang="uk-UA" sz="1800" smtClean="0">
              <a:solidFill>
                <a:srgbClr val="7030A0"/>
              </a:solidFill>
            </a:endParaRPr>
          </a:p>
          <a:p>
            <a:pPr marL="0" indent="0" eaLnBrk="1" hangingPunct="1">
              <a:lnSpc>
                <a:spcPct val="80000"/>
              </a:lnSpc>
            </a:pPr>
            <a:endParaRPr lang="uk-UA" sz="1800" smtClean="0"/>
          </a:p>
        </p:txBody>
      </p:sp>
      <p:pic>
        <p:nvPicPr>
          <p:cNvPr id="28676" name="Рисунок 8"/>
          <p:cNvPicPr>
            <a:picLocks noChangeAspect="1"/>
          </p:cNvPicPr>
          <p:nvPr/>
        </p:nvPicPr>
        <p:blipFill>
          <a:blip r:embed="rId2"/>
          <a:srcRect l="5682" t="2650" r="-4668" b="5901"/>
          <a:stretch>
            <a:fillRect/>
          </a:stretch>
        </p:blipFill>
        <p:spPr bwMode="auto">
          <a:xfrm>
            <a:off x="250825" y="765175"/>
            <a:ext cx="2613025" cy="361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10" name="Group 14"/>
          <p:cNvGraphicFramePr>
            <a:graphicFrameLocks noGrp="1"/>
          </p:cNvGraphicFramePr>
          <p:nvPr>
            <p:ph idx="1"/>
          </p:nvPr>
        </p:nvGraphicFramePr>
        <p:xfrm>
          <a:off x="2771775" y="692150"/>
          <a:ext cx="5980113" cy="4557713"/>
        </p:xfrm>
        <a:graphic>
          <a:graphicData uri="http://schemas.openxmlformats.org/drawingml/2006/table">
            <a:tbl>
              <a:tblPr/>
              <a:tblGrid>
                <a:gridCol w="5951538"/>
                <a:gridCol w="28575"/>
              </a:tblGrid>
              <a:tr h="2343150">
                <a:tc gridSpan="2"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04A7B"/>
                          </a:solidFill>
                          <a:effectLst/>
                          <a:latin typeface="Calibri" pitchFamily="34" charset="0"/>
                        </a:rPr>
                        <a:t>        Селекція, насінництво і технології вирощування зернових колосових культур у Лісостепу України  / Миронівський інститут пшениці УААН; за ред.: В.Т. Колючого, В.А. Власенка, Г.Ю. Борсука. – Київ : Аграрна наука, 2007. – 800 с.</a:t>
                      </a: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604A7B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145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04A7B"/>
                          </a:solidFill>
                          <a:effectLst/>
                          <a:latin typeface="Calibri" pitchFamily="34" charset="0"/>
                        </a:rPr>
                        <a:t>       У книзі колективом авторів узагальнено результати багаторічних досліджень із селекції, генетики, імунітету, фізіології, біотехнології, якості зерна, насінництва, технології вирощування озимої і ярої пшениці, озимого тритикале, озимого та ярого ячменю в Лісостепу України. Розрахована на наукових працівників, викладачів, студентів, спеціалістів сільського господарства.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04A7B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604A7B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1212850" y="620713"/>
            <a:ext cx="7772400" cy="714375"/>
          </a:xfrm>
          <a:prstGeom prst="rect">
            <a:avLst/>
          </a:prstGeom>
        </p:spPr>
        <p:txBody>
          <a:bodyPr anchor="ctr">
            <a:normAutofit fontScale="97500" lnSpcReduction="10000"/>
          </a:bodyPr>
          <a:lstStyle/>
          <a:p>
            <a:pPr fontAlgn="auto">
              <a:spcAft>
                <a:spcPts val="0"/>
              </a:spcAft>
              <a:defRPr/>
            </a:pPr>
            <a:endParaRPr lang="uk-UA" sz="4400" b="1" dirty="0">
              <a:solidFill>
                <a:srgbClr val="660066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9708" name="Рисунок 6"/>
          <p:cNvPicPr>
            <a:picLocks noChangeAspect="1"/>
          </p:cNvPicPr>
          <p:nvPr/>
        </p:nvPicPr>
        <p:blipFill>
          <a:blip r:embed="rId2"/>
          <a:srcRect l="-2184" t="3801" r="2184" b="-3801"/>
          <a:stretch>
            <a:fillRect/>
          </a:stretch>
        </p:blipFill>
        <p:spPr bwMode="auto">
          <a:xfrm>
            <a:off x="107950" y="620713"/>
            <a:ext cx="2435225" cy="336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638" y="908050"/>
            <a:ext cx="6711950" cy="4346575"/>
          </a:xfrm>
        </p:spPr>
        <p:txBody>
          <a:bodyPr rtlCol="0">
            <a:normAutofit fontScale="92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800" dirty="0">
                <a:solidFill>
                  <a:schemeClr val="accent4">
                    <a:lumMod val="75000"/>
                  </a:schemeClr>
                </a:solidFill>
              </a:rPr>
              <a:t>Основи селекції польових культур на стійкість до шкідливих організмів : навчальний посібник / за ред. </a:t>
            </a:r>
            <a:r>
              <a:rPr lang="uk-UA" sz="2800" dirty="0" err="1">
                <a:solidFill>
                  <a:schemeClr val="accent4">
                    <a:lumMod val="75000"/>
                  </a:schemeClr>
                </a:solidFill>
              </a:rPr>
              <a:t>В.В.Кириченка</a:t>
            </a:r>
            <a:r>
              <a:rPr lang="uk-UA" sz="2800" dirty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uk-UA" sz="2800" dirty="0" err="1">
                <a:solidFill>
                  <a:schemeClr val="accent4">
                    <a:lumMod val="75000"/>
                  </a:schemeClr>
                </a:solidFill>
              </a:rPr>
              <a:t>В.П.Петренкової</a:t>
            </a:r>
            <a:r>
              <a:rPr lang="uk-UA" sz="2800" dirty="0">
                <a:solidFill>
                  <a:schemeClr val="accent4">
                    <a:lumMod val="75000"/>
                  </a:schemeClr>
                </a:solidFill>
              </a:rPr>
              <a:t>. – Харків: Ін-т рослинництва ім. В.Я. Юр</a:t>
            </a:r>
            <a:r>
              <a:rPr lang="ru-RU" sz="2800" dirty="0">
                <a:solidFill>
                  <a:schemeClr val="accent4">
                    <a:lumMod val="75000"/>
                  </a:schemeClr>
                </a:solidFill>
              </a:rPr>
              <a:t>’</a:t>
            </a:r>
            <a:r>
              <a:rPr lang="uk-UA" sz="2800" dirty="0" err="1">
                <a:solidFill>
                  <a:schemeClr val="accent4">
                    <a:lumMod val="75000"/>
                  </a:schemeClr>
                </a:solidFill>
              </a:rPr>
              <a:t>єва</a:t>
            </a:r>
            <a:r>
              <a:rPr lang="uk-UA" sz="2800" dirty="0">
                <a:solidFill>
                  <a:schemeClr val="accent4">
                    <a:lumMod val="75000"/>
                  </a:schemeClr>
                </a:solidFill>
              </a:rPr>
              <a:t>, 2012. – 320 с.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800" dirty="0">
                <a:solidFill>
                  <a:schemeClr val="accent4">
                    <a:lumMod val="75000"/>
                  </a:schemeClr>
                </a:solidFill>
              </a:rPr>
              <a:t>В навчальному посібнику розглянуто основи селекції окремих зернових, бобових і олійних культур на стійкість до шкідливих організмів. Положення, викладені в посібнику, відносяться до спеціальних прийомів в селекції, що дозволяють проводити оцінку та добір стійкого до </a:t>
            </a:r>
            <a:r>
              <a:rPr lang="uk-UA" sz="2800" dirty="0" err="1">
                <a:solidFill>
                  <a:schemeClr val="accent4">
                    <a:lumMod val="75000"/>
                  </a:schemeClr>
                </a:solidFill>
              </a:rPr>
              <a:t>хвороб</a:t>
            </a:r>
            <a:r>
              <a:rPr lang="uk-UA" sz="2800" dirty="0">
                <a:solidFill>
                  <a:schemeClr val="accent4">
                    <a:lumMod val="75000"/>
                  </a:schemeClr>
                </a:solidFill>
              </a:rPr>
              <a:t> і шкідників вихідного матеріалу.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uk-UA" sz="2800" dirty="0">
              <a:solidFill>
                <a:srgbClr val="660066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914400" y="357188"/>
            <a:ext cx="7772400" cy="714375"/>
          </a:xfrm>
          <a:prstGeom prst="rect">
            <a:avLst/>
          </a:prstGeom>
        </p:spPr>
        <p:txBody>
          <a:bodyPr anchor="ctr">
            <a:normAutofit fontScale="97500" lnSpcReduction="10000"/>
          </a:bodyPr>
          <a:lstStyle/>
          <a:p>
            <a:pPr fontAlgn="auto">
              <a:spcAft>
                <a:spcPts val="0"/>
              </a:spcAft>
              <a:defRPr/>
            </a:pPr>
            <a:endParaRPr lang="uk-UA" sz="4400" b="1" dirty="0">
              <a:solidFill>
                <a:srgbClr val="660066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30723" name="Рисунок 1"/>
          <p:cNvPicPr>
            <a:picLocks noChangeAspect="1"/>
          </p:cNvPicPr>
          <p:nvPr/>
        </p:nvPicPr>
        <p:blipFill>
          <a:blip r:embed="rId2"/>
          <a:srcRect l="-4463" t="3340" r="4463" b="-1640"/>
          <a:stretch>
            <a:fillRect/>
          </a:stretch>
        </p:blipFill>
        <p:spPr bwMode="auto">
          <a:xfrm>
            <a:off x="6659563" y="981075"/>
            <a:ext cx="2205037" cy="301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59" name="Group 15"/>
          <p:cNvGraphicFramePr>
            <a:graphicFrameLocks noGrp="1"/>
          </p:cNvGraphicFramePr>
          <p:nvPr>
            <p:ph idx="1"/>
          </p:nvPr>
        </p:nvGraphicFramePr>
        <p:xfrm>
          <a:off x="2843213" y="692150"/>
          <a:ext cx="6121400" cy="3324225"/>
        </p:xfrm>
        <a:graphic>
          <a:graphicData uri="http://schemas.openxmlformats.org/drawingml/2006/table">
            <a:tbl>
              <a:tblPr/>
              <a:tblGrid>
                <a:gridCol w="6096000"/>
                <a:gridCol w="25400"/>
              </a:tblGrid>
              <a:tr h="1139825">
                <a:tc gridSpan="2"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04A7B"/>
                          </a:solidFill>
                          <a:effectLst/>
                          <a:latin typeface="Calibri" pitchFamily="34" charset="0"/>
                        </a:rPr>
                        <a:t>  </a:t>
                      </a: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04A7B"/>
                          </a:solidFill>
                          <a:effectLst/>
                          <a:latin typeface="Calibri" pitchFamily="34" charset="0"/>
                        </a:rPr>
                        <a:t>Макрушин М. М.   Насінництво (методологія, теорія, практика)  : підр. / М. М. Макрушин, Є. М. Макрушина. – 2-ге вид., доп. і перероб. – Сімферополь : Аріал, 2012. – 536 с.</a:t>
                      </a:r>
                      <a:endParaRPr kumimoji="0" lang="uk-UA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604A7B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6850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04A7B"/>
                          </a:solidFill>
                          <a:effectLst/>
                          <a:latin typeface="Calibri" pitchFamily="34" charset="0"/>
                        </a:rPr>
                        <a:t>       В підручнику подано обгрунтування насінництва як окремої галузі насінництва та виробництва. Висвітлюються важливі питання насіннєзнавства, технології вирощування, післязбирального оброблення, зберігання, контролю, стандартизації насіння та організаційно-економічні питання насінництва. Для використання у навчальному процесі у вишів аграрного напрямку.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04A7B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604A7B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971550" y="333375"/>
            <a:ext cx="7772400" cy="714375"/>
          </a:xfrm>
          <a:prstGeom prst="rect">
            <a:avLst/>
          </a:prstGeom>
        </p:spPr>
        <p:txBody>
          <a:bodyPr anchor="ctr">
            <a:normAutofit fontScale="97500" lnSpcReduction="10000"/>
          </a:bodyPr>
          <a:lstStyle/>
          <a:p>
            <a:pPr fontAlgn="auto">
              <a:spcAft>
                <a:spcPts val="0"/>
              </a:spcAft>
              <a:defRPr/>
            </a:pPr>
            <a:endParaRPr lang="uk-UA" sz="4400" b="1" dirty="0">
              <a:solidFill>
                <a:srgbClr val="660066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31756" name="Рисунок 9"/>
          <p:cNvPicPr>
            <a:picLocks noChangeAspect="1"/>
          </p:cNvPicPr>
          <p:nvPr/>
        </p:nvPicPr>
        <p:blipFill>
          <a:blip r:embed="rId2"/>
          <a:srcRect t="1543"/>
          <a:stretch>
            <a:fillRect/>
          </a:stretch>
        </p:blipFill>
        <p:spPr bwMode="auto">
          <a:xfrm>
            <a:off x="250825" y="692150"/>
            <a:ext cx="2257425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7" name="Рисунок 10"/>
          <p:cNvPicPr>
            <a:picLocks noChangeAspect="1"/>
          </p:cNvPicPr>
          <p:nvPr/>
        </p:nvPicPr>
        <p:blipFill>
          <a:blip r:embed="rId2"/>
          <a:srcRect t="1541" b="2090"/>
          <a:stretch>
            <a:fillRect/>
          </a:stretch>
        </p:blipFill>
        <p:spPr bwMode="auto">
          <a:xfrm>
            <a:off x="250825" y="765175"/>
            <a:ext cx="2257425" cy="314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3"/>
          <p:cNvSpPr>
            <a:spLocks noGrp="1"/>
          </p:cNvSpPr>
          <p:nvPr>
            <p:ph type="body" idx="1"/>
          </p:nvPr>
        </p:nvSpPr>
        <p:spPr>
          <a:xfrm>
            <a:off x="2900363" y="1646238"/>
            <a:ext cx="5786437" cy="4479925"/>
          </a:xfrm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mtClean="0">
                <a:solidFill>
                  <a:srgbClr val="953735"/>
                </a:solidFill>
              </a:rPr>
              <a:t>   </a:t>
            </a:r>
            <a:r>
              <a:rPr lang="ru-RU" smtClean="0">
                <a:solidFill>
                  <a:srgbClr val="660066"/>
                </a:solidFill>
              </a:rPr>
              <a:t>Генетика і селекція в Україні на межі тисячоліть / Редкол.: В. В. Моргун (голов. ред.) та ін. Т. 1. – У 4 т. – Київ : Логос, 2001. – 644 с.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uk-UA" sz="2400" smtClean="0">
                <a:solidFill>
                  <a:srgbClr val="660066"/>
                </a:solidFill>
              </a:rPr>
              <a:t>       </a:t>
            </a:r>
            <a:r>
              <a:rPr lang="uk-UA" sz="2000" smtClean="0">
                <a:solidFill>
                  <a:srgbClr val="660066"/>
                </a:solidFill>
              </a:rPr>
              <a:t>Книга містить праці великого колективу авторів, членів Українського товариства генетиків і селекціонерів ім. М. І. Вавилова, охоплює широке коло питань сучасної генетики і селекції. Для генетиків і селекціонерів, викладачів та студентів біологічних, сільськогосподарських і медичних</a:t>
            </a:r>
            <a:r>
              <a:rPr lang="uk-UA" sz="200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uk-UA" sz="2000" smtClean="0">
                <a:solidFill>
                  <a:srgbClr val="660066"/>
                </a:solidFill>
              </a:rPr>
              <a:t>вузів.</a:t>
            </a:r>
            <a:endParaRPr lang="ru-RU" sz="2000" smtClean="0">
              <a:solidFill>
                <a:srgbClr val="660066"/>
              </a:solidFill>
              <a:latin typeface="Arial" charset="0"/>
            </a:endParaRPr>
          </a:p>
        </p:txBody>
      </p:sp>
      <p:sp>
        <p:nvSpPr>
          <p:cNvPr id="14338" name="AutoShape 5" descr="%D0%98%D0%B7%D0%BE%D0%B1%D1%80%D0%B0%D0%B6%D0%B5%D0%BD%D0%B8%D0%B5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39" name="AutoShape 7" descr="%D0%98%D0%B7%D0%BE%D0%B1%D1%80%D0%B0%D0%B6%D0%B5%D0%BD%D0%B8%D0%B5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0" name="AutoShape 9" descr="%D0%98%D0%B7%D0%BE%D0%B1%D1%80%D0%B0%D0%B6%D0%B5%D0%BD%D0%B8%D0%B5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4341" name="Рисунок 1"/>
          <p:cNvPicPr>
            <a:picLocks noChangeAspect="1"/>
          </p:cNvPicPr>
          <p:nvPr/>
        </p:nvPicPr>
        <p:blipFill>
          <a:blip r:embed="rId2"/>
          <a:srcRect l="-1707" t="-398" r="1707" b="398"/>
          <a:stretch>
            <a:fillRect/>
          </a:stretch>
        </p:blipFill>
        <p:spPr bwMode="auto">
          <a:xfrm>
            <a:off x="468313" y="1628775"/>
            <a:ext cx="2182812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6"/>
          <p:cNvSpPr>
            <a:spLocks noGrp="1"/>
          </p:cNvSpPr>
          <p:nvPr>
            <p:ph type="body" sz="half" idx="4294967295"/>
          </p:nvPr>
        </p:nvSpPr>
        <p:spPr>
          <a:xfrm>
            <a:off x="395288" y="404813"/>
            <a:ext cx="5329237" cy="488632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uk-UA" sz="2400" smtClean="0">
                <a:solidFill>
                  <a:schemeClr val="folHlink"/>
                </a:solidFill>
              </a:rPr>
              <a:t>     Спеціальна генетика сільськогосподарських культур  : навч. посіб. / С.П. Васильківський, Л.А. Вільчинська, М.В. Лозінський та ін.; за ред С.П. Васильківського. – Біла Церква, 2011. – 230 с.</a:t>
            </a:r>
            <a:r>
              <a:rPr lang="ru-RU" sz="2400" smtClean="0"/>
              <a:t> </a:t>
            </a:r>
          </a:p>
          <a:p>
            <a:pPr eaLnBrk="1" hangingPunct="1">
              <a:buFont typeface="Arial" charset="0"/>
              <a:buNone/>
            </a:pPr>
            <a:r>
              <a:rPr lang="uk-UA" sz="1400" i="1" smtClean="0">
                <a:solidFill>
                  <a:schemeClr val="folHlink"/>
                </a:solidFill>
              </a:rPr>
              <a:t>        </a:t>
            </a:r>
          </a:p>
          <a:p>
            <a:pPr eaLnBrk="1" hangingPunct="1">
              <a:buFont typeface="Arial" charset="0"/>
              <a:buNone/>
            </a:pPr>
            <a:r>
              <a:rPr lang="uk-UA" sz="1400" i="1" smtClean="0">
                <a:solidFill>
                  <a:schemeClr val="folHlink"/>
                </a:solidFill>
              </a:rPr>
              <a:t>         Навчальний посібник включоє 12 видів основних сільськогосподарських культур. Викладення генетики кожного з 12 видів подається за загальною схемою: видовий склад та каріологія; генитичний потенціал мінливості; генетичний контроль морфологічних і біохімічних ознак.</a:t>
            </a:r>
            <a:r>
              <a:rPr lang="uk-UA" sz="2400" i="1" smtClean="0"/>
              <a:t>  </a:t>
            </a:r>
            <a:r>
              <a:rPr lang="ru-RU" sz="2400" smtClean="0"/>
              <a:t> </a:t>
            </a:r>
          </a:p>
        </p:txBody>
      </p:sp>
      <p:pic>
        <p:nvPicPr>
          <p:cNvPr id="32770" name="Объект 1"/>
          <p:cNvPicPr>
            <a:picLocks noGrp="1" noChangeAspect="1"/>
          </p:cNvPicPr>
          <p:nvPr>
            <p:ph type="media" sz="half" idx="1"/>
          </p:nvPr>
        </p:nvPicPr>
        <p:blipFill>
          <a:blip r:embed="rId2"/>
          <a:srcRect l="6656" t="3181" r="4599" b="5550"/>
          <a:stretch>
            <a:fillRect/>
          </a:stretch>
        </p:blipFill>
        <p:spPr>
          <a:xfrm>
            <a:off x="5795963" y="404813"/>
            <a:ext cx="2840037" cy="3960812"/>
          </a:xfrm>
        </p:spPr>
      </p:pic>
      <p:sp>
        <p:nvSpPr>
          <p:cNvPr id="32771" name="Заголовок 1"/>
          <p:cNvSpPr txBox="1">
            <a:spLocks/>
          </p:cNvSpPr>
          <p:nvPr/>
        </p:nvSpPr>
        <p:spPr bwMode="auto">
          <a:xfrm>
            <a:off x="755650" y="188913"/>
            <a:ext cx="77724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uk-UA" sz="4300" b="1">
                <a:solidFill>
                  <a:srgbClr val="660066"/>
                </a:solidFill>
                <a:latin typeface="Calibri" pitchFamily="34" charset="0"/>
              </a:rPr>
              <a:t> </a:t>
            </a:r>
            <a:endParaRPr lang="ru-RU" sz="4300" b="1">
              <a:solidFill>
                <a:srgbClr val="660066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/>
          </p:cNvSpPr>
          <p:nvPr>
            <p:ph type="body" sz="half" idx="4294967295"/>
          </p:nvPr>
        </p:nvSpPr>
        <p:spPr>
          <a:xfrm>
            <a:off x="2268538" y="765175"/>
            <a:ext cx="6500812" cy="40576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uk-UA" sz="2400" smtClean="0">
                <a:solidFill>
                  <a:schemeClr val="folHlink"/>
                </a:solidFill>
              </a:rPr>
              <a:t>      Шемавньов В. І.   Насінництво польових культур  : Навчальний посібник / В. І. Шемавньов, Н. І. Ковалевська, В. В. Мороз. – Дніпропетровськ, 2004. – 231 с.</a:t>
            </a:r>
            <a:r>
              <a:rPr lang="ru-RU" sz="2400" smtClean="0">
                <a:solidFill>
                  <a:schemeClr val="folHlink"/>
                </a:solidFill>
              </a:rPr>
              <a:t>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uk-UA" sz="2400" i="1" smtClean="0">
                <a:solidFill>
                  <a:srgbClr val="660066"/>
                </a:solidFill>
              </a:rPr>
              <a:t>       Розглянуто насінництво польових культур як наука і як галузь с.-г. виробництва, викладено історію насінництва в Україні, сучасну структуру насінництва в державі на підставі законодавчих і норматитивних актів. Описані організація й  методика первинного насінництва в державі на підставі законодавчих і нормативних актів.</a:t>
            </a:r>
            <a:endParaRPr lang="ru-RU" sz="2400" smtClean="0">
              <a:solidFill>
                <a:srgbClr val="660066"/>
              </a:solidFill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u-RU" sz="2400" smtClean="0">
              <a:solidFill>
                <a:srgbClr val="660066"/>
              </a:solidFill>
            </a:endParaRPr>
          </a:p>
        </p:txBody>
      </p:sp>
      <p:pic>
        <p:nvPicPr>
          <p:cNvPr id="33794" name="Объект 1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2052" t="1591" r="4659"/>
          <a:stretch>
            <a:fillRect/>
          </a:stretch>
        </p:blipFill>
        <p:spPr>
          <a:xfrm>
            <a:off x="284163" y="765175"/>
            <a:ext cx="1916112" cy="2474913"/>
          </a:xfr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8"/>
          <p:cNvSpPr>
            <a:spLocks noGrp="1"/>
          </p:cNvSpPr>
          <p:nvPr>
            <p:ph type="body" sz="half" idx="4294967295"/>
          </p:nvPr>
        </p:nvSpPr>
        <p:spPr>
          <a:xfrm>
            <a:off x="3132138" y="1125538"/>
            <a:ext cx="5554662" cy="500062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uk-UA" sz="2800" smtClean="0">
                <a:solidFill>
                  <a:schemeClr val="folHlink"/>
                </a:solidFill>
              </a:rPr>
              <a:t>    Індукований мутагенез в селекції     рослин : збірник наукових праць: 100-річчю від дня народження Й.А.Рапопорта присвячується / Інститут фізіології рослин і генетики НАНУ, Укр. т-во генетиків і селекціонерів ім.М.І.Вавилова, Білоцерківський національний аграрний університет. – Біла Церква : БНАУ, 2012. – 226 с.</a:t>
            </a:r>
            <a:r>
              <a:rPr lang="ru-RU" sz="2800" smtClean="0"/>
              <a:t>  </a:t>
            </a:r>
          </a:p>
        </p:txBody>
      </p:sp>
      <p:pic>
        <p:nvPicPr>
          <p:cNvPr id="34818" name="Объект 1"/>
          <p:cNvPicPr>
            <a:picLocks noGrp="1" noChangeAspect="1"/>
          </p:cNvPicPr>
          <p:nvPr>
            <p:ph idx="1"/>
          </p:nvPr>
        </p:nvPicPr>
        <p:blipFill>
          <a:blip r:embed="rId2"/>
          <a:srcRect l="3331" t="2223" r="1208" b="958"/>
          <a:stretch>
            <a:fillRect/>
          </a:stretch>
        </p:blipFill>
        <p:spPr>
          <a:xfrm>
            <a:off x="611188" y="1341438"/>
            <a:ext cx="2351087" cy="3179762"/>
          </a:xfr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/>
          </p:cNvSpPr>
          <p:nvPr>
            <p:ph type="title"/>
          </p:nvPr>
        </p:nvSpPr>
        <p:spPr>
          <a:xfrm>
            <a:off x="468313" y="333375"/>
            <a:ext cx="8229600" cy="1143000"/>
          </a:xfrm>
        </p:spPr>
        <p:txBody>
          <a:bodyPr/>
          <a:lstStyle/>
          <a:p>
            <a:r>
              <a:rPr lang="ru-RU" b="1" i="1" smtClean="0">
                <a:solidFill>
                  <a:schemeClr val="folHlink"/>
                </a:solidFill>
              </a:rPr>
              <a:t>ПЕР</a:t>
            </a:r>
            <a:r>
              <a:rPr lang="en-US" b="1" i="1" smtClean="0">
                <a:solidFill>
                  <a:schemeClr val="folHlink"/>
                </a:solidFill>
              </a:rPr>
              <a:t>IO</a:t>
            </a:r>
            <a:r>
              <a:rPr lang="ru-RU" b="1" i="1" smtClean="0">
                <a:solidFill>
                  <a:schemeClr val="folHlink"/>
                </a:solidFill>
              </a:rPr>
              <a:t>ДИЧН</a:t>
            </a:r>
            <a:r>
              <a:rPr lang="en-US" b="1" i="1" smtClean="0">
                <a:solidFill>
                  <a:schemeClr val="folHlink"/>
                </a:solidFill>
              </a:rPr>
              <a:t>I </a:t>
            </a:r>
            <a:r>
              <a:rPr lang="ru-RU" b="1" i="1" smtClean="0">
                <a:solidFill>
                  <a:schemeClr val="folHlink"/>
                </a:solidFill>
              </a:rPr>
              <a:t>ВИДАННЯ</a:t>
            </a:r>
          </a:p>
        </p:txBody>
      </p:sp>
      <p:pic>
        <p:nvPicPr>
          <p:cNvPr id="35842" name="Рисунок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076700"/>
            <a:ext cx="1617662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9" descr="agrobi_uk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1412875"/>
            <a:ext cx="1430338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59563" y="1341438"/>
            <a:ext cx="2071687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11413" y="1412875"/>
            <a:ext cx="1922462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1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7900" y="1412875"/>
            <a:ext cx="1585913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7" name="Picture 1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00338" y="4005263"/>
            <a:ext cx="1527175" cy="223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8" name="Picture 1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77050" y="3933825"/>
            <a:ext cx="1773238" cy="220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9" name="Picture 1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787900" y="4005263"/>
            <a:ext cx="1563688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Объект 2"/>
          <p:cNvSpPr>
            <a:spLocks noGrp="1"/>
          </p:cNvSpPr>
          <p:nvPr>
            <p:ph idx="1"/>
          </p:nvPr>
        </p:nvSpPr>
        <p:spPr>
          <a:xfrm>
            <a:off x="468313" y="1844675"/>
            <a:ext cx="8351837" cy="410527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z="3600" smtClean="0">
                <a:solidFill>
                  <a:srgbClr val="660066"/>
                </a:solidFill>
              </a:rPr>
              <a:t>              </a:t>
            </a:r>
            <a:r>
              <a:rPr lang="ru-RU" sz="360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ru-RU" sz="5400" smtClean="0">
                <a:solidFill>
                  <a:srgbClr val="660066"/>
                </a:solidFill>
                <a:latin typeface="Arial" charset="0"/>
              </a:rPr>
              <a:t>Дякую за увагу!</a:t>
            </a:r>
          </a:p>
          <a:p>
            <a:pPr marL="0" indent="0">
              <a:buFont typeface="Arial" charset="0"/>
              <a:buNone/>
            </a:pPr>
            <a:endParaRPr lang="ru-RU" sz="5400" smtClean="0">
              <a:solidFill>
                <a:srgbClr val="660066"/>
              </a:solidFill>
              <a:latin typeface="Arial" charset="0"/>
            </a:endParaRPr>
          </a:p>
          <a:p>
            <a:pPr marL="0" indent="0">
              <a:buFont typeface="Arial" charset="0"/>
              <a:buNone/>
            </a:pPr>
            <a:endParaRPr lang="ru-RU" sz="5400" smtClean="0">
              <a:solidFill>
                <a:srgbClr val="660066"/>
              </a:solidFill>
              <a:latin typeface="Arial" charset="0"/>
            </a:endParaRPr>
          </a:p>
          <a:p>
            <a:pPr marL="0" indent="0">
              <a:buFont typeface="Arial" charset="0"/>
              <a:buNone/>
            </a:pPr>
            <a:endParaRPr lang="ru-RU" smtClean="0">
              <a:solidFill>
                <a:srgbClr val="660066"/>
              </a:solidFill>
              <a:latin typeface="Arial" charset="0"/>
            </a:endParaRPr>
          </a:p>
          <a:p>
            <a:pPr marL="0" indent="0">
              <a:buFont typeface="Arial" charset="0"/>
              <a:buNone/>
            </a:pPr>
            <a:r>
              <a:rPr lang="ru-RU" smtClean="0">
                <a:solidFill>
                  <a:srgbClr val="660066"/>
                </a:solidFill>
                <a:latin typeface="Arial" charset="0"/>
              </a:rPr>
              <a:t>            </a:t>
            </a:r>
            <a:r>
              <a:rPr lang="ru-RU" sz="2800" smtClean="0">
                <a:solidFill>
                  <a:srgbClr val="660066"/>
                </a:solidFill>
                <a:latin typeface="Arial" charset="0"/>
              </a:rPr>
              <a:t>Підготувала Бєлєнька Т.П., зав. відділом</a:t>
            </a:r>
            <a:endParaRPr lang="uk-UA" sz="2800" b="1" smtClean="0">
              <a:solidFill>
                <a:srgbClr val="660066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74" name="Group 14"/>
          <p:cNvGraphicFramePr>
            <a:graphicFrameLocks noGrp="1"/>
          </p:cNvGraphicFramePr>
          <p:nvPr>
            <p:ph idx="1"/>
          </p:nvPr>
        </p:nvGraphicFramePr>
        <p:xfrm>
          <a:off x="250825" y="1196975"/>
          <a:ext cx="6121400" cy="5119688"/>
        </p:xfrm>
        <a:graphic>
          <a:graphicData uri="http://schemas.openxmlformats.org/drawingml/2006/table">
            <a:tbl>
              <a:tblPr/>
              <a:tblGrid>
                <a:gridCol w="6086475"/>
                <a:gridCol w="34925"/>
              </a:tblGrid>
              <a:tr h="1279525">
                <a:tc gridSpan="2"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Генетика і селекція в Україні на межі тисячоліть. Т. 3 / Редкол.: В. В. Моргун (голов. ред.) та ін. – У 4 т. – К. : Логос, 2001. – 480 с.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401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Книга містить праці великого колективу авторів, членів Українського товариства генетиків і селекціонерів ім. М. І. Вавилова, охоплює широке коло питань сучасної генетики і селекції.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Для генетиків і селекціонерів, викладачів та студентів біологічних, сільськогосподарських медичних вузів.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928688" y="400050"/>
            <a:ext cx="7772400" cy="714375"/>
          </a:xfrm>
          <a:prstGeom prst="rect">
            <a:avLst/>
          </a:prstGeom>
        </p:spPr>
        <p:txBody>
          <a:bodyPr bIns="91440" anchor="b">
            <a:normAutofit fontScale="975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4000" b="1" dirty="0">
                <a:solidFill>
                  <a:srgbClr val="660066"/>
                </a:solidFill>
                <a:latin typeface="+mj-lt"/>
                <a:ea typeface="+mj-ea"/>
                <a:cs typeface="+mj-cs"/>
              </a:rPr>
              <a:t> </a:t>
            </a:r>
          </a:p>
        </p:txBody>
      </p:sp>
      <p:pic>
        <p:nvPicPr>
          <p:cNvPr id="15372" name="Рисунок 7"/>
          <p:cNvPicPr>
            <a:picLocks noChangeAspect="1"/>
          </p:cNvPicPr>
          <p:nvPr/>
        </p:nvPicPr>
        <p:blipFill>
          <a:blip r:embed="rId2"/>
          <a:srcRect t="1604" b="1833"/>
          <a:stretch>
            <a:fillRect/>
          </a:stretch>
        </p:blipFill>
        <p:spPr bwMode="auto">
          <a:xfrm>
            <a:off x="6564313" y="1052513"/>
            <a:ext cx="2405062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Содержимое 2"/>
          <p:cNvSpPr>
            <a:spLocks noGrp="1"/>
          </p:cNvSpPr>
          <p:nvPr>
            <p:ph idx="1"/>
          </p:nvPr>
        </p:nvSpPr>
        <p:spPr>
          <a:xfrm>
            <a:off x="2411413" y="836613"/>
            <a:ext cx="6500812" cy="4900612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uk-UA" sz="2400" smtClean="0">
                <a:solidFill>
                  <a:srgbClr val="660066"/>
                </a:solidFill>
              </a:rPr>
              <a:t> 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404938" y="333375"/>
            <a:ext cx="7772400" cy="714375"/>
          </a:xfrm>
          <a:prstGeom prst="rect">
            <a:avLst/>
          </a:prstGeom>
        </p:spPr>
        <p:txBody>
          <a:bodyPr bIns="91440" anchor="b">
            <a:normAutofit fontScale="975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4000" b="1" dirty="0">
                <a:solidFill>
                  <a:srgbClr val="660066"/>
                </a:solidFill>
                <a:latin typeface="+mj-lt"/>
                <a:ea typeface="+mj-ea"/>
                <a:cs typeface="+mj-cs"/>
              </a:rPr>
              <a:t> </a:t>
            </a:r>
          </a:p>
        </p:txBody>
      </p:sp>
      <p:graphicFrame>
        <p:nvGraphicFramePr>
          <p:cNvPr id="16405" name="Group 21"/>
          <p:cNvGraphicFramePr>
            <a:graphicFrameLocks noGrp="1"/>
          </p:cNvGraphicFramePr>
          <p:nvPr/>
        </p:nvGraphicFramePr>
        <p:xfrm>
          <a:off x="2771775" y="1052513"/>
          <a:ext cx="5978525" cy="3017837"/>
        </p:xfrm>
        <a:graphic>
          <a:graphicData uri="http://schemas.openxmlformats.org/drawingml/2006/table">
            <a:tbl>
              <a:tblPr/>
              <a:tblGrid>
                <a:gridCol w="5953125"/>
                <a:gridCol w="25400"/>
              </a:tblGrid>
              <a:tr h="612775">
                <a:tc gridSpan="2"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Генетика і селекція в Україні на межі тисячоліть. Т. 4 / Редкол.: В. В. Моргун (голов. ред.) та ін. – У 4 т. – Київ : Логос, 2001. – 675 с.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287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Книга містить праці великого колективу авторів, членів Українського товариства генетиків і селекціонерів ім. М. І. Вавилова, охоплює широке коло питань сучасної генетики і селекції.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Для генетиків і селекціонерів, викладачів та студентів біологічних, сільськогосподарських і медичних вузів.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r="3592" b="3058"/>
          <a:stretch/>
        </p:blipFill>
        <p:spPr>
          <a:xfrm>
            <a:off x="323850" y="836613"/>
            <a:ext cx="1990725" cy="3065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3"/>
          <p:cNvSpPr>
            <a:spLocks noGrp="1"/>
          </p:cNvSpPr>
          <p:nvPr>
            <p:ph type="body" idx="1"/>
          </p:nvPr>
        </p:nvSpPr>
        <p:spPr>
          <a:xfrm>
            <a:off x="2555875" y="836613"/>
            <a:ext cx="6130925" cy="5289550"/>
          </a:xfrm>
        </p:spPr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uk-UA" sz="2400" smtClean="0">
                <a:solidFill>
                  <a:schemeClr val="folHlink"/>
                </a:solidFill>
              </a:rPr>
              <a:t>    </a:t>
            </a:r>
            <a:r>
              <a:rPr lang="uk-UA" sz="2400" smtClean="0">
                <a:solidFill>
                  <a:schemeClr val="folHlink"/>
                </a:solidFill>
                <a:latin typeface="Arial" charset="0"/>
              </a:rPr>
              <a:t> </a:t>
            </a:r>
            <a:r>
              <a:rPr lang="uk-UA" sz="2400" smtClean="0">
                <a:solidFill>
                  <a:schemeClr val="folHlink"/>
                </a:solidFill>
              </a:rPr>
              <a:t>Досягнення і проблеми генетики, селекції та біотехнології : збірник наук. праць. Т. 1. Присвячено 120-літтю від дня народження академ. НАН України М.І.Вавилова, 40-літтю від часу заснування Укр. т-ва генетиків і селекціонерів ім. М.І. Вавилова. – Київ : Логос, 2007. – 604 с.</a:t>
            </a:r>
            <a:r>
              <a:rPr lang="uk-UA" sz="2400" i="1" smtClean="0">
                <a:solidFill>
                  <a:schemeClr val="folHlink"/>
                </a:solidFill>
              </a:rPr>
              <a:t>   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uk-UA" sz="2400" i="1" smtClean="0">
                <a:solidFill>
                  <a:schemeClr val="folHlink"/>
                </a:solidFill>
              </a:rPr>
              <a:t>    </a:t>
            </a:r>
            <a:r>
              <a:rPr lang="uk-UA" sz="2400" i="1" smtClean="0">
                <a:solidFill>
                  <a:schemeClr val="folHlink"/>
                </a:solidFill>
                <a:latin typeface="Arial" charset="0"/>
              </a:rPr>
              <a:t> </a:t>
            </a:r>
            <a:r>
              <a:rPr lang="uk-UA" sz="2400" i="1" smtClean="0">
                <a:solidFill>
                  <a:schemeClr val="folHlink"/>
                </a:solidFill>
              </a:rPr>
              <a:t>У збірнику представлено наукові праці вітчизняних та зарубіжних спеціалістів, написані спеціально для даного видання. В оглядових, теоретичних і експериментальних статтях наведено дані з основних напрямів генетики, селекції та біотехнології різних організмів (рослин, тварин, мікроорганізмів).</a:t>
            </a:r>
            <a:r>
              <a:rPr lang="uk-UA" sz="2400" smtClean="0">
                <a:solidFill>
                  <a:schemeClr val="folHlink"/>
                </a:solidFill>
              </a:rPr>
              <a:t> </a:t>
            </a:r>
            <a:endParaRPr lang="ru-RU" sz="2400" smtClean="0">
              <a:solidFill>
                <a:schemeClr val="folHlink"/>
              </a:solidFill>
            </a:endParaRPr>
          </a:p>
        </p:txBody>
      </p:sp>
      <p:pic>
        <p:nvPicPr>
          <p:cNvPr id="17410" name="Picture 3" descr="Изображение 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981075"/>
            <a:ext cx="2211388" cy="302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3"/>
          <p:cNvSpPr>
            <a:spLocks noGrp="1"/>
          </p:cNvSpPr>
          <p:nvPr>
            <p:ph type="body" idx="1"/>
          </p:nvPr>
        </p:nvSpPr>
        <p:spPr>
          <a:xfrm>
            <a:off x="2555875" y="765175"/>
            <a:ext cx="6408738" cy="4525963"/>
          </a:xfrm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uk-UA" smtClean="0"/>
              <a:t>    </a:t>
            </a:r>
            <a:r>
              <a:rPr lang="uk-UA" sz="2400" smtClean="0">
                <a:solidFill>
                  <a:schemeClr val="folHlink"/>
                </a:solidFill>
              </a:rPr>
              <a:t>Досягнення і проблеми генетики, селекції та біотехнології : збірник наук. праць. Т. 2. Присвячено 120-літтю від дня народження академ. НАН України М.І.Вавилова, 40-літтю від часу заснування Укр. т-ва генетиків і селекціонерів ім. М.І. Вавилова. – Київ : Логос, 2007. – 628 с.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uk-UA" smtClean="0"/>
              <a:t>    </a:t>
            </a:r>
            <a:r>
              <a:rPr lang="uk-UA" sz="1800" i="1" smtClean="0">
                <a:solidFill>
                  <a:schemeClr val="folHlink"/>
                </a:solidFill>
              </a:rPr>
              <a:t>У збірнику представлено наукові праці вітчизняних та зарубіжних спеціалістів, написані спеціально для даного видання. В оглядових, теоретичних і експетиментальних статтях наведено дані з основних напрямів генетики, селекції та біотехнології різних організмів (рослин, тварин, мікроорганізмів).</a:t>
            </a:r>
            <a:endParaRPr lang="ru-RU" sz="1800" i="1" smtClean="0">
              <a:solidFill>
                <a:schemeClr val="folHlink"/>
              </a:solidFill>
            </a:endParaRPr>
          </a:p>
        </p:txBody>
      </p:sp>
      <p:pic>
        <p:nvPicPr>
          <p:cNvPr id="1843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765175"/>
            <a:ext cx="2201863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3"/>
          <p:cNvSpPr>
            <a:spLocks noGrp="1"/>
          </p:cNvSpPr>
          <p:nvPr>
            <p:ph type="body" idx="1"/>
          </p:nvPr>
        </p:nvSpPr>
        <p:spPr>
          <a:xfrm>
            <a:off x="2051050" y="1341438"/>
            <a:ext cx="6635750" cy="4784725"/>
          </a:xfrm>
        </p:spPr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800" smtClean="0"/>
              <a:t>    </a:t>
            </a:r>
            <a:r>
              <a:rPr lang="uk-UA" sz="2000" smtClean="0">
                <a:solidFill>
                  <a:schemeClr val="folHlink"/>
                </a:solidFill>
              </a:rPr>
              <a:t>Досягнення і проблеми генетики, селекції та біотехнології : збірник наук. праць. Т.3. Присвячено 100-річчю від дня народження Й. А. Рапопорта. – Київ : Логос, 2012. – 612 с.</a:t>
            </a:r>
            <a:r>
              <a:rPr lang="ru-RU" sz="2000" smtClean="0"/>
              <a:t>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000" smtClean="0">
                <a:solidFill>
                  <a:srgbClr val="660066"/>
                </a:solidFill>
              </a:rPr>
              <a:t>      У збірнику представлено наукові праці вітчизняних та зарубіжних спеціалістів, написані спеціально для даного видання, присвяченого 100-річчю від дня народження Й.А.Рапопорта. В оглядових, теоретичних і експериментальних статтях наведено дані з основних напрямів генетики, селекції та біотехнології різних організмів (рослин, тварин, мікроорганізмів); загальної, молекулярної, біохімічної, медичної, екологічної генетики; результати аналізу та оцінки генетичних ресурсів. Висвітлено також актуальні питання використання ДНК-технологій і молекулярних маркерів у селекції рослин і тварин, генетики людини та медичної генетики.  </a:t>
            </a:r>
          </a:p>
        </p:txBody>
      </p:sp>
      <p:sp>
        <p:nvSpPr>
          <p:cNvPr id="19458" name="AutoShape 4" descr="%D0%98%D0%B7%D0%BE%D0%B1%D1%80%D0%B0%D0%B6%D0%B5%D0%BD%D0%B8%D0%B5%20012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59" name="AutoShape 6" descr="%D0%98%D0%B7%D0%BE%D0%B1%D1%80%D0%B0%D0%B6%D0%B5%D0%BD%D0%B8%D0%B5%20012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60" name="AutoShape 8" descr="%D0%98%D0%B7%D0%BE%D0%B1%D1%80%D0%B0%D0%B6%D0%B5%D0%BD%D0%B8%D0%B5%20012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61" name="AutoShape 10" descr="%D0%98%D0%B7%D0%BE%D0%B1%D1%80%D0%B0%D0%B6%D0%B5%D0%BD%D0%B8%D0%B5%20012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62" name="AutoShape 12" descr="%D0%98%D0%B7%D0%BE%D0%B1%D1%80%D0%B0%D0%B6%D0%B5%D0%BD%D0%B8%D0%B5%20012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63" name="AutoShape 14" descr="%D0%98%D0%B7%D0%BE%D0%B1%D1%80%D0%B0%D0%B6%D0%B5%D0%BD%D0%B8%D0%B5%20012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64" name="AutoShape 16" descr="%D0%98%D0%B7%D0%BE%D0%B1%D1%80%D0%B0%D0%B6%D0%B5%D0%BD%D0%B8%D0%B5%20012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9465" name="Picture 18" descr="dps03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412875"/>
            <a:ext cx="1890713" cy="264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3"/>
          <p:cNvSpPr>
            <a:spLocks noGrp="1"/>
          </p:cNvSpPr>
          <p:nvPr>
            <p:ph type="body" idx="1"/>
          </p:nvPr>
        </p:nvSpPr>
        <p:spPr>
          <a:xfrm>
            <a:off x="2627313" y="1052513"/>
            <a:ext cx="6059487" cy="5073650"/>
          </a:xfrm>
        </p:spPr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800" smtClean="0"/>
              <a:t>     </a:t>
            </a:r>
            <a:r>
              <a:rPr lang="uk-UA" sz="2000" smtClean="0">
                <a:solidFill>
                  <a:schemeClr val="folHlink"/>
                </a:solidFill>
              </a:rPr>
              <a:t>Досягнення і проблеми генетики, селекції та біотехнології : збірник наук. праць. Т.4. Присвячено 125-річчю від дня народження М. І. Вавилова. – Київ : Логос, 2012. – 660 с..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800" smtClean="0"/>
              <a:t>      </a:t>
            </a:r>
            <a:r>
              <a:rPr lang="ru-RU" sz="2000" smtClean="0">
                <a:solidFill>
                  <a:schemeClr val="folHlink"/>
                </a:solidFill>
              </a:rPr>
              <a:t>У збірнику представлено наукові праці вітчизняних та зарубіжних спеціалістів, написані спеціально для даного видання, присвяченого 125-річчю від дня народження М.І.Вавилова. В оглядових, теоретичних і експериментальних статтях наведено дані з основних напрямів генетики, селекції та біотехнології різних організмів (рослин, тварин, мікроорганізмів); загальної, молекулярної, біохімічної, медичної, екологічної генетики; результати аналізу та оцінки генетичних ресурсів. Висвітлено також актуальні питання використання ДНК-технологій і молекулярних маркерів у селекції рослин і тварин, генетики людини та медичної генетики. </a:t>
            </a:r>
          </a:p>
        </p:txBody>
      </p:sp>
      <p:pic>
        <p:nvPicPr>
          <p:cNvPr id="20482" name="Picture 4" descr="dps04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981075"/>
            <a:ext cx="2046288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444528"/>
            <a:ext cx="7772400" cy="714380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uk-UA" b="1" dirty="0" smtClean="0">
                <a:solidFill>
                  <a:srgbClr val="660066"/>
                </a:solidFill>
                <a:effectLst>
                  <a:glow rad="101600">
                    <a:schemeClr val="accent2">
                      <a:lumMod val="60000"/>
                      <a:lumOff val="40000"/>
                      <a:alpha val="60000"/>
                    </a:schemeClr>
                  </a:glow>
                </a:effectLst>
              </a:rPr>
              <a:t> </a:t>
            </a:r>
            <a:endParaRPr lang="uk-UA" b="1" dirty="0">
              <a:solidFill>
                <a:srgbClr val="660066"/>
              </a:solidFill>
              <a:effectLst>
                <a:glow rad="101600">
                  <a:schemeClr val="accent2">
                    <a:lumMod val="60000"/>
                    <a:lumOff val="40000"/>
                    <a:alpha val="60000"/>
                  </a:schemeClr>
                </a:glow>
              </a:effectLst>
            </a:endParaRPr>
          </a:p>
        </p:txBody>
      </p:sp>
      <p:sp>
        <p:nvSpPr>
          <p:cNvPr id="21506" name="Содержимое 2"/>
          <p:cNvSpPr>
            <a:spLocks noGrp="1"/>
          </p:cNvSpPr>
          <p:nvPr>
            <p:ph idx="1"/>
          </p:nvPr>
        </p:nvSpPr>
        <p:spPr>
          <a:xfrm>
            <a:off x="228600" y="1516063"/>
            <a:ext cx="8229600" cy="4525962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uk-UA" b="1" smtClean="0">
                <a:solidFill>
                  <a:srgbClr val="660066"/>
                </a:solidFill>
              </a:rPr>
              <a:t> </a:t>
            </a:r>
            <a:endParaRPr lang="uk-UA" smtClean="0">
              <a:solidFill>
                <a:srgbClr val="660066"/>
              </a:solidFill>
            </a:endParaRPr>
          </a:p>
        </p:txBody>
      </p:sp>
      <p:sp>
        <p:nvSpPr>
          <p:cNvPr id="21507" name="Прямоугольник 6"/>
          <p:cNvSpPr>
            <a:spLocks noChangeArrowheads="1"/>
          </p:cNvSpPr>
          <p:nvPr/>
        </p:nvSpPr>
        <p:spPr bwMode="auto">
          <a:xfrm>
            <a:off x="323850" y="476250"/>
            <a:ext cx="5400675" cy="375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20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Молоцький М. Я.   Генетика  : підр. / М. Я. Молоцький, С. П. Васильківський, В. І. Князюк. – Біла Церква : БДАУ, 1998. – 280 с.</a:t>
            </a:r>
          </a:p>
          <a:p>
            <a:pPr algn="just"/>
            <a:endParaRPr lang="en-US" sz="2000" b="1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160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Відповідно до типової програми викладені матеріали з найважливіших для формування фахівців з агрономічних спеціальностей розділів генетики, які подаються у тісному зв'язку з історичними етапами розвитку і становлення цієї науки. На сучасному рівні висвітлюються цитологічні та молекулярні основи спадковості, закономірності успадкування ознак при внутрішньовидовій гібридизації і взаємодії генів.</a:t>
            </a:r>
          </a:p>
          <a:p>
            <a:pPr algn="just"/>
            <a:r>
              <a:rPr lang="uk-UA" sz="160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16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К-ть.: 109 прим.</a:t>
            </a:r>
            <a:endParaRPr lang="uk-UA" sz="160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uk-UA" sz="1600" b="1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8" name="Рисунок 8"/>
          <p:cNvPicPr>
            <a:picLocks noChangeAspect="1"/>
          </p:cNvPicPr>
          <p:nvPr/>
        </p:nvPicPr>
        <p:blipFill>
          <a:blip r:embed="rId2"/>
          <a:srcRect l="7494" t="7460" r="8223" b="-3381"/>
          <a:stretch>
            <a:fillRect/>
          </a:stretch>
        </p:blipFill>
        <p:spPr bwMode="auto">
          <a:xfrm>
            <a:off x="6227763" y="476250"/>
            <a:ext cx="2430462" cy="370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2174</TotalTime>
  <Words>1451</Words>
  <Application>Microsoft Office PowerPoint</Application>
  <PresentationFormat>Экран (4:3)</PresentationFormat>
  <Paragraphs>89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Arial</vt:lpstr>
      <vt:lpstr>Calibri</vt:lpstr>
      <vt:lpstr>Times New Roman</vt:lpstr>
      <vt:lpstr>Тема Office</vt:lpstr>
      <vt:lpstr>Інформаційне забезпечення кафедри генетики, селекції та насінництва сільськогосподарських культур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 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ПЕРIOДИЧНI ВИДАННЯ</vt:lpstr>
      <vt:lpstr>Слайд 24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Віддалена гібридизація</dc:title>
  <dc:creator>Павленко</dc:creator>
  <cp:lastModifiedBy>Biblioteka</cp:lastModifiedBy>
  <cp:revision>308</cp:revision>
  <dcterms:created xsi:type="dcterms:W3CDTF">2011-08-01T09:20:27Z</dcterms:created>
  <dcterms:modified xsi:type="dcterms:W3CDTF">2018-11-06T14:42:49Z</dcterms:modified>
  <cp:contentStatus/>
</cp:coreProperties>
</file>