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70" r:id="rId14"/>
    <p:sldId id="267" r:id="rId15"/>
    <p:sldId id="269" r:id="rId16"/>
    <p:sldId id="271" r:id="rId17"/>
    <p:sldId id="275" r:id="rId18"/>
    <p:sldId id="276" r:id="rId19"/>
    <p:sldId id="277" r:id="rId20"/>
    <p:sldId id="274" r:id="rId21"/>
    <p:sldId id="273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88E37C9-0C96-4F2B-ABBE-FA903A7A8EF5}">
          <p14:sldIdLst>
            <p14:sldId id="256"/>
            <p14:sldId id="257"/>
            <p14:sldId id="259"/>
            <p14:sldId id="258"/>
            <p14:sldId id="260"/>
            <p14:sldId id="261"/>
            <p14:sldId id="262"/>
            <p14:sldId id="263"/>
            <p14:sldId id="264"/>
            <p14:sldId id="268"/>
            <p14:sldId id="265"/>
            <p14:sldId id="266"/>
            <p14:sldId id="270"/>
            <p14:sldId id="267"/>
            <p14:sldId id="269"/>
            <p14:sldId id="271"/>
            <p14:sldId id="275"/>
            <p14:sldId id="276"/>
            <p14:sldId id="277"/>
            <p14:sldId id="274"/>
            <p14:sldId id="273"/>
            <p14:sldId id="278"/>
            <p14:sldId id="279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3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4F5493C-71CC-40CC-A7A2-A8384E57CD9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4EB0B87-D92D-43BF-8101-8FAD6154231C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414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93490"/>
            <a:ext cx="5940152" cy="44561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659688" cy="100811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Міністерство освіти і науки України</a:t>
            </a:r>
            <a:br>
              <a:rPr lang="uk-UA" sz="2800" b="1" dirty="0" smtClean="0"/>
            </a:br>
            <a:r>
              <a:rPr lang="uk-UA" sz="2800" b="1" dirty="0" smtClean="0"/>
              <a:t>Білоцерківський національний аграрний університет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868971"/>
            <a:ext cx="8587680" cy="1752600"/>
          </a:xfrm>
        </p:spPr>
        <p:txBody>
          <a:bodyPr>
            <a:normAutofit/>
          </a:bodyPr>
          <a:lstStyle/>
          <a:p>
            <a:pPr algn="ctr"/>
            <a:r>
              <a:rPr lang="uk-UA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Дослідне поле</a:t>
            </a:r>
            <a:endParaRPr lang="ru-RU" sz="9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980728"/>
            <a:ext cx="2304257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2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26"/>
            <a:ext cx="8722216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Наукова робота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3" y="1242388"/>
            <a:ext cx="8558411" cy="4994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9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26"/>
            <a:ext cx="8722216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Наукова робота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5" y="1268760"/>
            <a:ext cx="8567598" cy="5000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1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26"/>
            <a:ext cx="8722216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Наукова робота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" y="1227652"/>
            <a:ext cx="8567488" cy="5000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8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26"/>
            <a:ext cx="8722216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Наукова робота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4" y="1248206"/>
            <a:ext cx="8567597" cy="5000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4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26"/>
            <a:ext cx="8722216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Наукова робота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" y="1212228"/>
            <a:ext cx="8610088" cy="5025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5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68" y="260648"/>
            <a:ext cx="7056784" cy="904394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Arial Black" panose="020B0A04020102020204" pitchFamily="34" charset="0"/>
              </a:rPr>
              <a:t>Матеріально-технічна база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52120" y="1484784"/>
            <a:ext cx="33478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Дослідне поле має 32 одиниці сільськогосподарської техніки: в тому числі 8 тракторів, 6 сівалок, 2 плуги, 6 культиваторів, 4 дискового знаряддя, збиральна техніка представлена комбайнами: Джон Дір 1, Клаас 2, Сампо – 500 1. Навчально-наукове забезпечення дослідного поля представлене біотехнологічною лабораторією та сучасною переносною агрохімічною лабораторією.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78557"/>
            <a:ext cx="5360261" cy="37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5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68" y="260648"/>
            <a:ext cx="7056784" cy="904394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Arial Black" panose="020B0A04020102020204" pitchFamily="34" charset="0"/>
              </a:rPr>
              <a:t>Матеріально-технічна база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0" y="1484782"/>
            <a:ext cx="8513228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3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68" y="260648"/>
            <a:ext cx="7056784" cy="904394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Arial Black" panose="020B0A04020102020204" pitchFamily="34" charset="0"/>
              </a:rPr>
              <a:t>Матеріально-технічна база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" y="1479772"/>
            <a:ext cx="8521812" cy="49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3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68" y="260648"/>
            <a:ext cx="7056784" cy="904394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Arial Black" panose="020B0A04020102020204" pitchFamily="34" charset="0"/>
              </a:rPr>
              <a:t>Матеріально-технічна база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" y="1450056"/>
            <a:ext cx="8572730" cy="500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2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68" y="260648"/>
            <a:ext cx="7056784" cy="904394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Arial Black" panose="020B0A04020102020204" pitchFamily="34" charset="0"/>
              </a:rPr>
              <a:t>Матеріально-технічна база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4" y="1450055"/>
            <a:ext cx="8572732" cy="50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0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82"/>
            <a:ext cx="5508104" cy="68521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90 років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8" y="1340755"/>
            <a:ext cx="7476483" cy="53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3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68" y="260648"/>
            <a:ext cx="7056784" cy="904394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Arial Black" panose="020B0A04020102020204" pitchFamily="34" charset="0"/>
              </a:rPr>
              <a:t>Матеріально-технічна база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0" y="1484781"/>
            <a:ext cx="8552462" cy="49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0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68" y="260648"/>
            <a:ext cx="7056784" cy="904394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Arial Black" panose="020B0A04020102020204" pitchFamily="34" charset="0"/>
              </a:rPr>
              <a:t>Матеріально-технічна база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0" y="1484783"/>
            <a:ext cx="8552462" cy="49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9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112568" cy="90439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dirty="0" smtClean="0">
                <a:latin typeface="Arial Black" panose="020B0A04020102020204" pitchFamily="34" charset="0"/>
              </a:rPr>
              <a:t>Співпраця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3648" y="1340768"/>
            <a:ext cx="69054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Разом з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провідними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міжнародними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аграрними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компаніями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Монсанто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«КВС», «Доу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Сідз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Євраліс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проводяться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дослідження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розробки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сортової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провідних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сільськогосподарських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культур. В 2016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дослідне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поле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виробило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продукції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суму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1 327 630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отримало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прибутку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428 435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3300,7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га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сівозмінної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41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112568" cy="90439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dirty="0" smtClean="0">
                <a:latin typeface="Arial Black" panose="020B0A04020102020204" pitchFamily="34" charset="0"/>
              </a:rPr>
              <a:t>Співпраця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2"/>
            <a:ext cx="7847097" cy="5494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8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112568" cy="90439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dirty="0" smtClean="0">
                <a:latin typeface="Arial Black" panose="020B0A04020102020204" pitchFamily="34" charset="0"/>
              </a:rPr>
              <a:t>Співпраця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2" y="1133533"/>
            <a:ext cx="7930898" cy="5553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82"/>
            <a:ext cx="5508104" cy="68521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90 років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47800"/>
            <a:ext cx="8394136" cy="4800600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На базі Навчально-наукового-дослідного центру, створено структурний підрозділ – «Дослідне поле», </a:t>
            </a:r>
            <a:r>
              <a:rPr lang="uk-UA" b="1" dirty="0"/>
              <a:t>якому в цьому році виповнилось 90 років, </a:t>
            </a:r>
            <a:r>
              <a:rPr lang="uk-UA" dirty="0" smtClean="0"/>
              <a:t>воно розташоване </a:t>
            </a:r>
            <a:r>
              <a:rPr lang="uk-UA" dirty="0"/>
              <a:t>в Білоцерківському районі Київської області. </a:t>
            </a:r>
            <a:endParaRPr lang="uk-UA" dirty="0" smtClean="0"/>
          </a:p>
          <a:p>
            <a:r>
              <a:rPr lang="uk-UA" dirty="0" smtClean="0"/>
              <a:t>Дослідне поле засновене 1926 </a:t>
            </a:r>
            <a:r>
              <a:rPr lang="uk-UA" dirty="0"/>
              <a:t>році коли на території парку Олександрія в урочищі Ланок, на площі 38 га, було </a:t>
            </a:r>
            <a:r>
              <a:rPr lang="uk-UA" dirty="0" smtClean="0"/>
              <a:t>створено науковий підрозділ </a:t>
            </a:r>
            <a:r>
              <a:rPr lang="uk-UA" b="1" dirty="0" smtClean="0"/>
              <a:t>«Дослідне поле»</a:t>
            </a:r>
            <a:r>
              <a:rPr lang="uk-UA" dirty="0" smtClean="0"/>
              <a:t>. </a:t>
            </a:r>
          </a:p>
          <a:p>
            <a:r>
              <a:rPr lang="uk-UA" dirty="0" smtClean="0"/>
              <a:t>З </a:t>
            </a:r>
            <a:r>
              <a:rPr lang="uk-UA" dirty="0"/>
              <a:t>1928 року на ньому вже проводилось дослідження по 13 наукових темах. Дослідне поле було і залишається основною матеріально-технічною базою підготовки фахівців найвищої кваліфікації.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4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326"/>
            <a:ext cx="6994024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Сьогодення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09836"/>
            <a:ext cx="8933688" cy="1045096"/>
          </a:xfrm>
        </p:spPr>
        <p:txBody>
          <a:bodyPr>
            <a:norm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сьогоднішній день дослідне поле це наукова лабораторія під відкритим небом, яка розміщена на землях навчального наукового дослідного центру на площі 129,8 га.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47" y="1831920"/>
            <a:ext cx="7018854" cy="50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4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26"/>
            <a:ext cx="8722216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Навчальна практика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09836"/>
            <a:ext cx="8933688" cy="746956"/>
          </a:xfrm>
        </p:spPr>
        <p:txBody>
          <a:bodyPr>
            <a:norm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Головною метою діяльності дослідного поля є проведення виробничої практики та науково-дослідницької роботи студентами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0" y="1619672"/>
            <a:ext cx="8648179" cy="504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2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26"/>
            <a:ext cx="8722216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Навчальна практика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09836"/>
            <a:ext cx="8933688" cy="746956"/>
          </a:xfrm>
        </p:spPr>
        <p:txBody>
          <a:bodyPr>
            <a:norm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Головною метою діяльності дослідного поля є проведення виробничої практики та науково-дослідницької роботи студентами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" y="1628800"/>
            <a:ext cx="863660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1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26"/>
            <a:ext cx="8722216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Навчальна практика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09836"/>
            <a:ext cx="8933688" cy="746956"/>
          </a:xfrm>
        </p:spPr>
        <p:txBody>
          <a:bodyPr>
            <a:norm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Головною метою діяльності дослідного поля є проведення виробничої практики та науково-дослідницької роботи студентами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" y="1619671"/>
            <a:ext cx="8652248" cy="504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0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26"/>
            <a:ext cx="8722216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Навчальна практика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09836"/>
            <a:ext cx="8933688" cy="746956"/>
          </a:xfrm>
        </p:spPr>
        <p:txBody>
          <a:bodyPr>
            <a:norm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Головною метою діяльності дослідного поля є проведення виробничої практики та науково-дослідницької роботи студентами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" y="1619671"/>
            <a:ext cx="8639496" cy="50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9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26"/>
            <a:ext cx="4250295" cy="6853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619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26"/>
            <a:ext cx="8722216" cy="90439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Arial Black" panose="020B0A04020102020204" pitchFamily="34" charset="0"/>
              </a:rPr>
              <a:t>Наукова робота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09836"/>
            <a:ext cx="8933688" cy="1323020"/>
          </a:xfrm>
        </p:spPr>
        <p:txBody>
          <a:bodyPr>
            <a:normAutofit fontScale="92500" lnSpcReduction="20000"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базі дослідного поля проводяться наукові дослідження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співробітниками університету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проходить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підвищення кваліфікації професорсько-викладацького складу, спеціалістів сільськогосподарських підприємств, розробка та впровадження технологій чи їх окремих елементів з вирощування сільськогосподарських культур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77098"/>
            <a:ext cx="7936590" cy="46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3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253</TotalTime>
  <Words>354</Words>
  <Application>Microsoft Office PowerPoint</Application>
  <PresentationFormat>Экран (4:3)</PresentationFormat>
  <Paragraphs>36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Солнцестояние</vt:lpstr>
      <vt:lpstr>Міністерство освіти і науки України Білоцерківський національний аграрний університет</vt:lpstr>
      <vt:lpstr>90 років</vt:lpstr>
      <vt:lpstr>90 років</vt:lpstr>
      <vt:lpstr>Сьогодення</vt:lpstr>
      <vt:lpstr>Навчальна практика</vt:lpstr>
      <vt:lpstr>Навчальна практика</vt:lpstr>
      <vt:lpstr>Навчальна практика</vt:lpstr>
      <vt:lpstr>Навчальна практика</vt:lpstr>
      <vt:lpstr>Наукова робота</vt:lpstr>
      <vt:lpstr>Наукова робота</vt:lpstr>
      <vt:lpstr>Наукова робота</vt:lpstr>
      <vt:lpstr>Наукова робота</vt:lpstr>
      <vt:lpstr>Наукова робота</vt:lpstr>
      <vt:lpstr>Наукова робота</vt:lpstr>
      <vt:lpstr>Матеріально-технічна база</vt:lpstr>
      <vt:lpstr>Матеріально-технічна база</vt:lpstr>
      <vt:lpstr>Матеріально-технічна база</vt:lpstr>
      <vt:lpstr>Матеріально-технічна база</vt:lpstr>
      <vt:lpstr>Матеріально-технічна база</vt:lpstr>
      <vt:lpstr>Матеріально-технічна база</vt:lpstr>
      <vt:lpstr>Матеріально-технічна база</vt:lpstr>
      <vt:lpstr>Співпраця</vt:lpstr>
      <vt:lpstr>Співпраця</vt:lpstr>
      <vt:lpstr>Співпраця</vt:lpstr>
    </vt:vector>
  </TitlesOfParts>
  <Company>BNAU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Міністерство освіти і науки України Білоцерківський національний аграрний університет</dc:title>
  <dc:creator>Tapac</dc:creator>
  <cp:lastModifiedBy>Tapac</cp:lastModifiedBy>
  <cp:revision>12</cp:revision>
  <dcterms:created xsi:type="dcterms:W3CDTF">2016-11-07T09:27:23Z</dcterms:created>
  <dcterms:modified xsi:type="dcterms:W3CDTF">2016-11-07T13:41:13Z</dcterms:modified>
</cp:coreProperties>
</file>