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0" r:id="rId2"/>
  </p:sldMasterIdLst>
  <p:sldIdLst>
    <p:sldId id="256" r:id="rId3"/>
    <p:sldId id="268" r:id="rId4"/>
    <p:sldId id="281" r:id="rId5"/>
    <p:sldId id="280" r:id="rId6"/>
    <p:sldId id="279" r:id="rId7"/>
    <p:sldId id="269" r:id="rId8"/>
    <p:sldId id="276" r:id="rId9"/>
    <p:sldId id="271" r:id="rId10"/>
    <p:sldId id="277" r:id="rId11"/>
    <p:sldId id="282" r:id="rId12"/>
    <p:sldId id="270" r:id="rId13"/>
    <p:sldId id="283" r:id="rId14"/>
    <p:sldId id="278" r:id="rId15"/>
    <p:sldId id="259" r:id="rId16"/>
    <p:sldId id="262" r:id="rId17"/>
    <p:sldId id="267" r:id="rId18"/>
    <p:sldId id="273" r:id="rId19"/>
    <p:sldId id="274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90" y="3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anchor="t">
            <a:normAutofit/>
          </a:bodyPr>
          <a:lstStyle>
            <a:lvl1pPr algn="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A824-1A51-4B26-AD58-A6D8E14F6C04}" type="datetimeFigureOut">
              <a:rPr lang="en-US" dirty="0"/>
              <a:t>2/27/2024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4091" cy="107722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dirty="0"/>
              <a:t>2/27/2024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39380" y="805818"/>
            <a:ext cx="132651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8751" y="970410"/>
            <a:ext cx="6466903" cy="507953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E419-2371-464F-8239-3959401C3561}" type="datetimeFigureOut">
              <a:rPr lang="en-US" dirty="0"/>
              <a:t>2/27/2024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A824-1A51-4B26-AD58-A6D8E14F6C04}" type="datetimeFigureOut">
              <a:rPr lang="en-US" smtClean="0"/>
              <a:t>2/27/2024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72099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smtClean="0"/>
              <a:t>2/27/2024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8290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9C3-6A89-4494-99FF-5A4D6FFD50EB}" type="datetimeFigureOut">
              <a:rPr lang="en-US" smtClean="0"/>
              <a:t>2/27/2024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08818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smtClean="0"/>
              <a:t>2/27/2024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0273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E46F-7819-4ACF-B48B-48222C2ACC88}" type="datetimeFigureOut">
              <a:rPr lang="en-US" smtClean="0"/>
              <a:t>2/27/2024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259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smtClean="0"/>
              <a:t>2/27/2024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28165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smtClean="0"/>
              <a:t>2/27/2024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2160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7D525BB-DA17-4BA0-B3C8-3AC3ABC827E6}" type="datetimeFigureOut">
              <a:rPr lang="en-US" smtClean="0"/>
              <a:t>2/27/2024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58672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dirty="0"/>
              <a:t>2/27/2024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4C9A-3960-41CF-A4E9-2A8FB932454B}" type="datetimeFigureOut">
              <a:rPr lang="en-US" smtClean="0"/>
              <a:t>2/27/2024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1230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smtClean="0"/>
              <a:t>2/27/2024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82780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E419-2371-464F-8239-3959401C3561}" type="datetimeFigureOut">
              <a:rPr lang="en-US" smtClean="0"/>
              <a:t>2/27/2024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16243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3147254"/>
            <a:ext cx="7956560" cy="1424746"/>
          </a:xfrm>
        </p:spPr>
        <p:txBody>
          <a:bodyPr anchor="t">
            <a:normAutofit/>
          </a:bodyPr>
          <a:lstStyle>
            <a:lvl1pPr algn="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968" y="2268786"/>
            <a:ext cx="7791931" cy="878468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9C3-6A89-4494-99FF-5A4D6FFD50EB}" type="datetimeFigureOut">
              <a:rPr lang="en-US" dirty="0"/>
              <a:t>2/27/2024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7"/>
            <a:ext cx="7950984" cy="108170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5374" y="2052116"/>
            <a:ext cx="3891960" cy="399782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6636" y="2052114"/>
            <a:ext cx="3894222" cy="399782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dirty="0"/>
              <a:t>2/27/2024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8"/>
            <a:ext cx="7956560" cy="107834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9285" y="2052115"/>
            <a:ext cx="389646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9285" y="2851331"/>
            <a:ext cx="3893623" cy="307143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6634" y="2052115"/>
            <a:ext cx="3899798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6635" y="2851331"/>
            <a:ext cx="3899798" cy="307143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E46F-7819-4ACF-B48B-48222C2ACC88}" type="datetimeFigureOut">
              <a:rPr lang="en-US" dirty="0"/>
              <a:t>2/27/2024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dirty="0"/>
              <a:t>2/27/2024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dirty="0"/>
              <a:t>2/27/2024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323" y="1282451"/>
            <a:ext cx="2664361" cy="190324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154" y="805818"/>
            <a:ext cx="5446278" cy="5244126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6154"/>
            <a:ext cx="2664361" cy="2386397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dirty="0"/>
              <a:t>2/27/2024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241" y="1282452"/>
            <a:ext cx="3970986" cy="1900473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2928"/>
            <a:ext cx="3971874" cy="238639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4C9A-3960-41CF-A4E9-2A8FB932454B}" type="datetimeFigureOut">
              <a:rPr lang="en-US" dirty="0"/>
              <a:t>2/27/2024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CBC1C18-307B-4F68-A007-B5B542270E8D}" type="datetimeFigureOut">
              <a:rPr lang="en-US" dirty="0"/>
              <a:t>2/27/2024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407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44488" algn="l" defTabSz="914400" rtl="0" eaLnBrk="1" latinLnBrk="0" hangingPunct="1">
        <a:lnSpc>
          <a:spcPct val="120000"/>
        </a:lnSpc>
        <a:spcBef>
          <a:spcPts val="10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CBC1C18-307B-4F68-A007-B5B542270E8D}" type="datetimeFigureOut">
              <a:rPr lang="en-US" smtClean="0"/>
              <a:t>2/27/2024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7786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8.png"/><Relationship Id="rId10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6919"/>
            <a:ext cx="1900457" cy="696491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526" y="283455"/>
            <a:ext cx="7559055" cy="4261113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7221750-386C-42C0-B88A-A5A06E8711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1880" y="5995613"/>
            <a:ext cx="5675695" cy="646671"/>
          </a:xfrm>
        </p:spPr>
        <p:txBody>
          <a:bodyPr/>
          <a:lstStyle/>
          <a:p>
            <a:pPr algn="l"/>
            <a:r>
              <a:rPr lang="uk-UA" dirty="0" smtClean="0"/>
              <a:t>Тарас Валентинович Панченко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86C66A8-7C08-4A08-B3BB-F5897976B5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947" y="-107040"/>
            <a:ext cx="3964025" cy="39640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944" y="3454610"/>
            <a:ext cx="1210056" cy="341273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CF02B2-BD5A-4676-81B6-C29647735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3772" y="3701620"/>
            <a:ext cx="9153144" cy="1091720"/>
          </a:xfrm>
        </p:spPr>
        <p:txBody>
          <a:bodyPr>
            <a:noAutofit/>
          </a:bodyPr>
          <a:lstStyle/>
          <a:p>
            <a:pPr algn="ctr"/>
            <a:r>
              <a:rPr lang="uk-UA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Стратегія розвитку кафедри </a:t>
            </a:r>
            <a:r>
              <a:rPr lang="uk-UA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«Технологій у </a:t>
            </a:r>
            <a:r>
              <a:rPr lang="uk-UA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рослинництві та </a:t>
            </a:r>
            <a:r>
              <a:rPr lang="uk-UA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захисту рослин</a:t>
            </a:r>
            <a:r>
              <a:rPr lang="uk-UA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uk-UA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491144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27" y="128336"/>
            <a:ext cx="10430963" cy="651935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6919"/>
            <a:ext cx="1900457" cy="696491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AAB66F-6934-4D30-A612-99B3074A1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290" y="183123"/>
            <a:ext cx="9614201" cy="1077229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Співпраця з провідними компаніями України з навчання студентів та підвищення кваліфікації викладачів</a:t>
            </a:r>
            <a:endParaRPr lang="ru-RU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A937E2-D83D-4872-BC94-F48014108DCA}"/>
              </a:ext>
            </a:extLst>
          </p:cNvPr>
          <p:cNvSpPr txBox="1"/>
          <p:nvPr/>
        </p:nvSpPr>
        <p:spPr>
          <a:xfrm>
            <a:off x="1373030" y="1569375"/>
            <a:ext cx="9682065" cy="5078313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голандсько-українською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фірмою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«Розетта Агро»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заплановано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заключити у 2024 році договір про підвищення кваліфікації НПП з проблематикою «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регенаративне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землеробство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».</a:t>
            </a:r>
            <a:r>
              <a:rPr lang="uk-UA" dirty="0"/>
              <a:t> </a:t>
            </a:r>
            <a:endParaRPr lang="uk-UA" dirty="0" smtClean="0"/>
          </a:p>
          <a:p>
            <a:r>
              <a:rPr lang="uk-UA" dirty="0" smtClean="0"/>
              <a:t>Заплановано: проведення </a:t>
            </a:r>
            <a:r>
              <a:rPr lang="uk-UA" dirty="0"/>
              <a:t>спільних науково-дослідних робіт у сфері агрономи;</a:t>
            </a:r>
          </a:p>
          <a:p>
            <a:r>
              <a:rPr lang="uk-UA" dirty="0"/>
              <a:t>- організації підвищення кваліфікації науково-педагогічних працівників та здобувачів освіти ЛБТФ щорічно з актуальних питань технологи вирощування, зберігання і переробки продукції рослинництва;</a:t>
            </a:r>
          </a:p>
          <a:p>
            <a:r>
              <a:rPr lang="uk-UA" dirty="0"/>
              <a:t>- проведення спільних наукових, науково-практичних конференцій, семінарів, «круглих столів»;</a:t>
            </a:r>
          </a:p>
          <a:p>
            <a:r>
              <a:rPr lang="uk-UA" dirty="0"/>
              <a:t>- підготовки і видання наукової та навчально-методичної продукції (підручників, брошур, книг тощо);</a:t>
            </a:r>
          </a:p>
          <a:p>
            <a:r>
              <a:rPr lang="uk-UA" dirty="0" smtClean="0"/>
              <a:t>- надання </a:t>
            </a:r>
            <a:r>
              <a:rPr lang="uk-UA" dirty="0"/>
              <a:t>консультативних послуг з обох сторін щодо впровадження результатів науково-дослідних робіт</a:t>
            </a:r>
            <a:r>
              <a:rPr lang="uk-UA" dirty="0" smtClean="0"/>
              <a:t>.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uk-UA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Заплановано заключити договір з міжнародною кампанією ШТЕФЕС про співпрацю </a:t>
            </a: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 обмін передовим досвідом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r>
              <a:rPr lang="uk-UA" dirty="0" smtClean="0"/>
              <a:t>Є </a:t>
            </a:r>
            <a:r>
              <a:rPr lang="uk-UA" dirty="0"/>
              <a:t>попередня домовленість про сумісне ведення лекцій та практичних занять із залученням провідних спеціалістів компанії на базі БНАУ</a:t>
            </a:r>
            <a:r>
              <a:rPr lang="uk-UA" dirty="0" smtClean="0"/>
              <a:t>.</a:t>
            </a:r>
            <a:endParaRPr lang="uk-UA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944" y="3454610"/>
            <a:ext cx="1210056" cy="341273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86C66A8-7C08-4A08-B3BB-F5897976B55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3152" y="-106919"/>
            <a:ext cx="1934671" cy="1934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5898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126" y="1465336"/>
            <a:ext cx="1474438" cy="198066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6919"/>
            <a:ext cx="1900457" cy="696491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86C66A8-7C08-4A08-B3BB-F5897976B5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3152" y="-106919"/>
            <a:ext cx="1934671" cy="193467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944" y="3454610"/>
            <a:ext cx="1210056" cy="341273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6277" y="3488285"/>
            <a:ext cx="1907967" cy="123785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5FE28B-7519-42AE-9778-F00906217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7462" y="195277"/>
            <a:ext cx="7958331" cy="1077229"/>
          </a:xfrm>
        </p:spPr>
        <p:txBody>
          <a:bodyPr/>
          <a:lstStyle/>
          <a:p>
            <a:pPr algn="l"/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Госпдоговірні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тематики та спонсорська допомога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FC8CC9-8657-4795-A071-A629AB2E33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846" y="1175863"/>
            <a:ext cx="8744839" cy="4745736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Кожен науково-педагогічний працівник кафедри планує заключити </a:t>
            </a:r>
            <a:r>
              <a:rPr lang="uk-UA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госпдоговірні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тематики з сільськогосподарськими підприємствами України на суму біля 5000,00 грн</a:t>
            </a:r>
          </a:p>
          <a:p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Плануємо по кафедрі заключити </a:t>
            </a:r>
            <a:r>
              <a:rPr lang="uk-UA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госпдоговірні</a:t>
            </a:r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тематики на загальну суму понад </a:t>
            </a:r>
            <a:r>
              <a:rPr lang="uk-U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r>
              <a:rPr lang="uk-UA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0,00</a:t>
            </a:r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тис. грн</a:t>
            </a:r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Планується у 2024-2025 роках залучити </a:t>
            </a:r>
            <a:r>
              <a:rPr lang="uk-UA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спонсорськохї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допомоги на суму понад 100000 грн.</a:t>
            </a:r>
            <a:endParaRPr lang="ru-R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665" y="5698616"/>
            <a:ext cx="2857500" cy="13525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975" y="5567246"/>
            <a:ext cx="2345437" cy="132344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537" y="5921599"/>
            <a:ext cx="2712083" cy="61473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19" y="5944405"/>
            <a:ext cx="2749623" cy="64742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7992" y="4691404"/>
            <a:ext cx="2628980" cy="1060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5983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6919"/>
            <a:ext cx="1900457" cy="696491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86C66A8-7C08-4A08-B3BB-F5897976B5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3152" y="-106919"/>
            <a:ext cx="1934671" cy="193467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944" y="3454610"/>
            <a:ext cx="1210056" cy="341273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5FE28B-7519-42AE-9778-F00906217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8318" y="562103"/>
            <a:ext cx="7958331" cy="1077229"/>
          </a:xfrm>
        </p:spPr>
        <p:txBody>
          <a:bodyPr/>
          <a:lstStyle/>
          <a:p>
            <a:pPr algn="l"/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Лабораторія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насіннєзнаства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насіннєвого контролю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FC8CC9-8657-4795-A071-A629AB2E33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846" y="1175863"/>
            <a:ext cx="8744839" cy="3140105"/>
          </a:xfrm>
        </p:spPr>
        <p:txBody>
          <a:bodyPr>
            <a:normAutofit/>
          </a:bodyPr>
          <a:lstStyle/>
          <a:p>
            <a:pPr algn="just"/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Планується 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2024-2025 роках 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рахунок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спонсорськохї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допомоги 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закупити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наобхідне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обладнання та відремонтувати прилади та обладнання потрібне для ведення науково-дослідної роботи навчально педагогічних працівників та студенів, проведення лабораторно-практичних занять.</a:t>
            </a: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739" y="4391113"/>
            <a:ext cx="2950131" cy="19598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559" y="4445288"/>
            <a:ext cx="2978314" cy="19786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066" y="4391113"/>
            <a:ext cx="3059861" cy="203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7385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6919"/>
            <a:ext cx="1900457" cy="696491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AAB66F-6934-4D30-A612-99B3074A1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290" y="183123"/>
            <a:ext cx="9614201" cy="1077229"/>
          </a:xfrm>
        </p:spPr>
        <p:txBody>
          <a:bodyPr>
            <a:normAutofit/>
          </a:bodyPr>
          <a:lstStyle/>
          <a:p>
            <a:pPr algn="ctr"/>
            <a:r>
              <a:rPr lang="uk-U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Видавнича діяльність </a:t>
            </a:r>
            <a:br>
              <a:rPr lang="uk-U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b="1" dirty="0" smtClean="0"/>
              <a:t> кафедри на 2024 рік</a:t>
            </a:r>
            <a:endParaRPr lang="ru-RU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A937E2-D83D-4872-BC94-F48014108DCA}"/>
              </a:ext>
            </a:extLst>
          </p:cNvPr>
          <p:cNvSpPr txBox="1"/>
          <p:nvPr/>
        </p:nvSpPr>
        <p:spPr>
          <a:xfrm>
            <a:off x="1556120" y="1225689"/>
            <a:ext cx="9310001" cy="4893647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Планується: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видати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навчальних</a:t>
            </a: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 посібників чи підручників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видати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12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методичних </a:t>
            </a:r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рекомендацій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участі викладачів кафедри опублікувати </a:t>
            </a: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</a:t>
            </a: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статей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Scopus, Web of Science Core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Collection</a:t>
            </a:r>
            <a:endParaRPr lang="uk-UA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опублікувати понад </a:t>
            </a: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20 статей 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у </a:t>
            </a:r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інших фахових виданнях</a:t>
            </a:r>
            <a:endParaRPr lang="uk-UA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досягнення мети: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Участь у міжнародних самітах та симпозіумах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Організація конференцій та виставок, днів поля, днів відкритих дверей на базі кафедри та університету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Співпраця з сільгоспвиробниками: консультації, онлайн-консультації, відкриті столи, </a:t>
            </a:r>
            <a:r>
              <a:rPr lang="uk-UA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наково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-практичні </a:t>
            </a:r>
            <a:r>
              <a:rPr lang="uk-UA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вебінари</a:t>
            </a:r>
            <a:endParaRPr lang="uk-UA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944" y="3454610"/>
            <a:ext cx="1210056" cy="341273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86C66A8-7C08-4A08-B3BB-F5897976B5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3152" y="-106919"/>
            <a:ext cx="1934671" cy="1934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0482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1" y="-27850"/>
            <a:ext cx="1900457" cy="696491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856BA7-757D-43DC-92BA-CBB35D9EE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717" y="321801"/>
            <a:ext cx="9875195" cy="1077229"/>
          </a:xfrm>
        </p:spPr>
        <p:txBody>
          <a:bodyPr>
            <a:normAutofit/>
          </a:bodyPr>
          <a:lstStyle/>
          <a:p>
            <a:pPr algn="l"/>
            <a:r>
              <a:rPr lang="uk-UA" dirty="0" smtClean="0"/>
              <a:t>Видавнича діяльність кафедри за 2023 рік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944" y="3454610"/>
            <a:ext cx="1210056" cy="3412733"/>
          </a:xfrm>
          <a:prstGeom prst="rect">
            <a:avLst/>
          </a:prstGeom>
        </p:spPr>
      </p:pic>
      <p:graphicFrame>
        <p:nvGraphicFramePr>
          <p:cNvPr id="10" name="Таблиця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0857677"/>
              </p:ext>
            </p:extLst>
          </p:nvPr>
        </p:nvGraphicFramePr>
        <p:xfrm>
          <a:off x="1133856" y="1001761"/>
          <a:ext cx="9592056" cy="454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21678">
                  <a:extLst>
                    <a:ext uri="{9D8B030D-6E8A-4147-A177-3AD203B41FA5}">
                      <a16:colId xmlns:a16="http://schemas.microsoft.com/office/drawing/2014/main" val="4223962304"/>
                    </a:ext>
                  </a:extLst>
                </a:gridCol>
                <a:gridCol w="1770378">
                  <a:extLst>
                    <a:ext uri="{9D8B030D-6E8A-4147-A177-3AD203B41FA5}">
                      <a16:colId xmlns:a16="http://schemas.microsoft.com/office/drawing/2014/main" val="1180382905"/>
                    </a:ext>
                  </a:extLst>
                </a:gridCol>
              </a:tblGrid>
              <a:tr h="190895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Категорія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Кількість, шт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87903"/>
                  </a:ext>
                </a:extLst>
              </a:tr>
              <a:tr h="19164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2000" b="0" dirty="0" smtClean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Посібники</a:t>
                      </a:r>
                      <a:endParaRPr lang="ru-RU" sz="2000" b="0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endParaRPr lang="ru-RU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9695934"/>
                  </a:ext>
                </a:extLst>
              </a:tr>
              <a:tr h="19164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2000" b="0" dirty="0" smtClean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Монографії</a:t>
                      </a:r>
                      <a:endParaRPr lang="ru-RU" sz="2000" b="0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  <a:endParaRPr lang="ru-RU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989993"/>
                  </a:ext>
                </a:extLst>
              </a:tr>
              <a:tr h="19164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2000" b="0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Методичні </a:t>
                      </a:r>
                      <a:r>
                        <a:rPr lang="uk-UA" sz="2000" b="0" dirty="0" smtClean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рекомендації</a:t>
                      </a:r>
                      <a:endParaRPr lang="ru-RU" sz="2000" b="0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15</a:t>
                      </a:r>
                      <a:endParaRPr lang="ru-RU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56092"/>
                  </a:ext>
                </a:extLst>
              </a:tr>
              <a:tr h="19164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2000" b="0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Статті </a:t>
                      </a:r>
                      <a:r>
                        <a:rPr lang="en-US" sz="2000" b="0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Scopus, Web of Science Core Collection</a:t>
                      </a:r>
                      <a:endParaRPr lang="ru-RU" sz="2000" b="0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</a:t>
                      </a:r>
                      <a:endParaRPr lang="ru-RU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0410255"/>
                  </a:ext>
                </a:extLst>
              </a:tr>
              <a:tr h="19164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2000" b="0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Статті </a:t>
                      </a:r>
                      <a:r>
                        <a:rPr lang="uk-UA" sz="2000" b="0" dirty="0" smtClean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у інших фахових виданнях</a:t>
                      </a:r>
                      <a:endParaRPr lang="ru-RU" sz="2000" b="0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37</a:t>
                      </a:r>
                      <a:endParaRPr lang="ru-RU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9388383"/>
                  </a:ext>
                </a:extLst>
              </a:tr>
              <a:tr h="19164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2000" b="0" dirty="0" smtClean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Тези доповідей</a:t>
                      </a:r>
                      <a:endParaRPr lang="ru-RU" sz="2000" b="0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140</a:t>
                      </a:r>
                      <a:endParaRPr lang="ru-RU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7705752"/>
                  </a:ext>
                </a:extLst>
              </a:tr>
              <a:tr h="19164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2000" b="0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Студентські </a:t>
                      </a:r>
                      <a:r>
                        <a:rPr lang="uk-UA" sz="2000" b="0" dirty="0" smtClean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публікації</a:t>
                      </a:r>
                      <a:endParaRPr lang="ru-RU" sz="2000" b="0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24</a:t>
                      </a:r>
                      <a:endParaRPr lang="ru-RU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8941948"/>
                  </a:ext>
                </a:extLst>
              </a:tr>
              <a:tr h="31815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2000" b="0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Статті у науково-популярних виданнях (газетах, журналах, виступи на телебаченні</a:t>
                      </a:r>
                      <a:r>
                        <a:rPr lang="uk-UA" sz="2000" b="0" dirty="0" smtClean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ru-RU" sz="2000" b="0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endParaRPr lang="ru-RU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3253760"/>
                  </a:ext>
                </a:extLst>
              </a:tr>
              <a:tr h="19164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2000" b="0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Акти впровадження наукових </a:t>
                      </a:r>
                      <a:r>
                        <a:rPr lang="uk-UA" sz="2000" b="0" dirty="0" smtClean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розробок</a:t>
                      </a:r>
                      <a:endParaRPr lang="ru-RU" sz="2000" b="0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  <a:endParaRPr lang="ru-RU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4145473"/>
                  </a:ext>
                </a:extLst>
              </a:tr>
              <a:tr h="19164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2000" b="0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Гранти</a:t>
                      </a:r>
                      <a:endParaRPr lang="ru-RU" sz="2000" b="0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endParaRPr lang="ru-RU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7386225"/>
                  </a:ext>
                </a:extLst>
              </a:tr>
            </a:tbl>
          </a:graphicData>
        </a:graphic>
      </p:graphicFrame>
      <p:sp>
        <p:nvSpPr>
          <p:cNvPr id="3" name="Прямокутник 2"/>
          <p:cNvSpPr/>
          <p:nvPr/>
        </p:nvSpPr>
        <p:spPr>
          <a:xfrm>
            <a:off x="1179576" y="5714591"/>
            <a:ext cx="96743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solidFill>
                  <a:srgbClr val="FFFF00"/>
                </a:solidFill>
                <a:ea typeface="Times New Roman" panose="02020603050405020304" pitchFamily="18" charset="0"/>
              </a:rPr>
              <a:t>Патент на корисну модель </a:t>
            </a:r>
            <a:r>
              <a:rPr lang="uk-UA" dirty="0">
                <a:ea typeface="Times New Roman" panose="02020603050405020304" pitchFamily="18" charset="0"/>
              </a:rPr>
              <a:t>№02459 від 23.05.2023 «Спосіб оцінки підбору батьківських пар для гібридизації у формуванні в </a:t>
            </a:r>
            <a:r>
              <a:rPr lang="en-US" dirty="0">
                <a:ea typeface="Times New Roman" panose="02020603050405020304" pitchFamily="18" charset="0"/>
              </a:rPr>
              <a:t>F</a:t>
            </a:r>
            <a:r>
              <a:rPr lang="uk-UA" dirty="0">
                <a:ea typeface="Times New Roman" panose="02020603050405020304" pitchFamily="18" charset="0"/>
              </a:rPr>
              <a:t>1 довжини головного колоса пшениці м’якої озимої  і впливу метеорологічних факторів» / Колектив авторів, </a:t>
            </a:r>
            <a:r>
              <a:rPr lang="uk-UA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ea typeface="Times New Roman" panose="02020603050405020304" pitchFamily="18" charset="0"/>
              </a:rPr>
              <a:t>Федорук</a:t>
            </a:r>
            <a:r>
              <a:rPr lang="uk-UA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ea typeface="Times New Roman" panose="02020603050405020304" pitchFamily="18" charset="0"/>
              </a:rPr>
              <a:t> Ю.В.</a:t>
            </a:r>
            <a:endParaRPr lang="ru-RU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86C66A8-7C08-4A08-B3BB-F5897976B5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3152" y="-106919"/>
            <a:ext cx="1934671" cy="1934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9296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24" y="0"/>
            <a:ext cx="12213124" cy="685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6919"/>
            <a:ext cx="1900457" cy="696491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5FE28B-7519-42AE-9778-F00906217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8" y="216580"/>
            <a:ext cx="10177271" cy="1077229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забезпечення наукової роботи та підвищення кількості публікацій закладаються досліди на дослідному полі та ботанічному саду університету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FC8CC9-8657-4795-A071-A629AB2E33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4168" y="2300364"/>
            <a:ext cx="9171107" cy="4422312"/>
          </a:xfrm>
        </p:spPr>
        <p:txBody>
          <a:bodyPr>
            <a:normAutofit lnSpcReduction="10000"/>
          </a:bodyPr>
          <a:lstStyle/>
          <a:p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Кафедра має три сівозміни площею 16 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 і одне поле у ботанічному саду площею 0,5 га</a:t>
            </a:r>
            <a:endParaRPr lang="uk-U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сівозмінах кафедри наукові дослідження проводять викладачі та аспіранти: </a:t>
            </a:r>
            <a:r>
              <a:rPr lang="ru-RU" sz="2400" b="1" i="0" u="none" strike="noStrik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Грабовський</a:t>
            </a:r>
            <a:r>
              <a:rPr lang="ru-RU" sz="2400" b="1" i="0" u="none" strike="noStrik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М.Б.,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Федорук Ю.В., </a:t>
            </a:r>
            <a:r>
              <a:rPr lang="ru-RU" sz="2400" b="1" i="0" u="none" strike="noStrik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Хахула</a:t>
            </a:r>
            <a:r>
              <a:rPr lang="ru-RU" sz="2400" b="1" i="0" u="none" strike="noStrik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В.С., Панченко Т.В, </a:t>
            </a:r>
            <a:r>
              <a:rPr lang="ru-RU" sz="2400" b="1" i="0" u="none" strike="noStrik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Покотило</a:t>
            </a:r>
            <a:r>
              <a:rPr lang="ru-RU" sz="2400" b="1" i="0" u="none" strike="noStrik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І.А., Правдива Л.А., </a:t>
            </a:r>
            <a:r>
              <a:rPr lang="ru-RU" sz="2400" b="1" i="0" u="none" strike="noStrik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Мостипан</a:t>
            </a:r>
            <a:r>
              <a:rPr lang="ru-RU" sz="2400" b="1" i="0" u="none" strike="noStrik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О.В.</a:t>
            </a:r>
            <a:r>
              <a:rPr lang="uk-UA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ea typeface="Courier New" panose="02070309020205020404" pitchFamily="49" charset="0"/>
              </a:rPr>
              <a:t> </a:t>
            </a:r>
            <a:r>
              <a:rPr lang="uk-UA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ourier New" panose="02070309020205020404" pitchFamily="49" charset="0"/>
              </a:rPr>
              <a:t>Павліченко</a:t>
            </a:r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ourier New" panose="02070309020205020404" pitchFamily="49" charset="0"/>
              </a:rPr>
              <a:t> К.В. , </a:t>
            </a:r>
            <a:r>
              <a:rPr lang="uk-UA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ourier New" panose="02070309020205020404" pitchFamily="49" charset="0"/>
              </a:rPr>
              <a:t>Потапов</a:t>
            </a:r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ourier New" panose="02070309020205020404" pitchFamily="49" charset="0"/>
              </a:rPr>
              <a:t> А.В. , </a:t>
            </a:r>
            <a:r>
              <a:rPr lang="uk-UA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ourier New" panose="02070309020205020404" pitchFamily="49" charset="0"/>
              </a:rPr>
              <a:t>Німенко</a:t>
            </a:r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ourier New" panose="02070309020205020404" pitchFamily="49" charset="0"/>
              </a:rPr>
              <a:t> С.С. , Степаненко М.В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ourier New" panose="02070309020205020404" pitchFamily="49" charset="0"/>
              </a:rPr>
              <a:t>., </a:t>
            </a:r>
            <a:r>
              <a:rPr lang="uk-UA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Михайлюк</a:t>
            </a:r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Д.В., </a:t>
            </a:r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Басюк 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П.Л.</a:t>
            </a:r>
            <a:endParaRPr lang="uk-U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ourier New" panose="02070309020205020404" pitchFamily="49" charset="0"/>
            </a:endParaRPr>
          </a:p>
          <a:p>
            <a:r>
              <a:rPr lang="uk-UA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Прибуток </a:t>
            </a:r>
            <a:r>
              <a:rPr lang="uk-UA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2023 рік – 105 </a:t>
            </a:r>
            <a:r>
              <a:rPr lang="uk-UA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тис. грн.</a:t>
            </a:r>
            <a:endParaRPr lang="ru-RU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944" y="3454610"/>
            <a:ext cx="1210056" cy="341273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86C66A8-7C08-4A08-B3BB-F5897976B5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3152" y="-106919"/>
            <a:ext cx="1934671" cy="1934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0003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6919"/>
            <a:ext cx="1900457" cy="696491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589" y="188231"/>
            <a:ext cx="6679112" cy="667911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AAB66F-6934-4D30-A612-99B3074A1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6721" y="599466"/>
            <a:ext cx="9614201" cy="731947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/>
              <a:t>Профорієнтаційна робота викладачів</a:t>
            </a:r>
            <a:r>
              <a:rPr lang="uk-U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uk-U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A937E2-D83D-4872-BC94-F48014108DCA}"/>
              </a:ext>
            </a:extLst>
          </p:cNvPr>
          <p:cNvSpPr txBox="1"/>
          <p:nvPr/>
        </p:nvSpPr>
        <p:spPr>
          <a:xfrm>
            <a:off x="1536721" y="1331413"/>
            <a:ext cx="9445223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2023 році було </a:t>
            </a:r>
            <a:r>
              <a:rPr lang="uk-UA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зпрофорієнтовано</a:t>
            </a:r>
            <a:endParaRPr lang="uk-UA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uk-U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середньому на одного викладача </a:t>
            </a:r>
            <a:r>
              <a:rPr lang="uk-UA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17</a:t>
            </a:r>
          </a:p>
          <a:p>
            <a:r>
              <a:rPr lang="uk-U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Всього </a:t>
            </a:r>
            <a:r>
              <a:rPr lang="uk-U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кафедрі </a:t>
            </a:r>
            <a:r>
              <a:rPr lang="uk-UA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225</a:t>
            </a:r>
          </a:p>
          <a:p>
            <a:endParaRPr lang="uk-UA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Планується у 2024 році </a:t>
            </a:r>
            <a:r>
              <a:rPr lang="uk-UA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зпрофорієнтувати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випускників від </a:t>
            </a:r>
            <a:endParaRPr lang="uk-UA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</a:t>
            </a:r>
            <a:r>
              <a:rPr lang="uk-UA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чол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кожного 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викладача</a:t>
            </a:r>
          </a:p>
          <a:p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Всього </a:t>
            </a:r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кафедрі 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мінімум </a:t>
            </a: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100 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абітурієнтів</a:t>
            </a:r>
            <a:endParaRPr lang="uk-U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uk-UA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uk-U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досягнення мети викладачі кафедри проводять заняття на випускних курсах коледжів.</a:t>
            </a:r>
          </a:p>
          <a:p>
            <a:endParaRPr lang="uk-UA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uk-U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Планується створити консультативні центри в </a:t>
            </a:r>
            <a:r>
              <a:rPr lang="uk-UA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Овручській</a:t>
            </a:r>
            <a:r>
              <a:rPr lang="uk-U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територіальній громаді (відповідальний Городецький О.С.),</a:t>
            </a:r>
          </a:p>
          <a:p>
            <a:r>
              <a:rPr lang="uk-UA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Першотравневій</a:t>
            </a:r>
            <a:r>
              <a:rPr lang="uk-U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територіальній </a:t>
            </a:r>
            <a:r>
              <a:rPr lang="uk-U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громаді (відповідальний </a:t>
            </a:r>
            <a:r>
              <a:rPr lang="uk-UA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Хахула</a:t>
            </a:r>
            <a:r>
              <a:rPr lang="uk-U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В.С.), </a:t>
            </a:r>
            <a:r>
              <a:rPr lang="uk-UA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Словичанській</a:t>
            </a:r>
            <a:r>
              <a:rPr lang="uk-U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територіальній громаді (відповідальний </a:t>
            </a:r>
            <a:r>
              <a:rPr lang="uk-UA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Павліченко</a:t>
            </a:r>
            <a:r>
              <a:rPr lang="uk-U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К.В.)</a:t>
            </a:r>
            <a:endParaRPr lang="uk-U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uk-U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Відновити роботу регіональних центрів м. </a:t>
            </a:r>
            <a:r>
              <a:rPr lang="uk-UA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Бобринець</a:t>
            </a:r>
            <a:endParaRPr lang="uk-U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944" y="3454610"/>
            <a:ext cx="1210056" cy="341273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86C66A8-7C08-4A08-B3BB-F5897976B5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3152" y="-106919"/>
            <a:ext cx="1934671" cy="1934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6108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25" y="283707"/>
            <a:ext cx="10899685" cy="609772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6919"/>
            <a:ext cx="1900457" cy="696491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AAB66F-6934-4D30-A612-99B3074A1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2873" y="283707"/>
            <a:ext cx="5762215" cy="676413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ІНОЗЕМНА МОВА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944" y="3454610"/>
            <a:ext cx="1210056" cy="341273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86C66A8-7C08-4A08-B3BB-F5897976B5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3152" y="-106919"/>
            <a:ext cx="1934671" cy="19346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33084" y="1087676"/>
            <a:ext cx="10207403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 викладачів кафедри </a:t>
            </a:r>
            <a:r>
              <a:rPr lang="uk-UA" sz="2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ворлодіють</a:t>
            </a:r>
            <a:r>
              <a:rPr lang="uk-UA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іноземною мовою та мають сертифікати В2</a:t>
            </a:r>
          </a:p>
          <a:p>
            <a:endParaRPr lang="uk-UA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uk-UA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Всі викладачі віком до 45 років займаються на курсах з вивчення іноземної мови</a:t>
            </a:r>
          </a:p>
          <a:p>
            <a:endParaRPr lang="uk-UA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uk-UA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Планується в </a:t>
            </a:r>
            <a:r>
              <a:rPr lang="uk-UA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2024-2025 </a:t>
            </a:r>
            <a:r>
              <a:rPr lang="uk-UA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н.р</a:t>
            </a:r>
            <a:r>
              <a:rPr lang="uk-UA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ввести викладання окремих модулів на англійській мові з дисциплін </a:t>
            </a:r>
            <a:endParaRPr lang="uk-UA" sz="2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«Органічне рослинництво», ведучий курсу професор Грабовський М.Б.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«Захист та карантин рослин», ведуча </a:t>
            </a:r>
            <a:r>
              <a:rPr lang="uk-UA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курсу </a:t>
            </a:r>
            <a:r>
              <a:rPr lang="uk-UA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доцент </a:t>
            </a:r>
            <a:r>
              <a:rPr lang="uk-UA" sz="2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Горновська</a:t>
            </a:r>
            <a:r>
              <a:rPr lang="uk-UA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С.В.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«Ентомологія», </a:t>
            </a:r>
            <a:r>
              <a:rPr lang="uk-UA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ведуча курсу </a:t>
            </a:r>
            <a:r>
              <a:rPr lang="uk-UA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доцент </a:t>
            </a:r>
            <a:r>
              <a:rPr lang="uk-UA" sz="2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Шушківська</a:t>
            </a:r>
            <a:r>
              <a:rPr lang="uk-UA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Н.І.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uk-UA" sz="2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Агрофармакологія</a:t>
            </a:r>
            <a:r>
              <a:rPr lang="uk-UA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асистент </a:t>
            </a:r>
            <a:r>
              <a:rPr lang="uk-UA" sz="2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Мостипан</a:t>
            </a:r>
            <a:r>
              <a:rPr lang="uk-UA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О.В.</a:t>
            </a:r>
            <a:endParaRPr lang="uk-UA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945073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4265" cy="6858000"/>
          </a:xfr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86C66A8-7C08-4A08-B3BB-F5897976B5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3152" y="-106919"/>
            <a:ext cx="1934671" cy="1934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4940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371" y="524919"/>
            <a:ext cx="10428116" cy="619169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250" y="4391247"/>
            <a:ext cx="3611526" cy="246675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6919"/>
            <a:ext cx="1900457" cy="696491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AAB66F-6934-4D30-A612-99B3074A1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1" y="429675"/>
            <a:ext cx="9573768" cy="539821"/>
          </a:xfrm>
        </p:spPr>
        <p:txBody>
          <a:bodyPr>
            <a:noAutofit/>
          </a:bodyPr>
          <a:lstStyle/>
          <a:p>
            <a:pPr algn="l"/>
            <a:r>
              <a:rPr lang="uk-UA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Основні завдання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50812" y="1285415"/>
            <a:ext cx="887042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uk-UA" sz="2800" b="1" dirty="0" smtClean="0"/>
              <a:t>Стратегічні цілі</a:t>
            </a:r>
            <a:endParaRPr lang="uk-UA" sz="2800" b="1" dirty="0"/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Науково-педагогічний потенціал </a:t>
            </a:r>
            <a:r>
              <a:rPr lang="uk-U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кафедри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uk-UA" sz="2800" b="1" dirty="0" smtClean="0"/>
              <a:t>Наукова, інноваційна діяльність та публікації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uk-UA" sz="2800" b="1" dirty="0" smtClean="0"/>
              <a:t>Здобуття грантів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uk-UA" sz="2800" b="1" dirty="0" smtClean="0"/>
              <a:t>Залучення коштів та оновлення матеріально-технічної бази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uk-UA" sz="2800" b="1" dirty="0" smtClean="0"/>
              <a:t>Профорієнтаційна робота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uk-UA" sz="2800" b="1" dirty="0" smtClean="0"/>
              <a:t>Іноземна мова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86C66A8-7C08-4A08-B3BB-F5897976B55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3152" y="-106919"/>
            <a:ext cx="1934671" cy="19346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799" y="3549367"/>
            <a:ext cx="1210056" cy="3412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0856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28" y="373698"/>
            <a:ext cx="10428116" cy="619169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6919"/>
            <a:ext cx="1900457" cy="696491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AAB66F-6934-4D30-A612-99B3074A1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832" y="209987"/>
            <a:ext cx="9573768" cy="539821"/>
          </a:xfrm>
        </p:spPr>
        <p:txBody>
          <a:bodyPr>
            <a:normAutofit fontScale="90000"/>
          </a:bodyPr>
          <a:lstStyle/>
          <a:p>
            <a:pPr algn="l"/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Основними стратегічними цілями кафедри є :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50228" y="749808"/>
            <a:ext cx="977568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uk-UA" sz="2000" b="1" dirty="0" smtClean="0"/>
              <a:t>Організація </a:t>
            </a:r>
            <a:r>
              <a:rPr lang="uk-UA" sz="2000" b="1" dirty="0"/>
              <a:t>навчальних занять з дисциплін, закріплених за кафедрою і проходження студентами виробничої практики у відповідності з основними освітніми програмами; </a:t>
            </a:r>
          </a:p>
          <a:p>
            <a:pPr marL="342900" lvl="0" indent="-342900">
              <a:buFont typeface="+mj-lt"/>
              <a:buAutoNum type="arabicPeriod"/>
            </a:pPr>
            <a:r>
              <a:rPr lang="uk-UA" sz="2000" b="1" dirty="0"/>
              <a:t>Розширення баз і об'єктів виробничої практики з врахуванням вимог та змісту навчальних дисциплін; </a:t>
            </a:r>
          </a:p>
          <a:p>
            <a:pPr marL="342900" lvl="0" indent="-342900">
              <a:buFont typeface="+mj-lt"/>
              <a:buAutoNum type="arabicPeriod"/>
            </a:pPr>
            <a:r>
              <a:rPr lang="uk-UA" sz="2000" b="1" dirty="0"/>
              <a:t>Здійснення контролю якості змісту викладання дисциплін і їх навчально-методичного забезпечення; </a:t>
            </a:r>
          </a:p>
          <a:p>
            <a:pPr marL="342900" lvl="0" indent="-342900">
              <a:buFont typeface="+mj-lt"/>
              <a:buAutoNum type="arabicPeriod"/>
            </a:pPr>
            <a:r>
              <a:rPr lang="uk-UA" sz="2000" b="1" dirty="0"/>
              <a:t>Залучення фахівців з виробництва до проведення занять з фахових дисциплін, участі у круглих столах та наукових семінарах кафедри; </a:t>
            </a:r>
          </a:p>
          <a:p>
            <a:pPr marL="342900" lvl="0" indent="-342900">
              <a:buFont typeface="+mj-lt"/>
              <a:buAutoNum type="arabicPeriod"/>
            </a:pPr>
            <a:r>
              <a:rPr lang="uk-UA" sz="2000" b="1" dirty="0"/>
              <a:t>Здійснення викладання окремих занять і дисциплін іноземною мовою; </a:t>
            </a:r>
          </a:p>
          <a:p>
            <a:pPr marL="342900" lvl="0" indent="-342900">
              <a:buFont typeface="+mj-lt"/>
              <a:buAutoNum type="arabicPeriod"/>
            </a:pPr>
            <a:r>
              <a:rPr lang="uk-UA" sz="2000" b="1" dirty="0"/>
              <a:t>Ширше впровадження у навчальний процес інформаційних технологій; </a:t>
            </a:r>
          </a:p>
          <a:p>
            <a:pPr marL="342900" lvl="0" indent="-342900">
              <a:buFont typeface="+mj-lt"/>
              <a:buAutoNum type="arabicPeriod"/>
            </a:pPr>
            <a:r>
              <a:rPr lang="uk-UA" sz="2000" b="1" dirty="0"/>
              <a:t>Поширення (запровадження) дистанційної форми навчання; </a:t>
            </a:r>
          </a:p>
          <a:p>
            <a:pPr marL="342900" lvl="0" indent="-342900">
              <a:buFont typeface="+mj-lt"/>
              <a:buAutoNum type="arabicPeriod"/>
            </a:pPr>
            <a:r>
              <a:rPr lang="uk-UA" sz="2000" b="1" dirty="0"/>
              <a:t>Організація роботи зі студентами-випускниками з метою залучення їх до наукової роботи кафедри, навчання в аспірантурі; </a:t>
            </a:r>
          </a:p>
          <a:p>
            <a:pPr marL="342900" lvl="0" indent="-342900">
              <a:buFont typeface="+mj-lt"/>
              <a:buAutoNum type="arabicPeriod"/>
            </a:pPr>
            <a:r>
              <a:rPr lang="uk-UA" sz="2000" b="1" dirty="0"/>
              <a:t>Вивчення, узагальнення та поширення досвіду роботи кращих викладачів; </a:t>
            </a:r>
          </a:p>
          <a:p>
            <a:pPr marL="342900" lvl="0" indent="-342900">
              <a:buFont typeface="+mj-lt"/>
              <a:buAutoNum type="arabicPeriod"/>
            </a:pPr>
            <a:r>
              <a:rPr lang="uk-UA" sz="2000" b="1" dirty="0"/>
              <a:t>Підвищення кваліфікації науково-педагогічних кадрів кафедри;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86C66A8-7C08-4A08-B3BB-F5897976B5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3152" y="-106919"/>
            <a:ext cx="1934671" cy="19346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799" y="3549367"/>
            <a:ext cx="1210056" cy="3412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051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989" y="1024213"/>
            <a:ext cx="12589812" cy="595655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6919"/>
            <a:ext cx="1900457" cy="696491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AAB66F-6934-4D30-A612-99B3074A1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832" y="209987"/>
            <a:ext cx="9573768" cy="539821"/>
          </a:xfrm>
        </p:spPr>
        <p:txBody>
          <a:bodyPr>
            <a:normAutofit fontScale="90000"/>
          </a:bodyPr>
          <a:lstStyle/>
          <a:p>
            <a:pPr algn="l"/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Основними стратегічними цілями кафедри є :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50228" y="749808"/>
            <a:ext cx="10287748" cy="544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25000"/>
              </a:lnSpc>
            </a:pPr>
            <a:r>
              <a:rPr lang="uk-UA" sz="2000" b="1" dirty="0" smtClean="0"/>
              <a:t>11. Організація </a:t>
            </a:r>
            <a:r>
              <a:rPr lang="uk-UA" sz="2000" b="1" dirty="0"/>
              <a:t>науково-дослідної роботи студентів, викладачів, проведення </a:t>
            </a:r>
            <a:r>
              <a:rPr lang="uk-UA" sz="2000" b="1" dirty="0" smtClean="0"/>
              <a:t> </a:t>
            </a:r>
          </a:p>
          <a:p>
            <a:pPr lvl="0">
              <a:lnSpc>
                <a:spcPct val="125000"/>
              </a:lnSpc>
            </a:pPr>
            <a:r>
              <a:rPr lang="uk-UA" sz="2000" b="1" dirty="0"/>
              <a:t> </a:t>
            </a:r>
            <a:r>
              <a:rPr lang="uk-UA" sz="2000" b="1" dirty="0" smtClean="0"/>
              <a:t>     наукових </a:t>
            </a:r>
            <a:r>
              <a:rPr lang="uk-UA" sz="2000" b="1" dirty="0"/>
              <a:t>досліджень з актуальних проблем і питань впровадження нових </a:t>
            </a:r>
            <a:endParaRPr lang="uk-UA" sz="2000" b="1" dirty="0" smtClean="0"/>
          </a:p>
          <a:p>
            <a:pPr lvl="0">
              <a:lnSpc>
                <a:spcPct val="125000"/>
              </a:lnSpc>
            </a:pPr>
            <a:r>
              <a:rPr lang="uk-UA" sz="2000" b="1" dirty="0"/>
              <a:t> </a:t>
            </a:r>
            <a:r>
              <a:rPr lang="uk-UA" sz="2000" b="1" dirty="0" smtClean="0"/>
              <a:t>     технологій </a:t>
            </a:r>
            <a:r>
              <a:rPr lang="uk-UA" sz="2000" b="1" dirty="0"/>
              <a:t>навчання; </a:t>
            </a:r>
          </a:p>
          <a:p>
            <a:pPr lvl="0">
              <a:lnSpc>
                <a:spcPct val="125000"/>
              </a:lnSpc>
            </a:pPr>
            <a:r>
              <a:rPr lang="uk-UA" sz="2000" b="1" dirty="0" smtClean="0"/>
              <a:t>12. Публікування </a:t>
            </a:r>
            <a:r>
              <a:rPr lang="uk-UA" sz="2000" b="1" dirty="0"/>
              <a:t>результатів наукових досліджень працівників кафедри у </a:t>
            </a:r>
            <a:endParaRPr lang="uk-UA" sz="2000" b="1" dirty="0" smtClean="0"/>
          </a:p>
          <a:p>
            <a:pPr lvl="0">
              <a:lnSpc>
                <a:spcPct val="125000"/>
              </a:lnSpc>
            </a:pPr>
            <a:r>
              <a:rPr lang="uk-UA" sz="2000" b="1" dirty="0"/>
              <a:t> </a:t>
            </a:r>
            <a:r>
              <a:rPr lang="uk-UA" sz="2000" b="1" dirty="0" smtClean="0"/>
              <a:t>     виданнях</a:t>
            </a:r>
            <a:r>
              <a:rPr lang="uk-UA" sz="2000" b="1" dirty="0"/>
              <a:t>, що входять до визнаних науково метричних баз даних; </a:t>
            </a:r>
          </a:p>
          <a:p>
            <a:pPr lvl="0">
              <a:lnSpc>
                <a:spcPct val="125000"/>
              </a:lnSpc>
            </a:pPr>
            <a:r>
              <a:rPr lang="uk-UA" sz="2000" b="1" dirty="0" smtClean="0"/>
              <a:t>13. Створення </a:t>
            </a:r>
            <a:r>
              <a:rPr lang="uk-UA" sz="2000" b="1" dirty="0"/>
              <a:t>постійно діючого центру консультаційного центру з питань </a:t>
            </a:r>
            <a:endParaRPr lang="uk-UA" sz="2000" b="1" dirty="0" smtClean="0"/>
          </a:p>
          <a:p>
            <a:pPr lvl="0">
              <a:lnSpc>
                <a:spcPct val="125000"/>
              </a:lnSpc>
            </a:pPr>
            <a:r>
              <a:rPr lang="uk-UA" sz="2000" b="1" dirty="0"/>
              <a:t> </a:t>
            </a:r>
            <a:r>
              <a:rPr lang="uk-UA" sz="2000" b="1" dirty="0" smtClean="0"/>
              <a:t>     системи </a:t>
            </a:r>
            <a:r>
              <a:rPr lang="uk-UA" sz="2000" b="1" dirty="0"/>
              <a:t>захисту та технологій вирощування с.-г. рослин; </a:t>
            </a:r>
          </a:p>
          <a:p>
            <a:pPr lvl="0">
              <a:lnSpc>
                <a:spcPct val="125000"/>
              </a:lnSpc>
            </a:pPr>
            <a:r>
              <a:rPr lang="uk-UA" sz="2000" b="1" dirty="0" smtClean="0"/>
              <a:t>14. Партнерство </a:t>
            </a:r>
            <a:r>
              <a:rPr lang="uk-UA" sz="2000" b="1" dirty="0"/>
              <a:t>з іноземними вищими закладами освіти; </a:t>
            </a:r>
          </a:p>
          <a:p>
            <a:pPr lvl="0">
              <a:lnSpc>
                <a:spcPct val="125000"/>
              </a:lnSpc>
            </a:pPr>
            <a:r>
              <a:rPr lang="uk-UA" sz="2000" b="1" dirty="0" smtClean="0"/>
              <a:t>15. Розвиток </a:t>
            </a:r>
            <a:r>
              <a:rPr lang="uk-UA" sz="2000" b="1" dirty="0"/>
              <a:t>і вдосконалення матеріально-технічної бази кафедри; </a:t>
            </a:r>
          </a:p>
          <a:p>
            <a:pPr lvl="0">
              <a:lnSpc>
                <a:spcPct val="125000"/>
              </a:lnSpc>
            </a:pPr>
            <a:r>
              <a:rPr lang="uk-UA" sz="2000" b="1" dirty="0" smtClean="0"/>
              <a:t>16. Постійна </a:t>
            </a:r>
            <a:r>
              <a:rPr lang="uk-UA" sz="2000" b="1" dirty="0"/>
              <a:t>профорієнтаційна робота кафедри, з метою популяризації </a:t>
            </a:r>
            <a:endParaRPr lang="uk-UA" sz="2000" b="1" dirty="0" smtClean="0"/>
          </a:p>
          <a:p>
            <a:pPr lvl="0">
              <a:lnSpc>
                <a:spcPct val="125000"/>
              </a:lnSpc>
            </a:pPr>
            <a:r>
              <a:rPr lang="uk-UA" sz="2000" b="1" dirty="0"/>
              <a:t> </a:t>
            </a:r>
            <a:r>
              <a:rPr lang="uk-UA" sz="2000" b="1" dirty="0" smtClean="0"/>
              <a:t>     професії</a:t>
            </a:r>
            <a:r>
              <a:rPr lang="uk-UA" sz="2000" b="1" dirty="0"/>
              <a:t>; </a:t>
            </a:r>
          </a:p>
          <a:p>
            <a:pPr lvl="0">
              <a:lnSpc>
                <a:spcPct val="125000"/>
              </a:lnSpc>
            </a:pPr>
            <a:r>
              <a:rPr lang="uk-UA" sz="2000" b="1" dirty="0" smtClean="0"/>
              <a:t>17. Здійснення </a:t>
            </a:r>
            <a:r>
              <a:rPr lang="uk-UA" sz="2000" b="1" dirty="0"/>
              <a:t>навчальної та виховної роботи зі студентами на основі </a:t>
            </a:r>
            <a:endParaRPr lang="uk-UA" sz="2000" b="1" dirty="0" smtClean="0"/>
          </a:p>
          <a:p>
            <a:pPr lvl="0">
              <a:lnSpc>
                <a:spcPct val="125000"/>
              </a:lnSpc>
            </a:pPr>
            <a:r>
              <a:rPr lang="uk-UA" sz="2000" b="1" dirty="0"/>
              <a:t> </a:t>
            </a:r>
            <a:r>
              <a:rPr lang="uk-UA" sz="2000" b="1" dirty="0" smtClean="0"/>
              <a:t>     освітнього </a:t>
            </a:r>
            <a:r>
              <a:rPr lang="uk-UA" sz="2000" b="1" dirty="0"/>
              <a:t>потенціалу Університету.</a:t>
            </a:r>
          </a:p>
          <a:p>
            <a:pPr marL="457200" indent="-457200">
              <a:lnSpc>
                <a:spcPct val="125000"/>
              </a:lnSpc>
              <a:buFont typeface="+mj-lt"/>
              <a:buAutoNum type="arabicPeriod"/>
            </a:pPr>
            <a:endParaRPr lang="ru-RU" sz="2000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86C66A8-7C08-4A08-B3BB-F5897976B5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3152" y="-106919"/>
            <a:ext cx="1934671" cy="19346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799" y="3549367"/>
            <a:ext cx="1210056" cy="3412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6041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087" y="20618"/>
            <a:ext cx="10058400" cy="670984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6919"/>
            <a:ext cx="1900457" cy="696491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AAB66F-6934-4D30-A612-99B3074A1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0457" y="489821"/>
            <a:ext cx="8556647" cy="1077229"/>
          </a:xfrm>
        </p:spPr>
        <p:txBody>
          <a:bodyPr/>
          <a:lstStyle/>
          <a:p>
            <a:pPr algn="l"/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Науково-педагогічний потенціал кафедри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41832" y="1604121"/>
            <a:ext cx="1003096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2000" b="1" dirty="0" smtClean="0"/>
              <a:t>На кафедрі </a:t>
            </a:r>
            <a:r>
              <a:rPr lang="uk-U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«Технологій у </a:t>
            </a:r>
            <a:r>
              <a:rPr lang="uk-U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рослинництві </a:t>
            </a:r>
            <a:r>
              <a:rPr lang="uk-U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 захисту рослин</a:t>
            </a:r>
            <a:r>
              <a:rPr lang="uk-U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працює </a:t>
            </a:r>
          </a:p>
          <a:p>
            <a:pPr>
              <a:lnSpc>
                <a:spcPct val="150000"/>
              </a:lnSpc>
            </a:pPr>
            <a:r>
              <a:rPr lang="uk-U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з 20 чоловік</a:t>
            </a:r>
            <a:r>
              <a:rPr lang="uk-UA" sz="2000" b="1" dirty="0" smtClean="0"/>
              <a:t>, з них:</a:t>
            </a:r>
          </a:p>
          <a:p>
            <a:pPr>
              <a:lnSpc>
                <a:spcPct val="150000"/>
              </a:lnSpc>
            </a:pPr>
            <a:r>
              <a:rPr lang="uk-UA" sz="2000" b="1" dirty="0"/>
              <a:t>	</a:t>
            </a:r>
            <a:r>
              <a:rPr lang="uk-UA" sz="2000" b="1" dirty="0" smtClean="0">
                <a:solidFill>
                  <a:srgbClr val="FFC000"/>
                </a:solidFill>
              </a:rPr>
              <a:t>3 доктори </a:t>
            </a:r>
            <a:r>
              <a:rPr lang="uk-UA" sz="2000" b="1" dirty="0" smtClean="0"/>
              <a:t>с.-г. наук, професори: </a:t>
            </a:r>
            <a:r>
              <a:rPr lang="uk-UA" sz="2000" b="1" dirty="0" err="1" smtClean="0"/>
              <a:t>Вахній</a:t>
            </a:r>
            <a:r>
              <a:rPr lang="uk-UA" sz="2000" b="1" dirty="0" smtClean="0"/>
              <a:t> С.П., Грабовський М.Б., </a:t>
            </a:r>
          </a:p>
          <a:p>
            <a:pPr>
              <a:lnSpc>
                <a:spcPct val="150000"/>
              </a:lnSpc>
            </a:pPr>
            <a:r>
              <a:rPr lang="uk-UA" sz="2000" b="1" dirty="0"/>
              <a:t>	</a:t>
            </a:r>
            <a:r>
              <a:rPr lang="uk-UA" sz="2000" b="1" dirty="0" err="1" smtClean="0"/>
              <a:t>Центило</a:t>
            </a:r>
            <a:r>
              <a:rPr lang="uk-UA" sz="2000" b="1" dirty="0" smtClean="0"/>
              <a:t> Л.В.</a:t>
            </a:r>
          </a:p>
          <a:p>
            <a:pPr>
              <a:lnSpc>
                <a:spcPct val="150000"/>
              </a:lnSpc>
            </a:pPr>
            <a:r>
              <a:rPr lang="ru-RU" sz="2000" b="1" dirty="0" smtClean="0"/>
              <a:t>	</a:t>
            </a:r>
            <a:r>
              <a:rPr lang="ru-RU" sz="2000" b="1" dirty="0" smtClean="0">
                <a:solidFill>
                  <a:srgbClr val="FFC000"/>
                </a:solidFill>
              </a:rPr>
              <a:t>12 </a:t>
            </a:r>
            <a:r>
              <a:rPr lang="ru-RU" sz="2000" b="1" dirty="0" err="1" smtClean="0">
                <a:solidFill>
                  <a:srgbClr val="FFC000"/>
                </a:solidFill>
              </a:rPr>
              <a:t>доцентів</a:t>
            </a:r>
            <a:r>
              <a:rPr lang="ru-RU" sz="2000" b="1" dirty="0" smtClean="0">
                <a:solidFill>
                  <a:srgbClr val="FFC000"/>
                </a:solidFill>
              </a:rPr>
              <a:t>, </a:t>
            </a:r>
            <a:r>
              <a:rPr lang="ru-RU" sz="2000" b="1" dirty="0" err="1" smtClean="0"/>
              <a:t>кандидатів</a:t>
            </a:r>
            <a:r>
              <a:rPr lang="ru-RU" sz="2000" b="1" dirty="0" smtClean="0">
                <a:solidFill>
                  <a:srgbClr val="FFC000"/>
                </a:solidFill>
              </a:rPr>
              <a:t> </a:t>
            </a:r>
            <a:r>
              <a:rPr lang="ru-RU" sz="2000" b="1" dirty="0" smtClean="0"/>
              <a:t>с.-г. наук: </a:t>
            </a:r>
            <a:r>
              <a:rPr lang="ru-RU" sz="2000" b="1" dirty="0" err="1" smtClean="0"/>
              <a:t>Городецький</a:t>
            </a:r>
            <a:r>
              <a:rPr lang="ru-RU" sz="2000" b="1" dirty="0" smtClean="0"/>
              <a:t> О.С., </a:t>
            </a:r>
            <a:r>
              <a:rPr lang="ru-RU" sz="2000" b="1" dirty="0" err="1" smtClean="0"/>
              <a:t>Горновська</a:t>
            </a:r>
            <a:r>
              <a:rPr lang="ru-RU" sz="2000" b="1" dirty="0" smtClean="0"/>
              <a:t> С.В., </a:t>
            </a:r>
            <a:r>
              <a:rPr lang="ru-RU" sz="2000" b="1" dirty="0" err="1" smtClean="0"/>
              <a:t>Качан</a:t>
            </a:r>
            <a:r>
              <a:rPr lang="ru-RU" sz="2000" b="1" dirty="0" smtClean="0"/>
              <a:t> Л.М., Козак 	Л.А., Остренко М.В., </a:t>
            </a:r>
            <a:r>
              <a:rPr lang="ru-RU" sz="2000" b="1" dirty="0" err="1" smtClean="0"/>
              <a:t>Покотило</a:t>
            </a:r>
            <a:r>
              <a:rPr lang="ru-RU" sz="2000" b="1" dirty="0" smtClean="0"/>
              <a:t> І.А., Правдива Л.А., </a:t>
            </a:r>
          </a:p>
          <a:p>
            <a:pPr>
              <a:lnSpc>
                <a:spcPct val="150000"/>
              </a:lnSpc>
            </a:pPr>
            <a:r>
              <a:rPr lang="ru-RU" sz="2000" b="1" dirty="0" smtClean="0"/>
              <a:t>Панченко Т.В., Федорук Ю.В., 	</a:t>
            </a:r>
            <a:r>
              <a:rPr lang="ru-RU" sz="2000" b="1" dirty="0" err="1" smtClean="0"/>
              <a:t>Хахула</a:t>
            </a:r>
            <a:r>
              <a:rPr lang="ru-RU" sz="2000" b="1" dirty="0" smtClean="0"/>
              <a:t> В.С., </a:t>
            </a:r>
            <a:r>
              <a:rPr lang="ru-RU" sz="2000" b="1" dirty="0" err="1" smtClean="0"/>
              <a:t>Шушківська</a:t>
            </a:r>
            <a:r>
              <a:rPr lang="ru-RU" sz="2000" b="1" dirty="0" smtClean="0"/>
              <a:t> Н.І., Яковенко О.М.</a:t>
            </a:r>
          </a:p>
          <a:p>
            <a:pPr>
              <a:lnSpc>
                <a:spcPct val="150000"/>
              </a:lnSpc>
            </a:pPr>
            <a:r>
              <a:rPr lang="ru-RU" sz="2000" b="1" dirty="0" smtClean="0"/>
              <a:t>	</a:t>
            </a:r>
            <a:r>
              <a:rPr lang="ru-RU" sz="2000" b="1" dirty="0" smtClean="0">
                <a:solidFill>
                  <a:srgbClr val="FFC000"/>
                </a:solidFill>
              </a:rPr>
              <a:t>3 </a:t>
            </a:r>
            <a:r>
              <a:rPr lang="ru-RU" sz="2000" b="1" dirty="0" err="1" smtClean="0">
                <a:solidFill>
                  <a:srgbClr val="FFC000"/>
                </a:solidFill>
              </a:rPr>
              <a:t>асистента</a:t>
            </a:r>
            <a:r>
              <a:rPr lang="ru-RU" sz="2000" b="1" dirty="0" smtClean="0"/>
              <a:t>: </a:t>
            </a:r>
            <a:r>
              <a:rPr lang="ru-RU" sz="2000" b="1" dirty="0" smtClean="0">
                <a:solidFill>
                  <a:srgbClr val="FFC000"/>
                </a:solidFill>
              </a:rPr>
              <a:t> </a:t>
            </a:r>
            <a:r>
              <a:rPr lang="ru-RU" sz="2000" b="1" dirty="0"/>
              <a:t>доктор </a:t>
            </a:r>
            <a:r>
              <a:rPr lang="ru-RU" sz="2000" b="1" dirty="0" err="1" smtClean="0"/>
              <a:t>філософії</a:t>
            </a:r>
            <a:r>
              <a:rPr lang="ru-RU" sz="2000" b="1" dirty="0" smtClean="0"/>
              <a:t> </a:t>
            </a:r>
            <a:r>
              <a:rPr lang="ru-RU" sz="2000" b="1" dirty="0" err="1"/>
              <a:t>Павліченко</a:t>
            </a:r>
            <a:r>
              <a:rPr lang="ru-RU" sz="2000" b="1" dirty="0"/>
              <a:t> К.В</a:t>
            </a:r>
            <a:r>
              <a:rPr lang="ru-RU" sz="2000" b="1" dirty="0" smtClean="0"/>
              <a:t>., </a:t>
            </a:r>
            <a:r>
              <a:rPr lang="ru-RU" sz="2000" b="1" dirty="0" err="1" smtClean="0"/>
              <a:t>асистенти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Мостипан</a:t>
            </a:r>
            <a:r>
              <a:rPr lang="ru-RU" sz="2000" b="1" dirty="0" smtClean="0"/>
              <a:t> О.В., </a:t>
            </a:r>
            <a:r>
              <a:rPr lang="ru-RU" sz="2000" b="1" dirty="0" err="1" smtClean="0"/>
              <a:t>Німенко</a:t>
            </a:r>
            <a:r>
              <a:rPr lang="ru-RU" sz="2000" b="1" dirty="0" smtClean="0"/>
              <a:t> С.С.</a:t>
            </a:r>
          </a:p>
          <a:p>
            <a:pPr>
              <a:lnSpc>
                <a:spcPct val="150000"/>
              </a:lnSpc>
            </a:pPr>
            <a:r>
              <a:rPr lang="ru-RU" sz="2000" b="1" dirty="0"/>
              <a:t>	</a:t>
            </a:r>
            <a:endParaRPr lang="ru-RU" sz="2000" b="1" dirty="0" smtClean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86C66A8-7C08-4A08-B3BB-F5897976B5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3152" y="-106919"/>
            <a:ext cx="1934671" cy="19346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799" y="3549367"/>
            <a:ext cx="1210056" cy="3412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7769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428"/>
            <a:ext cx="11439144" cy="683818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69462" y="252105"/>
            <a:ext cx="7958331" cy="1077229"/>
          </a:xfrm>
        </p:spPr>
        <p:txBody>
          <a:bodyPr/>
          <a:lstStyle/>
          <a:p>
            <a:pPr algn="l"/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Захищено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1673130" y="1498928"/>
            <a:ext cx="8988227" cy="819100"/>
          </a:xfrm>
        </p:spPr>
        <p:txBody>
          <a:bodyPr>
            <a:noAutofit/>
          </a:bodyPr>
          <a:lstStyle/>
          <a:p>
            <a:r>
              <a:rPr lang="uk-UA" sz="1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Павліченко</a:t>
            </a:r>
            <a:r>
              <a:rPr lang="uk-UA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Костянтин </a:t>
            </a:r>
            <a:r>
              <a:rPr lang="uk-UA" sz="1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Васильвич</a:t>
            </a:r>
            <a:r>
              <a:rPr lang="uk-UA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uk-UA" sz="1800" dirty="0"/>
              <a:t>захистив у вересні 2023 року дисертацію і </a:t>
            </a:r>
            <a:r>
              <a:rPr lang="uk-UA" sz="1800" dirty="0" smtClean="0"/>
              <a:t>отримав звання </a:t>
            </a:r>
            <a:r>
              <a:rPr lang="uk-UA" sz="1800" b="1" dirty="0"/>
              <a:t>доктора </a:t>
            </a:r>
            <a:r>
              <a:rPr lang="uk-UA" sz="1800" b="1" dirty="0" smtClean="0"/>
              <a:t>філософії</a:t>
            </a:r>
          </a:p>
          <a:p>
            <a:r>
              <a:rPr lang="uk-UA" sz="1800" b="1" spc="-30" dirty="0" err="1" smtClean="0">
                <a:solidFill>
                  <a:srgbClr val="FFFF00"/>
                </a:solidFill>
              </a:rPr>
              <a:t>Потапов</a:t>
            </a:r>
            <a:r>
              <a:rPr lang="uk-UA" sz="1800" b="1" spc="-30" dirty="0" smtClean="0">
                <a:solidFill>
                  <a:srgbClr val="FFFF00"/>
                </a:solidFill>
              </a:rPr>
              <a:t> Арсеній Владиславович</a:t>
            </a:r>
            <a:r>
              <a:rPr lang="uk-UA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uk-UA" sz="1800" dirty="0" smtClean="0"/>
              <a:t>захистив 18 січня 2024 </a:t>
            </a:r>
            <a:r>
              <a:rPr lang="uk-UA" sz="1800" dirty="0"/>
              <a:t>року дисертацію </a:t>
            </a:r>
            <a:r>
              <a:rPr lang="uk-UA" sz="1800" dirty="0" smtClean="0"/>
              <a:t>на </a:t>
            </a:r>
            <a:r>
              <a:rPr lang="uk-UA" sz="1800" dirty="0"/>
              <a:t>звання </a:t>
            </a:r>
            <a:r>
              <a:rPr lang="uk-UA" sz="1800" b="1" dirty="0" smtClean="0"/>
              <a:t>доктора </a:t>
            </a:r>
            <a:r>
              <a:rPr lang="uk-UA" sz="1800" b="1" dirty="0"/>
              <a:t>філософії</a:t>
            </a:r>
          </a:p>
          <a:p>
            <a:endParaRPr lang="ru-RU" sz="1800" b="1" dirty="0"/>
          </a:p>
        </p:txBody>
      </p:sp>
      <p:sp>
        <p:nvSpPr>
          <p:cNvPr id="4" name="Прямокутник 3"/>
          <p:cNvSpPr/>
          <p:nvPr/>
        </p:nvSpPr>
        <p:spPr>
          <a:xfrm>
            <a:off x="2157984" y="3618045"/>
            <a:ext cx="88239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Підготовлено до захисту дисертацію на звання доктора філософії, заплановано захист на весну 2024 р.</a:t>
            </a:r>
            <a:endParaRPr lang="ru-RU" sz="2400" dirty="0"/>
          </a:p>
        </p:txBody>
      </p:sp>
      <p:sp>
        <p:nvSpPr>
          <p:cNvPr id="6" name="Місце для вмісту 2"/>
          <p:cNvSpPr txBox="1">
            <a:spLocks/>
          </p:cNvSpPr>
          <p:nvPr/>
        </p:nvSpPr>
        <p:spPr>
          <a:xfrm>
            <a:off x="1642691" y="2951969"/>
            <a:ext cx="8988227" cy="819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4488" indent="-344488" algn="l" defTabSz="914400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95338" indent="-3381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58888" indent="-34448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709738" indent="-3381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173288" indent="-34448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642616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3108960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575304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4041648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uk-UA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Правдива Людмила Анатоліївна,</a:t>
            </a:r>
            <a:r>
              <a:rPr lang="uk-UA" sz="1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канд</a:t>
            </a:r>
            <a:r>
              <a:rPr lang="uk-UA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с.-г. наук, д</a:t>
            </a:r>
            <a:r>
              <a:rPr lang="uk-UA" sz="1800" dirty="0" smtClean="0"/>
              <a:t>оцент </a:t>
            </a:r>
            <a:endParaRPr lang="ru-RU" sz="1800" dirty="0"/>
          </a:p>
        </p:txBody>
      </p:sp>
      <p:sp>
        <p:nvSpPr>
          <p:cNvPr id="7" name="Прямокутник 6"/>
          <p:cNvSpPr/>
          <p:nvPr/>
        </p:nvSpPr>
        <p:spPr>
          <a:xfrm>
            <a:off x="2157984" y="2353529"/>
            <a:ext cx="88239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Подано до захисту дисертацію на звання доктора с.-г. наук</a:t>
            </a:r>
            <a:endParaRPr lang="ru-RU" sz="2400" dirty="0"/>
          </a:p>
        </p:txBody>
      </p:sp>
      <p:sp>
        <p:nvSpPr>
          <p:cNvPr id="8" name="Місце для вмісту 2"/>
          <p:cNvSpPr txBox="1">
            <a:spLocks/>
          </p:cNvSpPr>
          <p:nvPr/>
        </p:nvSpPr>
        <p:spPr>
          <a:xfrm>
            <a:off x="1700784" y="4341876"/>
            <a:ext cx="9198175" cy="819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4488" indent="-344488" algn="l" defTabSz="914400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95338" indent="-3381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58888" indent="-34448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709738" indent="-3381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173288" indent="-34448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642616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3108960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575304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4041648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uk-UA" sz="1800" b="1" spc="-20" dirty="0" err="1" smtClean="0">
                <a:solidFill>
                  <a:srgbClr val="FFFF00"/>
                </a:solidFill>
              </a:rPr>
              <a:t>Німенко</a:t>
            </a:r>
            <a:r>
              <a:rPr lang="uk-UA" sz="1800" b="1" spc="-20" dirty="0" smtClean="0">
                <a:solidFill>
                  <a:srgbClr val="FFFF00"/>
                </a:solidFill>
              </a:rPr>
              <a:t> </a:t>
            </a:r>
            <a:r>
              <a:rPr lang="uk-UA" sz="1800" b="1" spc="-20" dirty="0">
                <a:solidFill>
                  <a:srgbClr val="FFFF00"/>
                </a:solidFill>
              </a:rPr>
              <a:t>Сергій Сергійович</a:t>
            </a:r>
            <a:r>
              <a:rPr lang="uk-UA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uk-UA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закінчив аспірантуру </a:t>
            </a:r>
            <a:r>
              <a:rPr lang="uk-UA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</a:t>
            </a:r>
            <a:r>
              <a:rPr lang="uk-UA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жовтні </a:t>
            </a:r>
            <a:r>
              <a:rPr lang="uk-UA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2023 р</a:t>
            </a:r>
            <a:r>
              <a:rPr lang="uk-UA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944" y="3454610"/>
            <a:ext cx="1210056" cy="341273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86C66A8-7C08-4A08-B3BB-F5897976B5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3152" y="-106919"/>
            <a:ext cx="1934671" cy="193467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6919"/>
            <a:ext cx="1900457" cy="696491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157983" y="4965874"/>
            <a:ext cx="936414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кафедрі навчається </a:t>
            </a: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 аспірантів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Заплановано захист у 2024 році – </a:t>
            </a: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аспірантів; 2025 році </a:t>
            </a:r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аспірантів; 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2022 </a:t>
            </a:r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році – </a:t>
            </a: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аспірантів; 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2027 </a:t>
            </a:r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році –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аспірантів. </a:t>
            </a:r>
          </a:p>
          <a:p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Керівники </a:t>
            </a:r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Грабовський М.Б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., </a:t>
            </a:r>
            <a:r>
              <a:rPr lang="uk-UA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Вахній</a:t>
            </a:r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С.П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., </a:t>
            </a:r>
            <a:r>
              <a:rPr lang="uk-UA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Хахула</a:t>
            </a:r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В.С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uk-U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594505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948" y="54367"/>
            <a:ext cx="10205452" cy="68036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6919"/>
            <a:ext cx="1900457" cy="696491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AAB66F-6934-4D30-A612-99B3074A1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3081" y="321803"/>
            <a:ext cx="8860900" cy="1077229"/>
          </a:xfrm>
        </p:spPr>
        <p:txBody>
          <a:bodyPr/>
          <a:lstStyle/>
          <a:p>
            <a:pPr algn="l"/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Наукові тематики, що виконуються викладачами та аспірантами кафедри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81328" y="1194876"/>
            <a:ext cx="949147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sz="2000" dirty="0" smtClean="0">
              <a:latin typeface="Franklin Gothic Medium" panose="020B06030201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000" dirty="0" smtClean="0">
                <a:latin typeface="Franklin Gothic Medium" panose="020B0603020102020204" pitchFamily="34" charset="0"/>
              </a:rPr>
              <a:t>«</a:t>
            </a:r>
            <a:r>
              <a:rPr lang="uk-UA" sz="2000" dirty="0">
                <a:latin typeface="Franklin Gothic Medium" panose="020B0603020102020204" pitchFamily="34" charset="0"/>
              </a:rPr>
              <a:t>Агробіологічне обґрунтування технологій вирощування сільськогосподарських та біоенергетичних культур в умовах змін клімату» № держреєстрації </a:t>
            </a:r>
            <a:r>
              <a:rPr lang="uk-UA" sz="2000" dirty="0" smtClean="0">
                <a:latin typeface="Franklin Gothic Medium" panose="020B0603020102020204" pitchFamily="34" charset="0"/>
              </a:rPr>
              <a:t>0121U113588 2022-2025 </a:t>
            </a:r>
            <a:r>
              <a:rPr lang="uk-UA" sz="2000" dirty="0">
                <a:latin typeface="Franklin Gothic Medium" panose="020B0603020102020204" pitchFamily="34" charset="0"/>
              </a:rPr>
              <a:t>рр</a:t>
            </a:r>
            <a:r>
              <a:rPr lang="uk-UA" sz="2000" dirty="0" smtClean="0">
                <a:latin typeface="Franklin Gothic Medium" panose="020B0603020102020204" pitchFamily="34" charset="0"/>
              </a:rPr>
              <a:t>.</a:t>
            </a:r>
          </a:p>
          <a:p>
            <a:r>
              <a:rPr lang="uk-UA" sz="2000" dirty="0" smtClean="0">
                <a:latin typeface="Franklin Gothic Medium" panose="020B0603020102020204" pitchFamily="34" charset="0"/>
              </a:rPr>
              <a:t>	За </a:t>
            </a:r>
            <a:r>
              <a:rPr lang="uk-UA" sz="2000" dirty="0">
                <a:latin typeface="Franklin Gothic Medium" panose="020B0603020102020204" pitchFamily="34" charset="0"/>
              </a:rPr>
              <a:t>результатами досліджень: </a:t>
            </a:r>
            <a:r>
              <a:rPr lang="uk-UA" sz="2000" dirty="0" smtClean="0">
                <a:latin typeface="Franklin Gothic Medium" panose="020B0603020102020204" pitchFamily="34" charset="0"/>
              </a:rPr>
              <a:t>19 </a:t>
            </a:r>
            <a:r>
              <a:rPr lang="uk-UA" sz="2000" dirty="0">
                <a:latin typeface="Franklin Gothic Medium" panose="020B0603020102020204" pitchFamily="34" charset="0"/>
              </a:rPr>
              <a:t>методичних вказівок; </a:t>
            </a:r>
            <a:r>
              <a:rPr lang="uk-UA" sz="2000" dirty="0" smtClean="0">
                <a:latin typeface="Franklin Gothic Medium" panose="020B0603020102020204" pitchFamily="34" charset="0"/>
              </a:rPr>
              <a:t>112 </a:t>
            </a:r>
            <a:r>
              <a:rPr lang="uk-UA" sz="2000" dirty="0">
                <a:latin typeface="Franklin Gothic Medium" panose="020B0603020102020204" pitchFamily="34" charset="0"/>
              </a:rPr>
              <a:t>наукових </a:t>
            </a:r>
            <a:r>
              <a:rPr lang="uk-UA" sz="2000" dirty="0" smtClean="0">
                <a:latin typeface="Franklin Gothic Medium" panose="020B0603020102020204" pitchFamily="34" charset="0"/>
              </a:rPr>
              <a:t>публікації</a:t>
            </a:r>
          </a:p>
          <a:p>
            <a:endParaRPr lang="uk-UA" sz="2000" dirty="0" smtClean="0">
              <a:latin typeface="Franklin Gothic Medium" panose="020B06030201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err="1" smtClean="0">
                <a:latin typeface="Franklin Gothic Medium" panose="020B0603020102020204" pitchFamily="34" charset="0"/>
              </a:rPr>
              <a:t>Агротехнічне</a:t>
            </a:r>
            <a:r>
              <a:rPr lang="ru-RU" sz="2000" dirty="0" smtClean="0">
                <a:latin typeface="Franklin Gothic Medium" panose="020B0603020102020204" pitchFamily="34" charset="0"/>
              </a:rPr>
              <a:t> </a:t>
            </a:r>
            <a:r>
              <a:rPr lang="ru-RU" sz="2000" dirty="0">
                <a:latin typeface="Franklin Gothic Medium" panose="020B0603020102020204" pitchFamily="34" charset="0"/>
              </a:rPr>
              <a:t>та </a:t>
            </a:r>
            <a:r>
              <a:rPr lang="ru-RU" sz="2000" dirty="0" err="1">
                <a:latin typeface="Franklin Gothic Medium" panose="020B0603020102020204" pitchFamily="34" charset="0"/>
              </a:rPr>
              <a:t>екологічне</a:t>
            </a:r>
            <a:r>
              <a:rPr lang="ru-RU" sz="2000" dirty="0">
                <a:latin typeface="Franklin Gothic Medium" panose="020B0603020102020204" pitchFamily="34" charset="0"/>
              </a:rPr>
              <a:t> </a:t>
            </a:r>
            <a:r>
              <a:rPr lang="ru-RU" sz="2000" dirty="0" err="1">
                <a:latin typeface="Franklin Gothic Medium" panose="020B0603020102020204" pitchFamily="34" charset="0"/>
              </a:rPr>
              <a:t>обґрунтування</a:t>
            </a:r>
            <a:r>
              <a:rPr lang="ru-RU" sz="2000" dirty="0">
                <a:latin typeface="Franklin Gothic Medium" panose="020B0603020102020204" pitchFamily="34" charset="0"/>
              </a:rPr>
              <a:t> </a:t>
            </a:r>
            <a:r>
              <a:rPr lang="ru-RU" sz="2000" dirty="0" err="1">
                <a:latin typeface="Franklin Gothic Medium" panose="020B0603020102020204" pitchFamily="34" charset="0"/>
              </a:rPr>
              <a:t>елементів</a:t>
            </a:r>
            <a:r>
              <a:rPr lang="ru-RU" sz="2000" dirty="0">
                <a:latin typeface="Franklin Gothic Medium" panose="020B0603020102020204" pitchFamily="34" charset="0"/>
              </a:rPr>
              <a:t> </a:t>
            </a:r>
            <a:r>
              <a:rPr lang="ru-RU" sz="2000" dirty="0" err="1">
                <a:latin typeface="Franklin Gothic Medium" panose="020B0603020102020204" pitchFamily="34" charset="0"/>
              </a:rPr>
              <a:t>технології</a:t>
            </a:r>
            <a:r>
              <a:rPr lang="ru-RU" sz="2000" dirty="0">
                <a:latin typeface="Franklin Gothic Medium" panose="020B0603020102020204" pitchFamily="34" charset="0"/>
              </a:rPr>
              <a:t> </a:t>
            </a:r>
            <a:r>
              <a:rPr lang="ru-RU" sz="2000" dirty="0" err="1">
                <a:latin typeface="Franklin Gothic Medium" panose="020B0603020102020204" pitchFamily="34" charset="0"/>
              </a:rPr>
              <a:t>вирощування</a:t>
            </a:r>
            <a:r>
              <a:rPr lang="ru-RU" sz="2000" dirty="0">
                <a:latin typeface="Franklin Gothic Medium" panose="020B0603020102020204" pitchFamily="34" charset="0"/>
              </a:rPr>
              <a:t> </a:t>
            </a:r>
            <a:r>
              <a:rPr lang="ru-RU" sz="2000" dirty="0" err="1">
                <a:latin typeface="Franklin Gothic Medium" panose="020B0603020102020204" pitchFamily="34" charset="0"/>
              </a:rPr>
              <a:t>зернових</a:t>
            </a:r>
            <a:r>
              <a:rPr lang="ru-RU" sz="2000" dirty="0">
                <a:latin typeface="Franklin Gothic Medium" panose="020B0603020102020204" pitchFamily="34" charset="0"/>
              </a:rPr>
              <a:t> і </a:t>
            </a:r>
            <a:r>
              <a:rPr lang="ru-RU" sz="2000" dirty="0" err="1">
                <a:latin typeface="Franklin Gothic Medium" panose="020B0603020102020204" pitchFamily="34" charset="0"/>
              </a:rPr>
              <a:t>зернобобових</a:t>
            </a:r>
            <a:r>
              <a:rPr lang="ru-RU" sz="2000" dirty="0">
                <a:latin typeface="Franklin Gothic Medium" panose="020B0603020102020204" pitchFamily="34" charset="0"/>
              </a:rPr>
              <a:t> культур в </a:t>
            </a:r>
            <a:r>
              <a:rPr lang="ru-RU" sz="2000" dirty="0" err="1">
                <a:latin typeface="Franklin Gothic Medium" panose="020B0603020102020204" pitchFamily="34" charset="0"/>
              </a:rPr>
              <a:t>Лісостепу</a:t>
            </a:r>
            <a:r>
              <a:rPr lang="ru-RU" sz="2000" dirty="0">
                <a:latin typeface="Franklin Gothic Medium" panose="020B0603020102020204" pitchFamily="34" charset="0"/>
              </a:rPr>
              <a:t> </a:t>
            </a:r>
            <a:r>
              <a:rPr lang="ru-RU" sz="2000" dirty="0" err="1">
                <a:latin typeface="Franklin Gothic Medium" panose="020B0603020102020204" pitchFamily="34" charset="0"/>
              </a:rPr>
              <a:t>України</a:t>
            </a:r>
            <a:r>
              <a:rPr lang="ru-RU" sz="2000" dirty="0">
                <a:latin typeface="Franklin Gothic Medium" panose="020B0603020102020204" pitchFamily="34" charset="0"/>
              </a:rPr>
              <a:t> (</a:t>
            </a:r>
            <a:r>
              <a:rPr lang="ru-RU" sz="2000" dirty="0" err="1">
                <a:latin typeface="Franklin Gothic Medium" panose="020B0603020102020204" pitchFamily="34" charset="0"/>
              </a:rPr>
              <a:t>Державний</a:t>
            </a:r>
            <a:r>
              <a:rPr lang="ru-RU" sz="2000" dirty="0">
                <a:latin typeface="Franklin Gothic Medium" panose="020B0603020102020204" pitchFamily="34" charset="0"/>
              </a:rPr>
              <a:t> </a:t>
            </a:r>
            <a:r>
              <a:rPr lang="ru-RU" sz="2000" dirty="0" err="1">
                <a:latin typeface="Franklin Gothic Medium" panose="020B0603020102020204" pitchFamily="34" charset="0"/>
              </a:rPr>
              <a:t>реєстраційний</a:t>
            </a:r>
            <a:r>
              <a:rPr lang="ru-RU" sz="2000" dirty="0">
                <a:latin typeface="Franklin Gothic Medium" panose="020B0603020102020204" pitchFamily="34" charset="0"/>
              </a:rPr>
              <a:t> номер: 0122</a:t>
            </a:r>
            <a:r>
              <a:rPr lang="de-DE" sz="2000" dirty="0">
                <a:latin typeface="Franklin Gothic Medium" panose="020B0603020102020204" pitchFamily="34" charset="0"/>
              </a:rPr>
              <a:t>U202065) </a:t>
            </a:r>
            <a:r>
              <a:rPr lang="ru-RU" sz="2000" dirty="0">
                <a:latin typeface="Franklin Gothic Medium" panose="020B0603020102020204" pitchFamily="34" charset="0"/>
              </a:rPr>
              <a:t>на 2023-2026 </a:t>
            </a:r>
            <a:r>
              <a:rPr lang="ru-RU" sz="2000" dirty="0" err="1" smtClean="0">
                <a:latin typeface="Franklin Gothic Medium" panose="020B0603020102020204" pitchFamily="34" charset="0"/>
              </a:rPr>
              <a:t>рр</a:t>
            </a:r>
            <a:r>
              <a:rPr lang="ru-RU" sz="2000" dirty="0" smtClean="0">
                <a:latin typeface="Franklin Gothic Medium" panose="020B06030201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000" dirty="0" smtClean="0">
              <a:latin typeface="Franklin Gothic Medium" panose="020B06030201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Franklin Gothic Medium" panose="020B0603020102020204" pitchFamily="34" charset="0"/>
              </a:rPr>
              <a:t>26.00.02.03.Ф «</a:t>
            </a:r>
            <a:r>
              <a:rPr lang="ru-RU" sz="2000" dirty="0" err="1">
                <a:latin typeface="Franklin Gothic Medium" panose="020B0603020102020204" pitchFamily="34" charset="0"/>
              </a:rPr>
              <a:t>Розроблення</a:t>
            </a:r>
            <a:r>
              <a:rPr lang="ru-RU" sz="2000" dirty="0">
                <a:latin typeface="Franklin Gothic Medium" panose="020B0603020102020204" pitchFamily="34" charset="0"/>
              </a:rPr>
              <a:t> </a:t>
            </a:r>
            <a:r>
              <a:rPr lang="ru-RU" sz="2000" dirty="0" err="1">
                <a:latin typeface="Franklin Gothic Medium" panose="020B0603020102020204" pitchFamily="34" charset="0"/>
              </a:rPr>
              <a:t>екологічних</a:t>
            </a:r>
            <a:r>
              <a:rPr lang="ru-RU" sz="2000" dirty="0">
                <a:latin typeface="Franklin Gothic Medium" panose="020B0603020102020204" pitchFamily="34" charset="0"/>
              </a:rPr>
              <a:t> та </a:t>
            </a:r>
            <a:r>
              <a:rPr lang="ru-RU" sz="2000" dirty="0" err="1">
                <a:latin typeface="Franklin Gothic Medium" panose="020B0603020102020204" pitchFamily="34" charset="0"/>
              </a:rPr>
              <a:t>біологічних</a:t>
            </a:r>
            <a:r>
              <a:rPr lang="ru-RU" sz="2000" dirty="0">
                <a:latin typeface="Franklin Gothic Medium" panose="020B0603020102020204" pitchFamily="34" charset="0"/>
              </a:rPr>
              <a:t> основ </a:t>
            </a:r>
            <a:r>
              <a:rPr lang="ru-RU" sz="2000" dirty="0" err="1">
                <a:latin typeface="Franklin Gothic Medium" panose="020B0603020102020204" pitchFamily="34" charset="0"/>
              </a:rPr>
              <a:t>високопродуктивного</a:t>
            </a:r>
            <a:r>
              <a:rPr lang="ru-RU" sz="2000" dirty="0">
                <a:latin typeface="Franklin Gothic Medium" panose="020B0603020102020204" pitchFamily="34" charset="0"/>
              </a:rPr>
              <a:t> </a:t>
            </a:r>
            <a:r>
              <a:rPr lang="ru-RU" sz="2000" dirty="0" err="1">
                <a:latin typeface="Franklin Gothic Medium" panose="020B0603020102020204" pitchFamily="34" charset="0"/>
              </a:rPr>
              <a:t>вирощування</a:t>
            </a:r>
            <a:r>
              <a:rPr lang="ru-RU" sz="2000" dirty="0">
                <a:latin typeface="Franklin Gothic Medium" panose="020B0603020102020204" pitchFamily="34" charset="0"/>
              </a:rPr>
              <a:t> сорго зернового у </a:t>
            </a:r>
            <a:r>
              <a:rPr lang="ru-RU" sz="2000" dirty="0" err="1">
                <a:latin typeface="Franklin Gothic Medium" panose="020B0603020102020204" pitchFamily="34" charset="0"/>
              </a:rPr>
              <a:t>різних</a:t>
            </a:r>
            <a:r>
              <a:rPr lang="ru-RU" sz="2000" dirty="0">
                <a:latin typeface="Franklin Gothic Medium" panose="020B0603020102020204" pitchFamily="34" charset="0"/>
              </a:rPr>
              <a:t> </a:t>
            </a:r>
            <a:r>
              <a:rPr lang="ru-RU" sz="2000" dirty="0" err="1">
                <a:latin typeface="Franklin Gothic Medium" panose="020B0603020102020204" pitchFamily="34" charset="0"/>
              </a:rPr>
              <a:t>ґрунтово-кліматичних</a:t>
            </a:r>
            <a:r>
              <a:rPr lang="ru-RU" sz="2000" dirty="0">
                <a:latin typeface="Franklin Gothic Medium" panose="020B0603020102020204" pitchFamily="34" charset="0"/>
              </a:rPr>
              <a:t> зонах </a:t>
            </a:r>
            <a:r>
              <a:rPr lang="ru-RU" sz="2000" dirty="0" err="1">
                <a:latin typeface="Franklin Gothic Medium" panose="020B0603020102020204" pitchFamily="34" charset="0"/>
              </a:rPr>
              <a:t>України</a:t>
            </a:r>
            <a:r>
              <a:rPr lang="ru-RU" sz="2000" dirty="0">
                <a:latin typeface="Franklin Gothic Medium" panose="020B0603020102020204" pitchFamily="34" charset="0"/>
              </a:rPr>
              <a:t>» (номер </a:t>
            </a:r>
            <a:r>
              <a:rPr lang="ru-RU" sz="2000" dirty="0" err="1">
                <a:latin typeface="Franklin Gothic Medium" panose="020B0603020102020204" pitchFamily="34" charset="0"/>
              </a:rPr>
              <a:t>державної</a:t>
            </a:r>
            <a:r>
              <a:rPr lang="ru-RU" sz="2000" dirty="0">
                <a:latin typeface="Franklin Gothic Medium" panose="020B0603020102020204" pitchFamily="34" charset="0"/>
              </a:rPr>
              <a:t> </a:t>
            </a:r>
            <a:r>
              <a:rPr lang="ru-RU" sz="2000" dirty="0" err="1">
                <a:latin typeface="Franklin Gothic Medium" panose="020B0603020102020204" pitchFamily="34" charset="0"/>
              </a:rPr>
              <a:t>реєстрації</a:t>
            </a:r>
            <a:r>
              <a:rPr lang="ru-RU" sz="2000" dirty="0">
                <a:latin typeface="Franklin Gothic Medium" panose="020B0603020102020204" pitchFamily="34" charset="0"/>
              </a:rPr>
              <a:t> 0121U100401)  на 2021-2025 </a:t>
            </a:r>
            <a:r>
              <a:rPr lang="ru-RU" sz="2000" dirty="0" err="1">
                <a:latin typeface="Franklin Gothic Medium" panose="020B0603020102020204" pitchFamily="34" charset="0"/>
              </a:rPr>
              <a:t>рр</a:t>
            </a:r>
            <a:r>
              <a:rPr lang="ru-RU" sz="2000" dirty="0" smtClean="0">
                <a:latin typeface="Franklin Gothic Medium" panose="020B06030201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000" dirty="0">
              <a:latin typeface="Franklin Gothic Medium" panose="020B06030201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Готуються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 до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подачі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 у 2024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році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 2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наукові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 тематики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86C66A8-7C08-4A08-B3BB-F5897976B5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3152" y="-106919"/>
            <a:ext cx="1934671" cy="19346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799" y="3549367"/>
            <a:ext cx="1210056" cy="3412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8994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86C66A8-7C08-4A08-B3BB-F5897976B5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3152" y="-106919"/>
            <a:ext cx="1934671" cy="193467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6919"/>
            <a:ext cx="1900457" cy="696491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944" y="3454610"/>
            <a:ext cx="1210056" cy="341273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2427">
            <a:off x="-127539" y="1106509"/>
            <a:ext cx="12427498" cy="46962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77666" y="482524"/>
            <a:ext cx="7911117" cy="755786"/>
          </a:xfrm>
        </p:spPr>
        <p:txBody>
          <a:bodyPr>
            <a:normAutofit/>
          </a:bodyPr>
          <a:lstStyle/>
          <a:p>
            <a:pPr algn="l"/>
            <a:r>
              <a:rPr lang="uk-UA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Діючі грантові програми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768096" y="1827752"/>
            <a:ext cx="10213848" cy="4687488"/>
          </a:xfrm>
        </p:spPr>
        <p:txBody>
          <a:bodyPr>
            <a:noAutofit/>
          </a:bodyPr>
          <a:lstStyle/>
          <a:p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Грабовський М.Б. є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учаснком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грантової </a:t>
            </a: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програми 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Erasmus K2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 Multilevel Local, Nation- and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Regionwide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Education and Training in Climate Services, Climate Change Adaptation and Mitigation –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ClimEd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(619285-EPP-1-2020-1-FI-EPPKA2-CBHE-JP) </a:t>
            </a: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 Білоцерківського національного аграрного 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університету. Сума гранту 50000 Євро.</a:t>
            </a:r>
          </a:p>
          <a:p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Освітній 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 Євросоюзу. </a:t>
            </a: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Грабовський М.Б. 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член </a:t>
            </a: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робочої групи  з біоенергетичних знань </a:t>
            </a:r>
            <a:r>
              <a:rPr lang="uk-UA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проєкту</a:t>
            </a: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ЄБРР/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GEF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Програма управління знаннями для розвитку сталої біоенергетики». </a:t>
            </a:r>
            <a:endParaRPr lang="uk-UA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Освітній проект Євросоюзу. Член громадської організації "Європейської мережі викладачів органічного сільського господарства" (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ENOAT).</a:t>
            </a:r>
            <a:endParaRPr lang="uk-UA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de-D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644541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27" y="128336"/>
            <a:ext cx="10430963" cy="651935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6919"/>
            <a:ext cx="1900457" cy="696491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AAB66F-6934-4D30-A612-99B3074A1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290" y="183123"/>
            <a:ext cx="9614201" cy="1077229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Отримання грантів. Подано чи планується подати документи на грант</a:t>
            </a:r>
            <a:endParaRPr lang="ru-RU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A937E2-D83D-4872-BC94-F48014108DCA}"/>
              </a:ext>
            </a:extLst>
          </p:cNvPr>
          <p:cNvSpPr txBox="1"/>
          <p:nvPr/>
        </p:nvSpPr>
        <p:spPr>
          <a:xfrm>
            <a:off x="1461868" y="1315139"/>
            <a:ext cx="9163460" cy="5355312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Разом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голандсько-українською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фірмою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«Розетта Агро»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заплановано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відкриття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гранту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фінансової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допомоги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міністерства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економіки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Нідерландів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проєкту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Стійка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Україна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проєкту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назвою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Розвиток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регенаративного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землеробства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англійською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Regenerative Horticulture» </a:t>
            </a:r>
            <a:endParaRPr lang="uk-UA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 algn="just">
              <a:buFont typeface="+mj-lt"/>
              <a:buAutoNum type="arabicPeriod"/>
            </a:pPr>
            <a:endParaRPr lang="uk-U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Подано документи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участь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Грантовій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програмі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імені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Фулбрайта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«ДЛЯ МОЛОДИХ ВИКЛАДАЧІВ ТА ДОСЛІДНИКІВ» Даний грант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передбачає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проведення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досліджень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університетах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США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тривалістю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шести до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дев’яти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місяців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342900" indent="-342900" algn="just">
              <a:buFont typeface="+mj-lt"/>
              <a:buAutoNum type="arabicPeriod"/>
            </a:pP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Подано документи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участь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Грантовій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програмі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імені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Фулбрайта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«ДЛЯ КАНДИДАТІВ ТА ДОКТОРІВ НАУК, ДОСЛІДНИКІВ ТА ФАХІВЦІВ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342900" indent="-342900" algn="just">
              <a:buFont typeface="+mj-lt"/>
              <a:buAutoNum type="arabicPeriod"/>
            </a:pP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рамках оголошеного Федеральним міністерством освіти та досліджень Німеччини (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BMBF)  </a:t>
            </a: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щодо фінансування проектів науково-інноваційної співпраці з країнами Східного партнерства та Центральної Азії планується подати заявку на проект у 2024 р. з інтернаціоналізації освіти, науки та досліджень (учасники 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:Німеччина</a:t>
            </a: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Україна, Молдова, Грузія, Азербайджан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 Сума 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гранту 100000 Євро.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944" y="3454610"/>
            <a:ext cx="1210056" cy="341273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86C66A8-7C08-4A08-B3BB-F5897976B55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3152" y="-106919"/>
            <a:ext cx="1934671" cy="1934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1666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Мэдисон">
  <a:themeElements>
    <a:clrScheme name="Теплий синій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6AC10936-2DFC-4054-9ADF-B5E2C5F86190}"/>
    </a:ext>
  </a:extLst>
</a:theme>
</file>

<file path=ppt/theme/theme2.xml><?xml version="1.0" encoding="utf-8"?>
<a:theme xmlns:a="http://schemas.openxmlformats.org/drawingml/2006/main" name="Ретро">
  <a:themeElements>
    <a:clrScheme name="Ретр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2100</TotalTime>
  <Words>1318</Words>
  <Application>Microsoft Office PowerPoint</Application>
  <PresentationFormat>Широкоэкранный</PresentationFormat>
  <Paragraphs>154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18</vt:i4>
      </vt:variant>
    </vt:vector>
  </HeadingPairs>
  <TitlesOfParts>
    <vt:vector size="29" baseType="lpstr">
      <vt:lpstr>Arial</vt:lpstr>
      <vt:lpstr>Calibri</vt:lpstr>
      <vt:lpstr>Calibri Light</vt:lpstr>
      <vt:lpstr>Courier New</vt:lpstr>
      <vt:lpstr>Franklin Gothic Medium</vt:lpstr>
      <vt:lpstr>MS Shell Dlg 2</vt:lpstr>
      <vt:lpstr>Times New Roman</vt:lpstr>
      <vt:lpstr>Wingdings</vt:lpstr>
      <vt:lpstr>Wingdings 3</vt:lpstr>
      <vt:lpstr>Мэдисон</vt:lpstr>
      <vt:lpstr>Ретро</vt:lpstr>
      <vt:lpstr>Стратегія розвитку кафедри «Технологій у рослинництві та захисту рослин»</vt:lpstr>
      <vt:lpstr>Основні завдання</vt:lpstr>
      <vt:lpstr>Основними стратегічними цілями кафедри є : </vt:lpstr>
      <vt:lpstr>Основними стратегічними цілями кафедри є : </vt:lpstr>
      <vt:lpstr>Науково-педагогічний потенціал кафедри</vt:lpstr>
      <vt:lpstr>Захищено</vt:lpstr>
      <vt:lpstr>Наукові тематики, що виконуються викладачами та аспірантами кафедри</vt:lpstr>
      <vt:lpstr>Діючі грантові програми</vt:lpstr>
      <vt:lpstr>Отримання грантів. Подано чи планується подати документи на грант</vt:lpstr>
      <vt:lpstr>Співпраця з провідними компаніями України з навчання студентів та підвищення кваліфікації викладачів</vt:lpstr>
      <vt:lpstr>Госпдоговірні тематики та спонсорська допомога</vt:lpstr>
      <vt:lpstr>Лабораторія насіннєзнаства та насіннєвого контролю</vt:lpstr>
      <vt:lpstr>Видавнича діяльність   кафедри на 2024 рік</vt:lpstr>
      <vt:lpstr>Видавнича діяльність кафедри за 2023 рік</vt:lpstr>
      <vt:lpstr>Для забезпечення наукової роботи та підвищення кількості публікацій закладаються досліди на дослідному полі та ботанічному саду університету</vt:lpstr>
      <vt:lpstr>Профорієнтаційна робота викладачів </vt:lpstr>
      <vt:lpstr>ІНОЗЕМНА МОВА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Тарас Панченко</dc:creator>
  <cp:lastModifiedBy>Тарас</cp:lastModifiedBy>
  <cp:revision>138</cp:revision>
  <dcterms:created xsi:type="dcterms:W3CDTF">2022-02-21T09:29:20Z</dcterms:created>
  <dcterms:modified xsi:type="dcterms:W3CDTF">2024-02-27T07:41:42Z</dcterms:modified>
</cp:coreProperties>
</file>