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139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256" r:id="rId3"/>
    <p:sldId id="257" r:id="rId4"/>
    <p:sldId id="259" r:id="rId5"/>
    <p:sldId id="422" r:id="rId6"/>
    <p:sldId id="260" r:id="rId7"/>
    <p:sldId id="300" r:id="rId8"/>
    <p:sldId id="261" r:id="rId9"/>
    <p:sldId id="301" r:id="rId10"/>
    <p:sldId id="306" r:id="rId11"/>
    <p:sldId id="303" r:id="rId12"/>
    <p:sldId id="304" r:id="rId13"/>
    <p:sldId id="302" r:id="rId14"/>
    <p:sldId id="390" r:id="rId15"/>
    <p:sldId id="391" r:id="rId16"/>
    <p:sldId id="309" r:id="rId17"/>
    <p:sldId id="307" r:id="rId18"/>
    <p:sldId id="308" r:id="rId19"/>
    <p:sldId id="262" r:id="rId20"/>
    <p:sldId id="264" r:id="rId21"/>
    <p:sldId id="277" r:id="rId22"/>
    <p:sldId id="403" r:id="rId23"/>
    <p:sldId id="266" r:id="rId24"/>
    <p:sldId id="310" r:id="rId25"/>
    <p:sldId id="267" r:id="rId26"/>
    <p:sldId id="268" r:id="rId27"/>
    <p:sldId id="273" r:id="rId28"/>
    <p:sldId id="271" r:id="rId29"/>
    <p:sldId id="278" r:id="rId30"/>
    <p:sldId id="276" r:id="rId31"/>
    <p:sldId id="272" r:id="rId32"/>
    <p:sldId id="274" r:id="rId33"/>
    <p:sldId id="275" r:id="rId34"/>
    <p:sldId id="288" r:id="rId35"/>
    <p:sldId id="281" r:id="rId36"/>
    <p:sldId id="287" r:id="rId37"/>
    <p:sldId id="283" r:id="rId38"/>
    <p:sldId id="394" r:id="rId39"/>
    <p:sldId id="284" r:id="rId40"/>
    <p:sldId id="285" r:id="rId41"/>
    <p:sldId id="295" r:id="rId42"/>
    <p:sldId id="424" r:id="rId43"/>
    <p:sldId id="409" r:id="rId44"/>
    <p:sldId id="415" r:id="rId45"/>
    <p:sldId id="426" r:id="rId46"/>
    <p:sldId id="416" r:id="rId47"/>
    <p:sldId id="316" r:id="rId48"/>
    <p:sldId id="292" r:id="rId49"/>
    <p:sldId id="296" r:id="rId50"/>
    <p:sldId id="290" r:id="rId51"/>
    <p:sldId id="291" r:id="rId52"/>
    <p:sldId id="298" r:id="rId53"/>
    <p:sldId id="317" r:id="rId54"/>
    <p:sldId id="318" r:id="rId55"/>
    <p:sldId id="319" r:id="rId56"/>
    <p:sldId id="320" r:id="rId57"/>
    <p:sldId id="400" r:id="rId58"/>
    <p:sldId id="401" r:id="rId59"/>
    <p:sldId id="399" r:id="rId60"/>
    <p:sldId id="322" r:id="rId61"/>
    <p:sldId id="323" r:id="rId62"/>
    <p:sldId id="326" r:id="rId63"/>
    <p:sldId id="404" r:id="rId64"/>
    <p:sldId id="325" r:id="rId65"/>
    <p:sldId id="410" r:id="rId66"/>
    <p:sldId id="392" r:id="rId67"/>
    <p:sldId id="324" r:id="rId68"/>
    <p:sldId id="407" r:id="rId69"/>
    <p:sldId id="395" r:id="rId70"/>
    <p:sldId id="381" r:id="rId71"/>
    <p:sldId id="375" r:id="rId72"/>
    <p:sldId id="417" r:id="rId73"/>
    <p:sldId id="329" r:id="rId74"/>
    <p:sldId id="405" r:id="rId75"/>
    <p:sldId id="330" r:id="rId76"/>
    <p:sldId id="408" r:id="rId77"/>
    <p:sldId id="333" r:id="rId78"/>
    <p:sldId id="337" r:id="rId79"/>
    <p:sldId id="334" r:id="rId80"/>
    <p:sldId id="335" r:id="rId81"/>
    <p:sldId id="332" r:id="rId82"/>
    <p:sldId id="336" r:id="rId83"/>
    <p:sldId id="406" r:id="rId84"/>
    <p:sldId id="338" r:id="rId85"/>
    <p:sldId id="397" r:id="rId86"/>
    <p:sldId id="339" r:id="rId87"/>
    <p:sldId id="340" r:id="rId88"/>
    <p:sldId id="342" r:id="rId89"/>
    <p:sldId id="343" r:id="rId90"/>
    <p:sldId id="344" r:id="rId91"/>
    <p:sldId id="345" r:id="rId92"/>
    <p:sldId id="411" r:id="rId93"/>
    <p:sldId id="382" r:id="rId94"/>
    <p:sldId id="347" r:id="rId95"/>
    <p:sldId id="348" r:id="rId96"/>
    <p:sldId id="346" r:id="rId97"/>
    <p:sldId id="341" r:id="rId98"/>
    <p:sldId id="350" r:id="rId99"/>
    <p:sldId id="412" r:id="rId100"/>
    <p:sldId id="351" r:id="rId101"/>
    <p:sldId id="349" r:id="rId102"/>
    <p:sldId id="352" r:id="rId103"/>
    <p:sldId id="355" r:id="rId104"/>
    <p:sldId id="386" r:id="rId105"/>
    <p:sldId id="354" r:id="rId106"/>
    <p:sldId id="384" r:id="rId107"/>
    <p:sldId id="427" r:id="rId108"/>
    <p:sldId id="418" r:id="rId109"/>
    <p:sldId id="379" r:id="rId110"/>
    <p:sldId id="353" r:id="rId111"/>
    <p:sldId id="413" r:id="rId112"/>
    <p:sldId id="356" r:id="rId113"/>
    <p:sldId id="414" r:id="rId114"/>
    <p:sldId id="376" r:id="rId115"/>
    <p:sldId id="377" r:id="rId116"/>
    <p:sldId id="428" r:id="rId117"/>
    <p:sldId id="367" r:id="rId118"/>
    <p:sldId id="378" r:id="rId119"/>
    <p:sldId id="368" r:id="rId120"/>
    <p:sldId id="366" r:id="rId121"/>
    <p:sldId id="385" r:id="rId122"/>
    <p:sldId id="359" r:id="rId123"/>
    <p:sldId id="360" r:id="rId124"/>
    <p:sldId id="361" r:id="rId125"/>
    <p:sldId id="363" r:id="rId126"/>
    <p:sldId id="362" r:id="rId127"/>
    <p:sldId id="365" r:id="rId128"/>
    <p:sldId id="370" r:id="rId129"/>
    <p:sldId id="423" r:id="rId130"/>
    <p:sldId id="371" r:id="rId131"/>
    <p:sldId id="372" r:id="rId132"/>
    <p:sldId id="369" r:id="rId133"/>
    <p:sldId id="420" r:id="rId134"/>
    <p:sldId id="421" r:id="rId135"/>
    <p:sldId id="373" r:id="rId136"/>
    <p:sldId id="374" r:id="rId137"/>
    <p:sldId id="387" r:id="rId138"/>
    <p:sldId id="425" r:id="rId139"/>
    <p:sldId id="383" r:id="rId140"/>
    <p:sldId id="402" r:id="rId141"/>
    <p:sldId id="380" r:id="rId1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660066"/>
    <a:srgbClr val="008000"/>
    <a:srgbClr val="990033"/>
    <a:srgbClr val="CC3399"/>
    <a:srgbClr val="006600"/>
    <a:srgbClr val="00FF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3C12E-A4A8-45E1-935B-C0F6B86BC88F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826FB-E962-4092-A34D-23A1B09C6C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48317-CB01-436B-8CF9-8BBBF9194C0C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4A37D-F1BA-416F-9D9E-1A161183E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EEBD1-1045-45B5-A296-AE09D6EFA934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4C813-7954-440B-8F1D-5E23B6864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A80EC-7C34-405B-8C90-31A16C9273A3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D8E7E-EAE3-4D1B-BCFB-2FDE6E1CC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97840-233F-4C51-A96C-458628B71356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9C20F-4B9B-4654-B8D7-CC3ED3F8E4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B8254-24AA-4C75-A8D8-997D03C0555B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BDEDD-101E-4577-A3E2-024753C364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163F2-2FED-45A4-9890-CDCF1B28F86C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954E6-CCAA-46C3-A089-FE054CA91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D37C7-5A8D-40F3-98E8-7664351914F2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8E908-38A4-481F-A98E-B1C9B43842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30788-1528-4103-A93F-E0CA6FD7808C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398C4-F775-45CF-AFFD-EC1771B89E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54A6A-AC7E-48BA-99CB-0FC0F64D6E91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4A5C9-6130-4ABA-9F8E-CCC9B6B9B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C68A9-C85B-4A6F-84B0-1ADC478141C6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57CCC-2789-4531-84A2-8D352E777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65A348-65DF-434B-9569-C5D86C2A3560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59CE53B-1E2C-4358-868D-0F03AA5E6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6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3.png"/><Relationship Id="rId2" Type="http://schemas.openxmlformats.org/officeDocument/2006/relationships/image" Target="../media/image2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5.jpeg"/><Relationship Id="rId5" Type="http://schemas.openxmlformats.org/officeDocument/2006/relationships/image" Target="../media/image18.png"/><Relationship Id="rId4" Type="http://schemas.openxmlformats.org/officeDocument/2006/relationships/image" Target="../media/image294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96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97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8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03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2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03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4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5.jpeg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9.jpeg"/><Relationship Id="rId3" Type="http://schemas.openxmlformats.org/officeDocument/2006/relationships/image" Target="../media/image288.jpeg"/><Relationship Id="rId7" Type="http://schemas.openxmlformats.org/officeDocument/2006/relationships/image" Target="../media/image30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7.png"/><Relationship Id="rId5" Type="http://schemas.openxmlformats.org/officeDocument/2006/relationships/image" Target="../media/image306.png"/><Relationship Id="rId4" Type="http://schemas.openxmlformats.org/officeDocument/2006/relationships/image" Target="../media/image28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35.jpe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1.jpe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3.jpeg"/><Relationship Id="rId2" Type="http://schemas.openxmlformats.org/officeDocument/2006/relationships/image" Target="../media/image3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314.jpe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5.png"/><Relationship Id="rId4" Type="http://schemas.openxmlformats.org/officeDocument/2006/relationships/image" Target="../media/image2.jpe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7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jpeg"/><Relationship Id="rId2" Type="http://schemas.openxmlformats.org/officeDocument/2006/relationships/image" Target="../media/image3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1.jpeg"/><Relationship Id="rId4" Type="http://schemas.openxmlformats.org/officeDocument/2006/relationships/image" Target="../media/image18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8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23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6.jpe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8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8.jpe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30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31.jpe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32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4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35.jpe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7.png"/><Relationship Id="rId2" Type="http://schemas.openxmlformats.org/officeDocument/2006/relationships/image" Target="../media/image3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3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9.png"/><Relationship Id="rId4" Type="http://schemas.openxmlformats.org/officeDocument/2006/relationships/image" Target="../media/image2.jpe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1.jpeg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8.jpe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3.jpeg"/><Relationship Id="rId4" Type="http://schemas.openxmlformats.org/officeDocument/2006/relationships/image" Target="../media/image342.jpe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4.jpe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5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7.png"/><Relationship Id="rId2" Type="http://schemas.openxmlformats.org/officeDocument/2006/relationships/image" Target="../media/image3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348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2.png"/><Relationship Id="rId5" Type="http://schemas.openxmlformats.org/officeDocument/2006/relationships/image" Target="../media/image351.jpeg"/><Relationship Id="rId4" Type="http://schemas.openxmlformats.org/officeDocument/2006/relationships/image" Target="../media/image3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53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6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jpeg"/><Relationship Id="rId4" Type="http://schemas.openxmlformats.org/officeDocument/2006/relationships/image" Target="../media/image7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png"/><Relationship Id="rId7" Type="http://schemas.openxmlformats.org/officeDocument/2006/relationships/image" Target="../media/image91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emf"/><Relationship Id="rId4" Type="http://schemas.openxmlformats.org/officeDocument/2006/relationships/image" Target="../media/image8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emf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jpeg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emf"/><Relationship Id="rId5" Type="http://schemas.openxmlformats.org/officeDocument/2006/relationships/image" Target="../media/image108.emf"/><Relationship Id="rId4" Type="http://schemas.openxmlformats.org/officeDocument/2006/relationships/image" Target="../media/image107.emf"/><Relationship Id="rId9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13" Type="http://schemas.openxmlformats.org/officeDocument/2006/relationships/image" Target="../media/image125.jpeg"/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12" Type="http://schemas.openxmlformats.org/officeDocument/2006/relationships/image" Target="../media/image124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11" Type="http://schemas.openxmlformats.org/officeDocument/2006/relationships/image" Target="../media/image123.jpeg"/><Relationship Id="rId5" Type="http://schemas.openxmlformats.org/officeDocument/2006/relationships/image" Target="../media/image117.jpeg"/><Relationship Id="rId15" Type="http://schemas.openxmlformats.org/officeDocument/2006/relationships/image" Target="../media/image127.jpeg"/><Relationship Id="rId10" Type="http://schemas.openxmlformats.org/officeDocument/2006/relationships/image" Target="../media/image122.jpeg"/><Relationship Id="rId4" Type="http://schemas.openxmlformats.org/officeDocument/2006/relationships/image" Target="../media/image116.jpeg"/><Relationship Id="rId9" Type="http://schemas.openxmlformats.org/officeDocument/2006/relationships/image" Target="../media/image121.jpeg"/><Relationship Id="rId14" Type="http://schemas.openxmlformats.org/officeDocument/2006/relationships/image" Target="../media/image12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1.jpeg"/><Relationship Id="rId4" Type="http://schemas.openxmlformats.org/officeDocument/2006/relationships/image" Target="../media/image13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jpeg"/><Relationship Id="rId3" Type="http://schemas.openxmlformats.org/officeDocument/2006/relationships/image" Target="../media/image134.jpeg"/><Relationship Id="rId7" Type="http://schemas.openxmlformats.org/officeDocument/2006/relationships/image" Target="../media/image138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7" Type="http://schemas.openxmlformats.org/officeDocument/2006/relationships/image" Target="../media/image148.pn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7.jpeg"/><Relationship Id="rId5" Type="http://schemas.openxmlformats.org/officeDocument/2006/relationships/image" Target="../media/image146.jpeg"/><Relationship Id="rId4" Type="http://schemas.openxmlformats.org/officeDocument/2006/relationships/image" Target="../media/image145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jpeg"/><Relationship Id="rId3" Type="http://schemas.openxmlformats.org/officeDocument/2006/relationships/image" Target="../media/image152.jpeg"/><Relationship Id="rId7" Type="http://schemas.openxmlformats.org/officeDocument/2006/relationships/image" Target="../media/image156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jpeg"/><Relationship Id="rId5" Type="http://schemas.openxmlformats.org/officeDocument/2006/relationships/image" Target="../media/image154.jpeg"/><Relationship Id="rId4" Type="http://schemas.openxmlformats.org/officeDocument/2006/relationships/image" Target="../media/image153.jpeg"/><Relationship Id="rId9" Type="http://schemas.openxmlformats.org/officeDocument/2006/relationships/image" Target="../media/image15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jpeg"/><Relationship Id="rId5" Type="http://schemas.openxmlformats.org/officeDocument/2006/relationships/image" Target="../media/image161.jpeg"/><Relationship Id="rId4" Type="http://schemas.openxmlformats.org/officeDocument/2006/relationships/image" Target="../media/image16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6.jpeg"/><Relationship Id="rId4" Type="http://schemas.openxmlformats.org/officeDocument/2006/relationships/image" Target="../media/image16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0.jpeg"/><Relationship Id="rId4" Type="http://schemas.openxmlformats.org/officeDocument/2006/relationships/image" Target="../media/image169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4.jpeg"/><Relationship Id="rId4" Type="http://schemas.openxmlformats.org/officeDocument/2006/relationships/image" Target="../media/image17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hyperlink" Target="https://uk.wikipedia.org/wiki/%D0%9A%D0%BE%D0%BB%D1%96%D1%97%D0%B2%D1%89%D0%B8%D0%BD%D0%B0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uk.wikipedia.org/wiki/%D0%93%D0%B0%D0%B9%D0%B4%D0%B0%D0%BC%D0%B0%D0%BA%D0%B8" TargetMode="External"/><Relationship Id="rId5" Type="http://schemas.openxmlformats.org/officeDocument/2006/relationships/hyperlink" Target="https://uk.wikipedia.org/wiki/%D0%A3%D0%BA%D1%80%D0%B0%D1%97%D0%BD%D1%86%D1%96" TargetMode="External"/><Relationship Id="rId4" Type="http://schemas.openxmlformats.org/officeDocument/2006/relationships/image" Target="../media/image1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2.png"/><Relationship Id="rId5" Type="http://schemas.openxmlformats.org/officeDocument/2006/relationships/image" Target="../media/image181.png"/><Relationship Id="rId4" Type="http://schemas.openxmlformats.org/officeDocument/2006/relationships/image" Target="../media/image18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8.png"/><Relationship Id="rId4" Type="http://schemas.openxmlformats.org/officeDocument/2006/relationships/image" Target="../media/image18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2.png"/><Relationship Id="rId4" Type="http://schemas.openxmlformats.org/officeDocument/2006/relationships/image" Target="../media/image19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0.png"/><Relationship Id="rId4" Type="http://schemas.openxmlformats.org/officeDocument/2006/relationships/image" Target="../media/image18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jpeg"/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0.png"/><Relationship Id="rId4" Type="http://schemas.openxmlformats.org/officeDocument/2006/relationships/image" Target="../media/image19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7" Type="http://schemas.openxmlformats.org/officeDocument/2006/relationships/image" Target="../media/image210.png"/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9.png"/><Relationship Id="rId5" Type="http://schemas.openxmlformats.org/officeDocument/2006/relationships/image" Target="../media/image208.png"/><Relationship Id="rId4" Type="http://schemas.openxmlformats.org/officeDocument/2006/relationships/image" Target="../media/image20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7.png"/><Relationship Id="rId13" Type="http://schemas.openxmlformats.org/officeDocument/2006/relationships/image" Target="../media/image209.png"/><Relationship Id="rId3" Type="http://schemas.openxmlformats.org/officeDocument/2006/relationships/image" Target="../media/image212.jpeg"/><Relationship Id="rId7" Type="http://schemas.openxmlformats.org/officeDocument/2006/relationships/image" Target="../media/image216.jpeg"/><Relationship Id="rId12" Type="http://schemas.openxmlformats.org/officeDocument/2006/relationships/image" Target="../media/image221.jpeg"/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5.jpeg"/><Relationship Id="rId11" Type="http://schemas.openxmlformats.org/officeDocument/2006/relationships/image" Target="../media/image220.png"/><Relationship Id="rId5" Type="http://schemas.openxmlformats.org/officeDocument/2006/relationships/image" Target="../media/image214.jpeg"/><Relationship Id="rId10" Type="http://schemas.openxmlformats.org/officeDocument/2006/relationships/image" Target="../media/image219.png"/><Relationship Id="rId4" Type="http://schemas.openxmlformats.org/officeDocument/2006/relationships/image" Target="../media/image213.jpeg"/><Relationship Id="rId9" Type="http://schemas.openxmlformats.org/officeDocument/2006/relationships/image" Target="../media/image21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9.png"/><Relationship Id="rId4" Type="http://schemas.openxmlformats.org/officeDocument/2006/relationships/image" Target="../media/image22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28.png"/><Relationship Id="rId4" Type="http://schemas.openxmlformats.org/officeDocument/2006/relationships/image" Target="../media/image2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9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jpeg"/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4.png"/><Relationship Id="rId4" Type="http://schemas.openxmlformats.org/officeDocument/2006/relationships/image" Target="../media/image23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png"/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2" Type="http://schemas.openxmlformats.org/officeDocument/2006/relationships/image" Target="../media/image238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0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4.jpeg"/><Relationship Id="rId4" Type="http://schemas.openxmlformats.org/officeDocument/2006/relationships/image" Target="../media/image243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jpeg"/><Relationship Id="rId2" Type="http://schemas.openxmlformats.org/officeDocument/2006/relationships/image" Target="../media/image2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47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emf"/><Relationship Id="rId2" Type="http://schemas.openxmlformats.org/officeDocument/2006/relationships/image" Target="../media/image2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4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5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7" Type="http://schemas.openxmlformats.org/officeDocument/2006/relationships/image" Target="../media/image18.png"/><Relationship Id="rId2" Type="http://schemas.openxmlformats.org/officeDocument/2006/relationships/image" Target="../media/image2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5.png"/><Relationship Id="rId5" Type="http://schemas.openxmlformats.org/officeDocument/2006/relationships/image" Target="../media/image254.png"/><Relationship Id="rId4" Type="http://schemas.openxmlformats.org/officeDocument/2006/relationships/image" Target="../media/image25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56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8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61.jpeg"/><Relationship Id="rId4" Type="http://schemas.openxmlformats.org/officeDocument/2006/relationships/image" Target="../media/image260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3.png"/><Relationship Id="rId2" Type="http://schemas.openxmlformats.org/officeDocument/2006/relationships/image" Target="../media/image2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jpeg"/><Relationship Id="rId2" Type="http://schemas.openxmlformats.org/officeDocument/2006/relationships/image" Target="../media/image2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66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67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jpeg"/><Relationship Id="rId2" Type="http://schemas.openxmlformats.org/officeDocument/2006/relationships/image" Target="../media/image2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30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jpeg"/><Relationship Id="rId2" Type="http://schemas.openxmlformats.org/officeDocument/2006/relationships/image" Target="../media/image27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73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6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8.jpeg"/><Relationship Id="rId7" Type="http://schemas.openxmlformats.org/officeDocument/2006/relationships/image" Target="../media/image281.png"/><Relationship Id="rId2" Type="http://schemas.openxmlformats.org/officeDocument/2006/relationships/image" Target="../media/image2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0.png"/><Relationship Id="rId5" Type="http://schemas.openxmlformats.org/officeDocument/2006/relationships/image" Target="../media/image18.png"/><Relationship Id="rId4" Type="http://schemas.openxmlformats.org/officeDocument/2006/relationships/image" Target="../media/image279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8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4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6.jpeg"/><Relationship Id="rId2" Type="http://schemas.openxmlformats.org/officeDocument/2006/relationships/image" Target="../media/image28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88.jpeg"/><Relationship Id="rId4" Type="http://schemas.openxmlformats.org/officeDocument/2006/relationships/image" Target="../media/image287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jpeg"/><Relationship Id="rId2" Type="http://schemas.openxmlformats.org/officeDocument/2006/relationships/image" Target="../media/image28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9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450" y="1268413"/>
            <a:ext cx="6769100" cy="1008062"/>
          </a:xfr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cap="flat" algn="ctr">
            <a:solidFill>
              <a:srgbClr val="98B954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uk-UA" b="1" i="1" smtClean="0">
                <a:solidFill>
                  <a:srgbClr val="215968"/>
                </a:solidFill>
              </a:rPr>
              <a:t>30.05. 2018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913" y="2420938"/>
            <a:ext cx="6480175" cy="26638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/>
            <a:r>
              <a:rPr lang="uk-UA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КАФЕДРА ВЕТЕРИНАРНО-САНІТАРНОЇ ЕКСПЕРТИЗИ, ГІГІЄНИ ПРОДУКТІВ ТВАРИННОГО ПОХОДЖЕННЯ ТА ПАТОЛОГІЧНОЇ АНАТОМІЇ </a:t>
            </a:r>
          </a:p>
          <a:p>
            <a:pPr eaLnBrk="1" hangingPunct="1"/>
            <a:r>
              <a:rPr lang="uk-UA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ІМЕНІ Й.С. ЗАГАЄВСЬКОГО</a:t>
            </a:r>
            <a:endParaRPr lang="ru-RU" sz="2400" b="1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3316" name="AutoShape 10" descr="Картинки по запросу факультет ветеринарної медицини БНАУ картинк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sz="1800"/>
          </a:p>
        </p:txBody>
      </p:sp>
      <p:sp>
        <p:nvSpPr>
          <p:cNvPr id="13317" name="AutoShape 12" descr="Картинки по запросу факультет ветеринарної медицини БНАУ картинк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sz="1800"/>
          </a:p>
        </p:txBody>
      </p:sp>
      <p:sp>
        <p:nvSpPr>
          <p:cNvPr id="13318" name="AutoShape 14" descr="Картинки по запросу факультет ветеринарної медицини БНАУ картинк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sz="1800"/>
          </a:p>
        </p:txBody>
      </p:sp>
      <p:pic>
        <p:nvPicPr>
          <p:cNvPr id="13319" name="Picture 16" descr="Картинки по запросу факультет ветеринарної медицини БНАУ картин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5418138"/>
            <a:ext cx="21653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8" descr="Картинки по запросу ветсанекспертиза картин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5300663"/>
            <a:ext cx="106045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20" descr="Картинки по запросу патанатомія тварин картин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62813" y="5445125"/>
            <a:ext cx="969962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986732" y="5261278"/>
            <a:ext cx="2169951" cy="156537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557338"/>
            <a:ext cx="343852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4150" y="1557338"/>
            <a:ext cx="3675063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 descr="Рисунок1"/>
          <p:cNvPicPr>
            <a:picLocks noChangeAspect="1" noChangeArrowheads="1"/>
          </p:cNvPicPr>
          <p:nvPr/>
        </p:nvPicPr>
        <p:blipFill>
          <a:blip r:embed="rId4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76512" y="36240"/>
            <a:ext cx="7056784" cy="1143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18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ПОДЯКА ТА ГРАМОТА </a:t>
            </a:r>
            <a:br>
              <a:rPr lang="uk-UA" sz="1800" b="1" smtClean="0">
                <a:solidFill>
                  <a:schemeClr val="hlink"/>
                </a:solidFill>
                <a:latin typeface="Arial" charset="0"/>
                <a:cs typeface="Arial" charset="0"/>
              </a:rPr>
            </a:br>
            <a:r>
              <a:rPr lang="uk-UA" sz="18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МІНІСТЕРСТВА ОСВІТИ ТА НАУКИ УКРАЇНИ</a:t>
            </a:r>
            <a:endParaRPr lang="ru-RU" sz="1800" b="1" smtClean="0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WordArt 4"/>
          <p:cNvSpPr>
            <a:spLocks noChangeArrowheads="1" noChangeShapeType="1" noTextEdit="1"/>
          </p:cNvSpPr>
          <p:nvPr/>
        </p:nvSpPr>
        <p:spPr bwMode="auto">
          <a:xfrm>
            <a:off x="1835150" y="2205038"/>
            <a:ext cx="6248400" cy="14478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1980-1985</a:t>
            </a:r>
          </a:p>
        </p:txBody>
      </p:sp>
      <p:pic>
        <p:nvPicPr>
          <p:cNvPr id="114690" name="Picture 5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1" name="Picture 4" descr="Картинки по запросу логотип бна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1863" y="549275"/>
            <a:ext cx="1862137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850882" y="935335"/>
            <a:ext cx="7519958" cy="646331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«</a:t>
            </a:r>
            <a:r>
              <a:rPr lang="ru-RU" sz="3600" b="1" spc="50" dirty="0" err="1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Ветеринарна</a:t>
            </a: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 медицина»</a:t>
            </a:r>
          </a:p>
        </p:txBody>
      </p:sp>
      <p:pic>
        <p:nvPicPr>
          <p:cNvPr id="114693" name="Picture 7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 r="-44" b="22412"/>
          <a:stretch>
            <a:fillRect/>
          </a:stretch>
        </p:blipFill>
        <p:spPr bwMode="auto">
          <a:xfrm>
            <a:off x="3563938" y="3573463"/>
            <a:ext cx="3600450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692150"/>
            <a:ext cx="525145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5550" y="2286000"/>
            <a:ext cx="5378450" cy="366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36950"/>
            <a:ext cx="5251450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6" name="Picture 7" descr="Рисунок1"/>
          <p:cNvPicPr>
            <a:picLocks noChangeAspect="1" noChangeArrowheads="1"/>
          </p:cNvPicPr>
          <p:nvPr/>
        </p:nvPicPr>
        <p:blipFill>
          <a:blip r:embed="rId5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7" name="Picture 9" descr="Картинки по запросу факультет ветеринарної медицини БНАУ картинк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00" y="1196975"/>
            <a:ext cx="285750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19250" y="0"/>
            <a:ext cx="7524750" cy="836613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000" b="1" smtClean="0">
                <a:solidFill>
                  <a:srgbClr val="0000FF"/>
                </a:solidFill>
              </a:rPr>
              <a:t>ПРОФЕСІОНАЛ СВОЄЇ СПРАВИ. ЛЮБИТЬ СВОЮ ПРОФЕСІЮ – ЦЬОМУ Ж НАВЧАЄ Й СТУДЕНТІВ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412875"/>
            <a:ext cx="774065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38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31948" y="211357"/>
            <a:ext cx="7275298" cy="1136919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800" b="1" smtClean="0">
                <a:solidFill>
                  <a:srgbClr val="00FF00"/>
                </a:solidFill>
                <a:latin typeface="Arial" charset="0"/>
                <a:cs typeface="Arial" charset="0"/>
              </a:rPr>
              <a:t>На запрошення керівництва Тульчинського коледжу читає лекції з патанатомії</a:t>
            </a:r>
            <a:endParaRPr lang="ru-RU" sz="2800" b="1" smtClean="0">
              <a:solidFill>
                <a:srgbClr val="00FF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836613"/>
            <a:ext cx="7524750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47813" y="0"/>
            <a:ext cx="7596187" cy="90805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800" b="1" smtClean="0">
                <a:solidFill>
                  <a:srgbClr val="00FF00"/>
                </a:solidFill>
              </a:rPr>
              <a:t>Упродовж 3-х років – голова ДЕК  у Тульчинського коледжу</a:t>
            </a:r>
            <a:endParaRPr lang="ru-RU" sz="2800" b="1" smtClean="0">
              <a:solidFill>
                <a:srgbClr val="0000FF"/>
              </a:solidFill>
            </a:endParaRPr>
          </a:p>
        </p:txBody>
      </p:sp>
      <p:pic>
        <p:nvPicPr>
          <p:cNvPr id="117763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5" name="Picture 5" descr="Картинки по запросу факультет лінгвістики БНАУ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8775"/>
            <a:ext cx="91440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0825" y="188913"/>
            <a:ext cx="8893175" cy="1368425"/>
          </a:xfr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cap="flat" algn="ctr">
            <a:solidFill>
              <a:srgbClr val="7D60A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uk-UA" sz="3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АКТИВНИЙ УЧАСНИК ПРОВЕДЕННЯ ЩОРІЧНОГО ЗОВНІШНЬОГО НЕЗАЛЕЖНОГО ОЦІНЮВАННЯ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09" name="Picture 5"/>
          <p:cNvPicPr>
            <a:picLocks noChangeAspect="1" noChangeArrowheads="1"/>
          </p:cNvPicPr>
          <p:nvPr/>
        </p:nvPicPr>
        <p:blipFill>
          <a:blip r:embed="rId2" cstate="print"/>
          <a:srcRect l="1947" t="7024" r="9497" b="-914"/>
          <a:stretch>
            <a:fillRect/>
          </a:stretch>
        </p:blipFill>
        <p:spPr bwMode="auto">
          <a:xfrm>
            <a:off x="3203575" y="3500438"/>
            <a:ext cx="18859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22825" y="1773238"/>
            <a:ext cx="4321175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1" name="Picture 8" descr="IMG_20180521_1416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1628775"/>
            <a:ext cx="2463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2" name="Picture 9" descr="Рисунок1"/>
          <p:cNvPicPr>
            <a:picLocks noChangeAspect="1" noChangeArrowheads="1"/>
          </p:cNvPicPr>
          <p:nvPr/>
        </p:nvPicPr>
        <p:blipFill>
          <a:blip r:embed="rId5"/>
          <a:srcRect l="3819" t="2037" r="82431"/>
          <a:stretch>
            <a:fillRect/>
          </a:stretch>
        </p:blipFill>
        <p:spPr bwMode="auto">
          <a:xfrm>
            <a:off x="0" y="0"/>
            <a:ext cx="1296988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99507" y="83441"/>
            <a:ext cx="7682839" cy="131092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b="1" smtClean="0">
                <a:solidFill>
                  <a:srgbClr val="00FF00"/>
                </a:solidFill>
                <a:latin typeface="Arial" charset="0"/>
                <a:cs typeface="Arial" charset="0"/>
              </a:rPr>
              <a:t>Має нагороди від керівництва БНАУ та ФВМ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31913" y="0"/>
            <a:ext cx="7812087" cy="140335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РИБАЛКА ЗІ СТАЖЕМ</a:t>
            </a:r>
          </a:p>
        </p:txBody>
      </p:sp>
      <p:pic>
        <p:nvPicPr>
          <p:cNvPr id="120835" name="Picture 9" descr="Рисунок1"/>
          <p:cNvPicPr>
            <a:picLocks noChangeAspect="1" noChangeArrowheads="1"/>
          </p:cNvPicPr>
          <p:nvPr/>
        </p:nvPicPr>
        <p:blipFill>
          <a:blip r:embed="rId2"/>
          <a:srcRect l="3819" t="2037" r="82431"/>
          <a:stretch>
            <a:fillRect/>
          </a:stretch>
        </p:blipFill>
        <p:spPr bwMode="auto">
          <a:xfrm>
            <a:off x="0" y="0"/>
            <a:ext cx="12969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4724400"/>
            <a:ext cx="25527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5513" y="1341438"/>
            <a:ext cx="4090987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484313"/>
            <a:ext cx="7632700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2988" y="188913"/>
            <a:ext cx="7921625" cy="1368425"/>
          </a:xfr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cap="flat" algn="ctr">
            <a:solidFill>
              <a:srgbClr val="7D60A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uk-UA" sz="3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ЗАЯДЛИЙ ПАСІЧНИК</a:t>
            </a:r>
          </a:p>
        </p:txBody>
      </p:sp>
      <p:pic>
        <p:nvPicPr>
          <p:cNvPr id="156678" name="Picture 9" descr="Рисунок1"/>
          <p:cNvPicPr>
            <a:picLocks noChangeAspect="1" noChangeArrowheads="1"/>
          </p:cNvPicPr>
          <p:nvPr/>
        </p:nvPicPr>
        <p:blipFill>
          <a:blip r:embed="rId3"/>
          <a:srcRect l="3819" t="2037" r="82431"/>
          <a:stretch>
            <a:fillRect/>
          </a:stretch>
        </p:blipFill>
        <p:spPr bwMode="auto">
          <a:xfrm>
            <a:off x="0" y="0"/>
            <a:ext cx="12969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76375" y="188913"/>
            <a:ext cx="7667625" cy="1214437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МИСЛИВЕЦЬ</a:t>
            </a:r>
          </a:p>
        </p:txBody>
      </p:sp>
      <p:pic>
        <p:nvPicPr>
          <p:cNvPr id="121858" name="Picture 9" descr="Рисунок1"/>
          <p:cNvPicPr>
            <a:picLocks noChangeAspect="1" noChangeArrowheads="1"/>
          </p:cNvPicPr>
          <p:nvPr/>
        </p:nvPicPr>
        <p:blipFill>
          <a:blip r:embed="rId2"/>
          <a:srcRect l="3819" t="2037" r="82431"/>
          <a:stretch>
            <a:fillRect/>
          </a:stretch>
        </p:blipFill>
        <p:spPr bwMode="auto">
          <a:xfrm>
            <a:off x="0" y="0"/>
            <a:ext cx="1296988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1" name="Picture 5" descr="Картинки по запросу мисливець картин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2420938"/>
            <a:ext cx="3776662" cy="3776662"/>
          </a:xfrm>
          <a:prstGeom prst="rect">
            <a:avLst/>
          </a:prstGeom>
          <a:noFill/>
        </p:spPr>
      </p:pic>
      <p:pic>
        <p:nvPicPr>
          <p:cNvPr id="121865" name="Picture 9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0" y="1628775"/>
            <a:ext cx="3335338" cy="2663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6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2" name="Picture 8" descr="Картинки по запросу майстер золоті руки картинка"/>
          <p:cNvPicPr>
            <a:picLocks noChangeAspect="1" noChangeArrowheads="1"/>
          </p:cNvPicPr>
          <p:nvPr/>
        </p:nvPicPr>
        <p:blipFill>
          <a:blip r:embed="rId3"/>
          <a:srcRect l="6143" r="-1047" b="18362"/>
          <a:stretch>
            <a:fillRect/>
          </a:stretch>
        </p:blipFill>
        <p:spPr bwMode="auto">
          <a:xfrm>
            <a:off x="1835150" y="1916113"/>
            <a:ext cx="44640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3" name="Picture 9" descr="Картинки по запросу майстер золоті руки картин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9563" y="34290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>
            <a:spLocks/>
          </p:cNvSpPr>
          <p:nvPr/>
        </p:nvSpPr>
        <p:spPr bwMode="auto">
          <a:xfrm>
            <a:off x="1187450" y="188913"/>
            <a:ext cx="7705725" cy="1368425"/>
          </a:xfrm>
          <a:prstGeom prst="rect">
            <a:avLst/>
          </a:prstGeo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w="9525" algn="ctr">
            <a:solidFill>
              <a:srgbClr val="7D60A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uk-UA" sz="3200" b="1">
                <a:solidFill>
                  <a:schemeClr val="hlink"/>
                </a:solidFill>
                <a:latin typeface="Calibri" pitchFamily="34" charset="0"/>
              </a:rPr>
              <a:t>УТЕЧЕНКО М.В – майстер на всі руки</a:t>
            </a:r>
          </a:p>
        </p:txBody>
      </p:sp>
      <p:pic>
        <p:nvPicPr>
          <p:cNvPr id="12288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1413" y="5229225"/>
            <a:ext cx="128587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88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7538" y="5157788"/>
            <a:ext cx="17621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88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92950" y="2276475"/>
            <a:ext cx="12858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889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48488" y="5445125"/>
            <a:ext cx="15843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/>
          </p:cNvSpPr>
          <p:nvPr>
            <p:ph type="body" sz="half" idx="1"/>
          </p:nvPr>
        </p:nvSpPr>
        <p:spPr>
          <a:xfrm>
            <a:off x="179388" y="115888"/>
            <a:ext cx="8496300" cy="1368425"/>
          </a:xfrm>
        </p:spPr>
        <p:txBody>
          <a:bodyPr/>
          <a:lstStyle/>
          <a:p>
            <a:pPr algn="r">
              <a:lnSpc>
                <a:spcPct val="80000"/>
              </a:lnSpc>
            </a:pPr>
            <a:endParaRPr lang="uk-UA" sz="2400" b="1" smtClean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</a:pPr>
            <a:endParaRPr lang="uk-UA" sz="2400" smtClean="0"/>
          </a:p>
        </p:txBody>
      </p:sp>
      <p:sp>
        <p:nvSpPr>
          <p:cNvPr id="23554" name="Rectangle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uk-UA" sz="2400" smtClean="0"/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125538"/>
            <a:ext cx="3790950" cy="497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1412875"/>
            <a:ext cx="350043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1438275"/>
            <a:ext cx="3771900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9" descr="Рисунок1"/>
          <p:cNvPicPr>
            <a:picLocks noChangeAspect="1" noChangeArrowheads="1"/>
          </p:cNvPicPr>
          <p:nvPr/>
        </p:nvPicPr>
        <p:blipFill>
          <a:blip r:embed="rId5"/>
          <a:srcRect l="3062" t="-1830" r="82817"/>
          <a:stretch>
            <a:fillRect/>
          </a:stretch>
        </p:blipFill>
        <p:spPr bwMode="auto">
          <a:xfrm>
            <a:off x="0" y="0"/>
            <a:ext cx="13319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12044" y="36513"/>
            <a:ext cx="7773802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18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Нагороди за керівництво гуртком “Основи ветеринарної медицини” Центру творчості дітей та юнацтва Київщини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628775"/>
            <a:ext cx="38893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906" name="Picture 7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/>
          </p:cNvSpPr>
          <p:nvPr/>
        </p:nvSpPr>
        <p:spPr bwMode="auto">
          <a:xfrm>
            <a:off x="1403350" y="260350"/>
            <a:ext cx="7489825" cy="1439863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uk-UA" sz="2800" b="1">
                <a:solidFill>
                  <a:srgbClr val="990033"/>
                </a:solidFill>
              </a:rPr>
              <a:t>ДЖМІЛЬ ВОЛОДИМИР ІВАНОВИЧ</a:t>
            </a:r>
            <a:br>
              <a:rPr lang="uk-UA" sz="2800" b="1">
                <a:solidFill>
                  <a:srgbClr val="990033"/>
                </a:solidFill>
              </a:rPr>
            </a:br>
            <a:r>
              <a:rPr lang="uk-UA" sz="2800" b="1">
                <a:solidFill>
                  <a:schemeClr val="hlink"/>
                </a:solidFill>
              </a:rPr>
              <a:t> кандидат ветеринарних наук, доцент</a:t>
            </a:r>
            <a:endParaRPr lang="ru-RU" sz="2800" b="1">
              <a:solidFill>
                <a:schemeClr val="hlink"/>
              </a:solidFill>
            </a:endParaRPr>
          </a:p>
        </p:txBody>
      </p:sp>
      <p:pic>
        <p:nvPicPr>
          <p:cNvPr id="123909" name="Рисунок 2" descr="C:\Users\Asus_001\Desktop\Джміль збірка Фото\20180202_121648_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5450" y="1773238"/>
            <a:ext cx="3638550" cy="508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29" name="Picture 5" descr="Розташування села Коржовий Ку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2133600"/>
            <a:ext cx="285750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0" name="Picture 7" descr="Капличка в Долині Миколи Чудотворц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924050"/>
            <a:ext cx="39306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1" name="Picture 9" descr="Книга, в яку  люди записують свої прохання до Божої Матері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4406900"/>
            <a:ext cx="3048000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>
            <a:spLocks/>
          </p:cNvSpPr>
          <p:nvPr/>
        </p:nvSpPr>
        <p:spPr bwMode="auto">
          <a:xfrm>
            <a:off x="0" y="0"/>
            <a:ext cx="9144000" cy="1989138"/>
          </a:xfrm>
          <a:prstGeom prst="rect">
            <a:avLst/>
          </a:prstGeo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w="9525" algn="ctr">
            <a:solidFill>
              <a:srgbClr val="7D60A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endParaRPr lang="uk-UA" sz="3200" b="1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uk-UA" sz="32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Уроженець</a:t>
            </a:r>
            <a:r>
              <a:rPr lang="uk-UA" sz="320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uk-UA" sz="3200" b="1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с. Корж-Кут Уманського району 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uk-UA" sz="3200" b="1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Черкаської області</a:t>
            </a:r>
          </a:p>
          <a:p>
            <a:pPr algn="ctr">
              <a:defRPr/>
            </a:pPr>
            <a:endParaRPr lang="uk-UA" sz="3200" b="1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4933" name="Picture 6"/>
          <p:cNvPicPr>
            <a:picLocks noChangeAspect="1" noChangeArrowheads="1"/>
          </p:cNvPicPr>
          <p:nvPr/>
        </p:nvPicPr>
        <p:blipFill>
          <a:blip r:embed="rId5"/>
          <a:srcRect r="-117" b="86125"/>
          <a:stretch>
            <a:fillRect/>
          </a:stretch>
        </p:blipFill>
        <p:spPr bwMode="auto">
          <a:xfrm>
            <a:off x="1547813" y="1989138"/>
            <a:ext cx="59436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WordArt 4"/>
          <p:cNvSpPr>
            <a:spLocks noChangeArrowheads="1" noChangeShapeType="1" noTextEdit="1"/>
          </p:cNvSpPr>
          <p:nvPr/>
        </p:nvSpPr>
        <p:spPr bwMode="auto">
          <a:xfrm>
            <a:off x="1476375" y="5157788"/>
            <a:ext cx="6248400" cy="14478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1988-1993</a:t>
            </a:r>
          </a:p>
        </p:txBody>
      </p:sp>
      <p:pic>
        <p:nvPicPr>
          <p:cNvPr id="125954" name="Picture 6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5" name="Picture 4" descr="Картинки по запросу логотип бна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115888"/>
            <a:ext cx="1862138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993756" y="2594272"/>
            <a:ext cx="7519958" cy="646332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«</a:t>
            </a:r>
            <a:r>
              <a:rPr lang="ru-RU" sz="3600" b="1" spc="50" dirty="0" err="1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Ветеринарна</a:t>
            </a: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 медицина»</a:t>
            </a:r>
          </a:p>
        </p:txBody>
      </p:sp>
      <p:pic>
        <p:nvPicPr>
          <p:cNvPr id="125957" name="Picture 16" descr="Картинки по запросу факультет ветеринарної медицини БНАУ картин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75" y="0"/>
            <a:ext cx="4030663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8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8488" y="2565400"/>
            <a:ext cx="2087562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/>
          </p:cNvSpPr>
          <p:nvPr/>
        </p:nvSpPr>
        <p:spPr bwMode="auto">
          <a:xfrm>
            <a:off x="2016125" y="333375"/>
            <a:ext cx="7127875" cy="1079500"/>
          </a:xfrm>
          <a:prstGeom prst="rect">
            <a:avLst/>
          </a:prstGeo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w="9525" algn="ctr">
            <a:solidFill>
              <a:srgbClr val="7D60A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uk-UA" sz="4000" b="1">
                <a:solidFill>
                  <a:srgbClr val="FF3300"/>
                </a:solidFill>
                <a:latin typeface="Calibri" pitchFamily="34" charset="0"/>
              </a:rPr>
              <a:t>2 Патенти України на корисну модель</a:t>
            </a:r>
          </a:p>
        </p:txBody>
      </p:sp>
      <p:pic>
        <p:nvPicPr>
          <p:cNvPr id="126980" name="Picture 7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2" name="Рисунок 21" descr="C:\Users\Asus_001\Desktop\Джміль збірка Фото\20180525_1331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1773238"/>
            <a:ext cx="3384550" cy="45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3" name="Рисунок 23" descr="C:\Users\Asus_001\Desktop\Джміль збірка Фото\20180525_133159(0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1844675"/>
            <a:ext cx="3240088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1" name="Picture 4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03350" y="260350"/>
            <a:ext cx="7561263" cy="158432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1800" b="1" smtClean="0">
                <a:solidFill>
                  <a:srgbClr val="CC0000"/>
                </a:solidFill>
              </a:rPr>
              <a:t>РОЗРОБЛЕНИЙ НОРМАТИВНИЙ ДОКУМЕНТ УКРАЇНИ, ГАРМОНІЗОВАНИЙ З МІЖНАРОДНИМИ – </a:t>
            </a:r>
            <a:r>
              <a:rPr lang="uk-UA" sz="1800" b="1" smtClean="0">
                <a:solidFill>
                  <a:srgbClr val="0000FF"/>
                </a:solidFill>
              </a:rPr>
              <a:t>ДСТУ </a:t>
            </a:r>
            <a:r>
              <a:rPr lang="en-US" sz="1800" b="1" smtClean="0">
                <a:solidFill>
                  <a:srgbClr val="0000FF"/>
                </a:solidFill>
              </a:rPr>
              <a:t>ISO</a:t>
            </a:r>
            <a:r>
              <a:rPr lang="uk-UA" sz="1800" b="1" smtClean="0">
                <a:solidFill>
                  <a:srgbClr val="CC0000"/>
                </a:solidFill>
              </a:rPr>
              <a:t>:</a:t>
            </a:r>
            <a:r>
              <a:rPr lang="uk-UA" sz="1800" smtClean="0">
                <a:solidFill>
                  <a:srgbClr val="CC0000"/>
                </a:solidFill>
              </a:rPr>
              <a:t/>
            </a:r>
            <a:br>
              <a:rPr lang="uk-UA" sz="1800" smtClean="0">
                <a:solidFill>
                  <a:srgbClr val="CC0000"/>
                </a:solidFill>
              </a:rPr>
            </a:br>
            <a:endParaRPr lang="ru-RU" sz="1800" smtClean="0">
              <a:solidFill>
                <a:schemeClr val="tx1"/>
              </a:solidFill>
            </a:endParaRPr>
          </a:p>
        </p:txBody>
      </p:sp>
      <p:pic>
        <p:nvPicPr>
          <p:cNvPr id="12800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4975" y="1844675"/>
            <a:ext cx="3533775" cy="486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3"/>
          <p:cNvSpPr>
            <a:spLocks noGrp="1"/>
          </p:cNvSpPr>
          <p:nvPr>
            <p:ph type="body" idx="1"/>
          </p:nvPr>
        </p:nvSpPr>
        <p:spPr>
          <a:xfrm>
            <a:off x="1068388" y="2060575"/>
            <a:ext cx="8075612" cy="47974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 sz="2400" smtClean="0"/>
              <a:t>1.</a:t>
            </a:r>
            <a:r>
              <a:rPr lang="en-US" sz="2400" smtClean="0"/>
              <a:t>Earthworms</a:t>
            </a:r>
            <a:r>
              <a:rPr lang="uk-UA" sz="2400" smtClean="0"/>
              <a:t> (</a:t>
            </a:r>
            <a:r>
              <a:rPr lang="en-US" sz="2400" smtClean="0"/>
              <a:t>Lumbricidae</a:t>
            </a:r>
            <a:r>
              <a:rPr lang="uk-UA" sz="2400" smtClean="0"/>
              <a:t>) </a:t>
            </a:r>
            <a:r>
              <a:rPr lang="en-US" sz="2400" smtClean="0"/>
              <a:t>as intermediate hosts of lung nematodes</a:t>
            </a:r>
            <a:r>
              <a:rPr lang="uk-UA" sz="2400" smtClean="0"/>
              <a:t> (</a:t>
            </a:r>
            <a:r>
              <a:rPr lang="en-US" sz="2400" smtClean="0"/>
              <a:t>metastrongylidae</a:t>
            </a:r>
            <a:r>
              <a:rPr lang="uk-UA" sz="2400" smtClean="0"/>
              <a:t>) </a:t>
            </a:r>
            <a:r>
              <a:rPr lang="en-US" sz="2400" smtClean="0"/>
              <a:t>of swine in Kyiv and Zhytomyr regions of Ukraine</a:t>
            </a:r>
            <a:r>
              <a:rPr lang="uk-UA" sz="2400" smtClean="0"/>
              <a:t> / </a:t>
            </a:r>
            <a:r>
              <a:rPr lang="en-US" sz="2400" smtClean="0"/>
              <a:t>A</a:t>
            </a:r>
            <a:r>
              <a:rPr lang="uk-UA" sz="2400" smtClean="0"/>
              <a:t>.</a:t>
            </a:r>
            <a:r>
              <a:rPr lang="en-US" sz="2400" smtClean="0"/>
              <a:t>A</a:t>
            </a:r>
            <a:r>
              <a:rPr lang="uk-UA" sz="2400" smtClean="0"/>
              <a:t>. </a:t>
            </a:r>
            <a:r>
              <a:rPr lang="en-US" sz="2400" smtClean="0"/>
              <a:t>Antipov</a:t>
            </a:r>
            <a:r>
              <a:rPr lang="uk-UA" sz="2400" smtClean="0"/>
              <a:t>, </a:t>
            </a:r>
            <a:r>
              <a:rPr lang="en-US" sz="2400" smtClean="0"/>
              <a:t>T</a:t>
            </a:r>
            <a:r>
              <a:rPr lang="uk-UA" sz="2400" smtClean="0"/>
              <a:t>.</a:t>
            </a:r>
            <a:r>
              <a:rPr lang="en-US" sz="2400" smtClean="0"/>
              <a:t>I</a:t>
            </a:r>
            <a:r>
              <a:rPr lang="uk-UA" sz="2400" smtClean="0"/>
              <a:t>. </a:t>
            </a:r>
            <a:r>
              <a:rPr lang="en-US" sz="2400" smtClean="0"/>
              <a:t>Bakhur</a:t>
            </a:r>
            <a:r>
              <a:rPr lang="uk-UA" sz="2400" smtClean="0"/>
              <a:t>, </a:t>
            </a:r>
            <a:r>
              <a:rPr lang="en-US" sz="2400" smtClean="0"/>
              <a:t>D</a:t>
            </a:r>
            <a:r>
              <a:rPr lang="uk-UA" sz="2400" smtClean="0"/>
              <a:t>.</a:t>
            </a:r>
            <a:r>
              <a:rPr lang="en-US" sz="2400" smtClean="0"/>
              <a:t>V</a:t>
            </a:r>
            <a:r>
              <a:rPr lang="uk-UA" sz="2400" smtClean="0"/>
              <a:t>. </a:t>
            </a:r>
            <a:r>
              <a:rPr lang="en-US" sz="2400" smtClean="0"/>
              <a:t>Feshchenko</a:t>
            </a:r>
            <a:r>
              <a:rPr lang="uk-UA" sz="2400" smtClean="0"/>
              <a:t>, </a:t>
            </a:r>
            <a:r>
              <a:rPr lang="en-US" sz="2400" smtClean="0"/>
              <a:t>T</a:t>
            </a:r>
            <a:r>
              <a:rPr lang="uk-UA" sz="2400" smtClean="0"/>
              <a:t>.</a:t>
            </a:r>
            <a:r>
              <a:rPr lang="en-US" sz="2400" smtClean="0"/>
              <a:t>A</a:t>
            </a:r>
            <a:r>
              <a:rPr lang="uk-UA" sz="2400" smtClean="0"/>
              <a:t>. </a:t>
            </a:r>
            <a:r>
              <a:rPr lang="en-US" sz="2400" smtClean="0"/>
              <a:t>Romanishina</a:t>
            </a:r>
            <a:r>
              <a:rPr lang="uk-UA" sz="2400" smtClean="0"/>
              <a:t>, </a:t>
            </a:r>
            <a:r>
              <a:rPr lang="en-US" sz="2400" smtClean="0"/>
              <a:t>N</a:t>
            </a:r>
            <a:r>
              <a:rPr lang="uk-UA" sz="2400" smtClean="0"/>
              <a:t>.</a:t>
            </a:r>
            <a:r>
              <a:rPr lang="en-US" sz="2400" smtClean="0"/>
              <a:t>V</a:t>
            </a:r>
            <a:r>
              <a:rPr lang="uk-UA" sz="2400" smtClean="0"/>
              <a:t>. </a:t>
            </a:r>
            <a:r>
              <a:rPr lang="en-US" sz="2400" smtClean="0"/>
              <a:t>Avramenko</a:t>
            </a:r>
            <a:r>
              <a:rPr lang="uk-UA" sz="2400" smtClean="0"/>
              <a:t>, </a:t>
            </a:r>
            <a:r>
              <a:rPr lang="en-US" sz="2400" smtClean="0"/>
              <a:t>V</a:t>
            </a:r>
            <a:r>
              <a:rPr lang="uk-UA" sz="2400" smtClean="0"/>
              <a:t>.|</a:t>
            </a:r>
            <a:r>
              <a:rPr lang="en-US" sz="2400" smtClean="0"/>
              <a:t>P</a:t>
            </a:r>
            <a:r>
              <a:rPr lang="uk-UA" sz="2400" smtClean="0"/>
              <a:t>. </a:t>
            </a:r>
            <a:r>
              <a:rPr lang="en-US" sz="2400" smtClean="0"/>
              <a:t>Goncharenko</a:t>
            </a:r>
            <a:r>
              <a:rPr lang="uk-UA" sz="2400" smtClean="0"/>
              <a:t>, </a:t>
            </a:r>
            <a:r>
              <a:rPr lang="en-US" sz="2400" smtClean="0"/>
              <a:t>O</a:t>
            </a:r>
            <a:r>
              <a:rPr lang="uk-UA" sz="2400" smtClean="0"/>
              <a:t>.</a:t>
            </a:r>
            <a:r>
              <a:rPr lang="en-US" sz="2400" smtClean="0"/>
              <a:t>A</a:t>
            </a:r>
            <a:r>
              <a:rPr lang="uk-UA" sz="2400" smtClean="0"/>
              <a:t>. </a:t>
            </a:r>
            <a:r>
              <a:rPr lang="en-US" sz="2400" smtClean="0"/>
              <a:t>Zghozinska</a:t>
            </a:r>
            <a:r>
              <a:rPr lang="uk-UA" sz="2400" smtClean="0"/>
              <a:t>, </a:t>
            </a:r>
            <a:r>
              <a:rPr lang="en-US" sz="2400" smtClean="0"/>
              <a:t>L</a:t>
            </a:r>
            <a:r>
              <a:rPr lang="uk-UA" sz="2400" smtClean="0"/>
              <a:t>. </a:t>
            </a:r>
            <a:r>
              <a:rPr lang="en-US" sz="2400" smtClean="0"/>
              <a:t>M</a:t>
            </a:r>
            <a:r>
              <a:rPr lang="uk-UA" sz="2400" smtClean="0"/>
              <a:t>. </a:t>
            </a:r>
            <a:r>
              <a:rPr lang="en-US" sz="2400" smtClean="0"/>
              <a:t>Solovyova</a:t>
            </a:r>
            <a:r>
              <a:rPr lang="uk-UA" sz="2400" smtClean="0"/>
              <a:t>, </a:t>
            </a:r>
            <a:r>
              <a:rPr lang="en-US" sz="2400" smtClean="0"/>
              <a:t>N</a:t>
            </a:r>
            <a:r>
              <a:rPr lang="uk-UA" sz="2400" smtClean="0"/>
              <a:t>.</a:t>
            </a:r>
            <a:r>
              <a:rPr lang="en-US" sz="2400" smtClean="0"/>
              <a:t>V</a:t>
            </a:r>
            <a:r>
              <a:rPr lang="uk-UA" sz="2400" smtClean="0"/>
              <a:t>. </a:t>
            </a:r>
            <a:r>
              <a:rPr lang="en-US" sz="2400" smtClean="0"/>
              <a:t>Koziy</a:t>
            </a:r>
            <a:r>
              <a:rPr lang="uk-UA" sz="2400" smtClean="0"/>
              <a:t>, </a:t>
            </a:r>
            <a:r>
              <a:rPr lang="en-US" sz="2400" smtClean="0"/>
              <a:t>R</a:t>
            </a:r>
            <a:r>
              <a:rPr lang="uk-UA" sz="2400" smtClean="0"/>
              <a:t>.</a:t>
            </a:r>
            <a:r>
              <a:rPr lang="en-US" sz="2400" smtClean="0"/>
              <a:t>V</a:t>
            </a:r>
            <a:r>
              <a:rPr lang="uk-UA" sz="2400" smtClean="0"/>
              <a:t>. </a:t>
            </a:r>
            <a:r>
              <a:rPr lang="en-US" sz="2400" smtClean="0"/>
              <a:t>Pidborska</a:t>
            </a:r>
            <a:r>
              <a:rPr lang="uk-UA" sz="2400" smtClean="0"/>
              <a:t>, </a:t>
            </a:r>
            <a:r>
              <a:rPr lang="en-US" sz="2400" smtClean="0"/>
              <a:t>V</a:t>
            </a:r>
            <a:r>
              <a:rPr lang="uk-UA" sz="2400" smtClean="0"/>
              <a:t>. </a:t>
            </a:r>
            <a:r>
              <a:rPr lang="en-US" sz="2400" smtClean="0"/>
              <a:t>S</a:t>
            </a:r>
            <a:r>
              <a:rPr lang="uk-UA" sz="2400" smtClean="0"/>
              <a:t>. </a:t>
            </a:r>
            <a:r>
              <a:rPr lang="en-US" sz="2400" smtClean="0"/>
              <a:t>Shahanenko</a:t>
            </a:r>
            <a:r>
              <a:rPr lang="uk-UA" sz="2400" smtClean="0"/>
              <a:t>, </a:t>
            </a:r>
            <a:r>
              <a:rPr lang="en-US" sz="2400" b="1" smtClean="0">
                <a:solidFill>
                  <a:srgbClr val="990033"/>
                </a:solidFill>
              </a:rPr>
              <a:t>V</a:t>
            </a:r>
            <a:r>
              <a:rPr lang="uk-UA" sz="2400" b="1" smtClean="0">
                <a:solidFill>
                  <a:srgbClr val="990033"/>
                </a:solidFill>
              </a:rPr>
              <a:t>.</a:t>
            </a:r>
            <a:r>
              <a:rPr lang="en-US" sz="2400" b="1" smtClean="0">
                <a:solidFill>
                  <a:srgbClr val="990033"/>
                </a:solidFill>
              </a:rPr>
              <a:t>I</a:t>
            </a:r>
            <a:r>
              <a:rPr lang="uk-UA" sz="2400" b="1" smtClean="0">
                <a:solidFill>
                  <a:srgbClr val="990033"/>
                </a:solidFill>
              </a:rPr>
              <a:t>. </a:t>
            </a:r>
            <a:r>
              <a:rPr lang="en-US" sz="2400" b="1" smtClean="0">
                <a:solidFill>
                  <a:srgbClr val="990033"/>
                </a:solidFill>
              </a:rPr>
              <a:t>Dzhmil</a:t>
            </a:r>
            <a:r>
              <a:rPr lang="uk-UA" sz="2400" b="1" smtClean="0">
                <a:solidFill>
                  <a:srgbClr val="990033"/>
                </a:solidFill>
              </a:rPr>
              <a:t>,</a:t>
            </a:r>
            <a:r>
              <a:rPr lang="uk-UA" sz="2400" smtClean="0"/>
              <a:t> </a:t>
            </a:r>
            <a:r>
              <a:rPr lang="en-US" sz="2400" smtClean="0"/>
              <a:t>N</a:t>
            </a:r>
            <a:r>
              <a:rPr lang="uk-UA" sz="2400" smtClean="0"/>
              <a:t>.</a:t>
            </a:r>
            <a:r>
              <a:rPr lang="en-US" sz="2400" smtClean="0"/>
              <a:t>V</a:t>
            </a:r>
            <a:r>
              <a:rPr lang="uk-UA" sz="2400" smtClean="0"/>
              <a:t>. </a:t>
            </a:r>
            <a:r>
              <a:rPr lang="en-US" sz="2400" smtClean="0"/>
              <a:t>Tyshivska</a:t>
            </a:r>
            <a:r>
              <a:rPr lang="uk-UA" sz="2400" smtClean="0"/>
              <a:t> // </a:t>
            </a:r>
            <a:r>
              <a:rPr lang="en-US" sz="2400" smtClean="0"/>
              <a:t>Vestnik Zoologii</a:t>
            </a:r>
            <a:r>
              <a:rPr lang="uk-UA" sz="2400" smtClean="0"/>
              <a:t>. – 2018. – </a:t>
            </a:r>
            <a:r>
              <a:rPr lang="en-US" sz="2400" smtClean="0"/>
              <a:t>T</a:t>
            </a:r>
            <a:r>
              <a:rPr lang="uk-UA" sz="2400" smtClean="0"/>
              <a:t>. 52(1). – </a:t>
            </a:r>
            <a:r>
              <a:rPr lang="en-US" sz="2400" smtClean="0"/>
              <a:t>P</a:t>
            </a:r>
            <a:r>
              <a:rPr lang="uk-UA" sz="2400" smtClean="0"/>
              <a:t>. 59-64. </a:t>
            </a:r>
            <a:r>
              <a:rPr lang="en-US" sz="2400" smtClean="0"/>
              <a:t>DOI</a:t>
            </a:r>
            <a:r>
              <a:rPr lang="uk-UA" sz="2400" smtClean="0"/>
              <a:t> 10.2478/</a:t>
            </a:r>
            <a:r>
              <a:rPr lang="en-US" sz="2400" smtClean="0"/>
              <a:t>vzoo</a:t>
            </a:r>
            <a:r>
              <a:rPr lang="uk-UA" sz="2400" smtClean="0"/>
              <a:t>-2018-0008.</a:t>
            </a:r>
          </a:p>
          <a:p>
            <a:pPr>
              <a:lnSpc>
                <a:spcPct val="90000"/>
              </a:lnSpc>
            </a:pPr>
            <a:r>
              <a:rPr lang="uk-UA" sz="2400" smtClean="0"/>
              <a:t>2.</a:t>
            </a:r>
            <a:r>
              <a:rPr lang="en-US" sz="2400" smtClean="0"/>
              <a:t> Use of iodine preparation in raddit breeding </a:t>
            </a:r>
            <a:r>
              <a:rPr lang="uk-UA" sz="2400" smtClean="0"/>
              <a:t>/ </a:t>
            </a:r>
            <a:r>
              <a:rPr lang="en-US" sz="2400" smtClean="0"/>
              <a:t>O</a:t>
            </a:r>
            <a:r>
              <a:rPr lang="uk-UA" sz="2400" smtClean="0"/>
              <a:t>.</a:t>
            </a:r>
            <a:r>
              <a:rPr lang="en-US" sz="2400" smtClean="0"/>
              <a:t>M</a:t>
            </a:r>
            <a:r>
              <a:rPr lang="uk-UA" sz="2400" smtClean="0"/>
              <a:t>. </a:t>
            </a:r>
            <a:r>
              <a:rPr lang="en-US" sz="2400" smtClean="0"/>
              <a:t>Yakubchak</a:t>
            </a:r>
            <a:r>
              <a:rPr lang="uk-UA" sz="2400" smtClean="0"/>
              <a:t>, </a:t>
            </a:r>
            <a:r>
              <a:rPr lang="en-US" sz="2400" smtClean="0"/>
              <a:t>I</a:t>
            </a:r>
            <a:r>
              <a:rPr lang="uk-UA" sz="2400" smtClean="0"/>
              <a:t>.</a:t>
            </a:r>
            <a:r>
              <a:rPr lang="en-US" sz="2400" smtClean="0"/>
              <a:t>V</a:t>
            </a:r>
            <a:r>
              <a:rPr lang="uk-UA" sz="2400" smtClean="0"/>
              <a:t>. </a:t>
            </a:r>
            <a:r>
              <a:rPr lang="en-US" sz="2400" smtClean="0"/>
              <a:t>Zabarna</a:t>
            </a:r>
            <a:r>
              <a:rPr lang="uk-UA" sz="2400" smtClean="0"/>
              <a:t>, </a:t>
            </a:r>
            <a:r>
              <a:rPr lang="en-US" sz="2400" smtClean="0"/>
              <a:t>T</a:t>
            </a:r>
            <a:r>
              <a:rPr lang="uk-UA" sz="2400" smtClean="0"/>
              <a:t>.</a:t>
            </a:r>
            <a:r>
              <a:rPr lang="en-US" sz="2400" smtClean="0"/>
              <a:t>V</a:t>
            </a:r>
            <a:r>
              <a:rPr lang="uk-UA" sz="2400" smtClean="0"/>
              <a:t>.</a:t>
            </a:r>
            <a:r>
              <a:rPr lang="en-US" sz="2400" smtClean="0"/>
              <a:t>Taran</a:t>
            </a:r>
            <a:r>
              <a:rPr lang="uk-UA" sz="2400" smtClean="0"/>
              <a:t>, </a:t>
            </a:r>
            <a:r>
              <a:rPr lang="en-US" sz="2400" smtClean="0"/>
              <a:t>S</a:t>
            </a:r>
            <a:r>
              <a:rPr lang="uk-UA" sz="2400" smtClean="0"/>
              <a:t>.</a:t>
            </a:r>
            <a:r>
              <a:rPr lang="en-US" sz="2400" smtClean="0"/>
              <a:t>B</a:t>
            </a:r>
            <a:r>
              <a:rPr lang="uk-UA" sz="2400" smtClean="0"/>
              <a:t>. </a:t>
            </a:r>
            <a:r>
              <a:rPr lang="en-US" sz="2400" smtClean="0"/>
              <a:t>Prosaniy</a:t>
            </a:r>
            <a:r>
              <a:rPr lang="uk-UA" sz="2400" smtClean="0"/>
              <a:t>, </a:t>
            </a:r>
            <a:r>
              <a:rPr lang="en-US" sz="2400" b="1" smtClean="0">
                <a:solidFill>
                  <a:srgbClr val="990033"/>
                </a:solidFill>
              </a:rPr>
              <a:t>V</a:t>
            </a:r>
            <a:r>
              <a:rPr lang="uk-UA" sz="2400" b="1" smtClean="0">
                <a:solidFill>
                  <a:srgbClr val="990033"/>
                </a:solidFill>
              </a:rPr>
              <a:t>.</a:t>
            </a:r>
            <a:r>
              <a:rPr lang="en-US" sz="2400" b="1" smtClean="0">
                <a:solidFill>
                  <a:srgbClr val="990033"/>
                </a:solidFill>
              </a:rPr>
              <a:t>I</a:t>
            </a:r>
            <a:r>
              <a:rPr lang="uk-UA" sz="2400" b="1" smtClean="0">
                <a:solidFill>
                  <a:srgbClr val="990033"/>
                </a:solidFill>
              </a:rPr>
              <a:t>. </a:t>
            </a:r>
            <a:r>
              <a:rPr lang="en-US" sz="2400" b="1" smtClean="0">
                <a:solidFill>
                  <a:srgbClr val="990033"/>
                </a:solidFill>
              </a:rPr>
              <a:t>Dzhmil</a:t>
            </a:r>
            <a:r>
              <a:rPr lang="en-US" sz="2400" smtClean="0"/>
              <a:t> </a:t>
            </a:r>
            <a:r>
              <a:rPr lang="uk-UA" sz="2400" smtClean="0"/>
              <a:t>// </a:t>
            </a:r>
            <a:r>
              <a:rPr lang="en-US" sz="2400" smtClean="0"/>
              <a:t>Ukrainian Journal of Ecology</a:t>
            </a:r>
            <a:r>
              <a:rPr lang="uk-UA" sz="2400" smtClean="0"/>
              <a:t>. – 2018. – </a:t>
            </a:r>
            <a:r>
              <a:rPr lang="en-US" sz="2400" smtClean="0"/>
              <a:t>T</a:t>
            </a:r>
            <a:r>
              <a:rPr lang="uk-UA" sz="2400" smtClean="0"/>
              <a:t>. 8(1). – </a:t>
            </a:r>
            <a:r>
              <a:rPr lang="en-US" sz="2400" smtClean="0"/>
              <a:t>P</a:t>
            </a:r>
            <a:r>
              <a:rPr lang="uk-UA" sz="2400" smtClean="0"/>
              <a:t>. 542-546. </a:t>
            </a:r>
            <a:r>
              <a:rPr lang="en-US" sz="2400" smtClean="0"/>
              <a:t>DOI</a:t>
            </a:r>
            <a:r>
              <a:rPr lang="uk-UA" sz="2400" smtClean="0"/>
              <a:t> 10.15421/2017 - 247.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90825" y="223566"/>
            <a:ext cx="7056784" cy="114299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b="1" i="1" smtClean="0">
                <a:solidFill>
                  <a:srgbClr val="CC0000"/>
                </a:solidFill>
                <a:latin typeface="Arial" charset="0"/>
                <a:cs typeface="Arial" charset="0"/>
              </a:rPr>
              <a:t>SCOPUS</a:t>
            </a:r>
            <a:endParaRPr lang="ru-RU" sz="3200" b="1" i="1" smtClean="0">
              <a:solidFill>
                <a:srgbClr val="CC0000"/>
              </a:solidFill>
              <a:latin typeface="Arial" charset="0"/>
              <a:cs typeface="Arial" charset="0"/>
            </a:endParaRPr>
          </a:p>
        </p:txBody>
      </p:sp>
      <p:pic>
        <p:nvPicPr>
          <p:cNvPr id="129029" name="Picture 4" descr="Рисунок1"/>
          <p:cNvPicPr>
            <a:picLocks noChangeAspect="1" noChangeArrowheads="1"/>
          </p:cNvPicPr>
          <p:nvPr/>
        </p:nvPicPr>
        <p:blipFill>
          <a:blip r:embed="rId2"/>
          <a:srcRect l="3062" t="-108" r="82817"/>
          <a:stretch>
            <a:fillRect/>
          </a:stretch>
        </p:blipFill>
        <p:spPr bwMode="auto">
          <a:xfrm>
            <a:off x="0" y="115888"/>
            <a:ext cx="1331913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0" name="Picture 6" descr="Картинки по запросу факультет лінгвістики БНАУ картин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0900" y="692150"/>
            <a:ext cx="1943100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700" name="Рисунок 20" descr="C:\Users\Asus_001\Desktop\Джміль збірка Фото\20180525_1328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2205038"/>
            <a:ext cx="3240087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/>
          </p:cNvSpPr>
          <p:nvPr/>
        </p:nvSpPr>
        <p:spPr bwMode="auto">
          <a:xfrm>
            <a:off x="1187450" y="333375"/>
            <a:ext cx="7632700" cy="1079500"/>
          </a:xfrm>
          <a:prstGeom prst="rect">
            <a:avLst/>
          </a:prstGeo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w="9525" algn="ctr">
            <a:solidFill>
              <a:srgbClr val="7D60A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/>
            <a:r>
              <a:rPr lang="uk-UA" sz="3200" b="1">
                <a:solidFill>
                  <a:srgbClr val="FF3300"/>
                </a:solidFill>
                <a:latin typeface="Calibri" pitchFamily="34" charset="0"/>
              </a:rPr>
              <a:t>НАГОРОДИ ДЕПАРТИМЕНТУ РИБНОГО ГОСПОДАРСТВА УКРАЇНИ</a:t>
            </a:r>
          </a:p>
        </p:txBody>
      </p:sp>
      <p:pic>
        <p:nvPicPr>
          <p:cNvPr id="157702" name="Рисунок 18" descr="C:\Users\Asus_001\Desktop\Джміль збірка Фото\20180525_1327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3940175"/>
            <a:ext cx="4392612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703" name="Picture 4" descr="Рисунок1"/>
          <p:cNvPicPr>
            <a:picLocks noChangeAspect="1" noChangeArrowheads="1"/>
          </p:cNvPicPr>
          <p:nvPr/>
        </p:nvPicPr>
        <p:blipFill>
          <a:blip r:embed="rId4"/>
          <a:srcRect l="3062" t="-108" r="82817"/>
          <a:stretch>
            <a:fillRect/>
          </a:stretch>
        </p:blipFill>
        <p:spPr bwMode="auto">
          <a:xfrm>
            <a:off x="0" y="115888"/>
            <a:ext cx="1331913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704" name="Рисунок 14" descr="C:\Users\Asus_001\Desktop\Джміль збірка Фото\20180525_1325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484313"/>
            <a:ext cx="2716212" cy="368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341438"/>
            <a:ext cx="6873875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0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Заголовок 1"/>
          <p:cNvGrpSpPr>
            <a:grpSpLocks noGrp="1"/>
          </p:cNvGrpSpPr>
          <p:nvPr/>
        </p:nvGrpSpPr>
        <p:grpSpPr bwMode="auto">
          <a:xfrm>
            <a:off x="890588" y="0"/>
            <a:ext cx="8253412" cy="1249363"/>
            <a:chOff x="342" y="165"/>
            <a:chExt cx="5199" cy="787"/>
          </a:xfrm>
        </p:grpSpPr>
        <p:pic>
          <p:nvPicPr>
            <p:cNvPr id="130052" name="Заголовок 1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42" y="165"/>
              <a:ext cx="5199" cy="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0053" name="Text Box 12"/>
            <p:cNvSpPr txBox="1">
              <a:spLocks noChangeArrowheads="1"/>
            </p:cNvSpPr>
            <p:nvPr/>
          </p:nvSpPr>
          <p:spPr bwMode="auto">
            <a:xfrm>
              <a:off x="379" y="187"/>
              <a:ext cx="5126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uk-UA" sz="2400" b="1">
                  <a:solidFill>
                    <a:srgbClr val="990033"/>
                  </a:solidFill>
                </a:rPr>
                <a:t>УЛЮБЛЕНА СПРАВА – ІХТІОПАТОЛОГІЯ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341438"/>
            <a:ext cx="7740650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4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01236" y="188641"/>
            <a:ext cx="7682839" cy="1142999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3200" b="1" smtClean="0">
                <a:solidFill>
                  <a:srgbClr val="990033"/>
                </a:solidFill>
                <a:latin typeface="Arial" charset="0"/>
                <a:cs typeface="Arial" charset="0"/>
              </a:rPr>
              <a:t>Офіційно опонує кандидатські дисертації з іхтіопатології</a:t>
            </a:r>
            <a:endParaRPr lang="ru-RU" sz="3200" b="1" smtClean="0">
              <a:solidFill>
                <a:srgbClr val="990033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13209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908050"/>
            <a:ext cx="752475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099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19250" y="260350"/>
            <a:ext cx="7524750" cy="792163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800" b="1" smtClean="0">
                <a:solidFill>
                  <a:srgbClr val="FF3300"/>
                </a:solidFill>
              </a:rPr>
              <a:t>Виїжджає в господарства з колегами кафедри</a:t>
            </a:r>
            <a:endParaRPr lang="ru-RU" sz="2800" b="1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0"/>
            <a:ext cx="40386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908050"/>
            <a:ext cx="51054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11" descr="Рисунок1"/>
          <p:cNvPicPr>
            <a:picLocks noChangeAspect="1" noChangeArrowheads="1"/>
          </p:cNvPicPr>
          <p:nvPr/>
        </p:nvPicPr>
        <p:blipFill>
          <a:blip r:embed="rId4"/>
          <a:srcRect l="3062" t="-1830" r="82817"/>
          <a:stretch>
            <a:fillRect/>
          </a:stretch>
        </p:blipFill>
        <p:spPr bwMode="auto">
          <a:xfrm>
            <a:off x="0" y="0"/>
            <a:ext cx="13319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18394" y="5638801"/>
            <a:ext cx="7773802" cy="1142999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18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Почесний диплом за керівництво наукового проекту-переможця у Всеукраїнському форумі учнівської та студентської молоді “Дотик природи”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844675"/>
            <a:ext cx="6192838" cy="464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2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3" name="Picture 7" descr="Картинки по запросу факультет лінгвістики БНАУ картин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91250" y="1916113"/>
            <a:ext cx="2952750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97779" y="188641"/>
            <a:ext cx="7682839" cy="1142999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b="1" smtClean="0">
                <a:solidFill>
                  <a:srgbClr val="990033"/>
                </a:solidFill>
                <a:latin typeface="Arial" charset="0"/>
                <a:cs typeface="Arial" charset="0"/>
              </a:rPr>
              <a:t>Знайомить студентів з виробництвом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5" name="Picture 5" descr="Картинки по запросу факультет лінгвістики БНАУ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57338"/>
            <a:ext cx="9144000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0825" y="188913"/>
            <a:ext cx="8893175" cy="1368425"/>
          </a:xfr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cap="flat" algn="ctr">
            <a:solidFill>
              <a:srgbClr val="7D60A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uk-UA" sz="3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АКТИВНИЙ УЧАСНИК ПРОВЕДЕННЯ ЩОРІЧНОГО ЗОВНІШНЬОГО НЕЗАЛЕЖНОГО ОЦІНЮВАННЯ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69" name="Picture 5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0" name="Picture 7" descr="Картинки по запросу факультет лінгвістики БНАУ картин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3100" y="4581525"/>
            <a:ext cx="339090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38275" y="188913"/>
            <a:ext cx="7705725" cy="1368425"/>
          </a:xfr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cap="flat" algn="ctr">
            <a:solidFill>
              <a:srgbClr val="7D60A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uk-UA" sz="3200" b="1" smtClean="0">
                <a:solidFill>
                  <a:schemeClr val="hlink"/>
                </a:solidFill>
              </a:rPr>
              <a:t>ЛЮБИТЬ СПІВАТИ – УЧАСНИК ХОРУ БНАУ </a:t>
            </a:r>
            <a:r>
              <a:rPr lang="uk-UA" sz="3200" b="1" smtClean="0">
                <a:solidFill>
                  <a:srgbClr val="990033"/>
                </a:solidFill>
              </a:rPr>
              <a:t>“БАТЬКІВСЬКА НИВА”</a:t>
            </a:r>
          </a:p>
        </p:txBody>
      </p:sp>
      <p:pic>
        <p:nvPicPr>
          <p:cNvPr id="135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1341438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Picture 5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44434" y="36512"/>
            <a:ext cx="7844232" cy="1143001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/>
            <a:r>
              <a:rPr lang="uk-UA" sz="2800" b="1" smtClean="0">
                <a:solidFill>
                  <a:srgbClr val="990033"/>
                </a:solidFill>
                <a:latin typeface="Arial" charset="0"/>
                <a:cs typeface="Arial" charset="0"/>
              </a:rPr>
              <a:t>ЗАЙМАЄТЬСЯ РИБОЛОВЛЕЮ</a:t>
            </a:r>
          </a:p>
          <a:p>
            <a:pPr eaLnBrk="1" hangingPunct="1"/>
            <a:r>
              <a:rPr lang="uk-UA" sz="2800" b="1" smtClean="0">
                <a:solidFill>
                  <a:srgbClr val="660066"/>
                </a:solidFill>
                <a:latin typeface="Arial" charset="0"/>
                <a:cs typeface="Arial" charset="0"/>
              </a:rPr>
              <a:t>Активний учасник щорічних змагань з підльодного лову риби</a:t>
            </a:r>
            <a:endParaRPr lang="uk-UA" sz="2000" b="1" smtClean="0">
              <a:solidFill>
                <a:srgbClr val="660066"/>
              </a:solidFill>
              <a:latin typeface="Arial" charset="0"/>
              <a:cs typeface="Arial" charset="0"/>
            </a:endParaRPr>
          </a:p>
        </p:txBody>
      </p:sp>
      <p:pic>
        <p:nvPicPr>
          <p:cNvPr id="13619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1268413"/>
            <a:ext cx="7956550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125538"/>
            <a:ext cx="7488237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18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92412" y="225153"/>
            <a:ext cx="7056784" cy="1142999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b="1" smtClean="0">
                <a:solidFill>
                  <a:srgbClr val="00FF00"/>
                </a:solidFill>
                <a:latin typeface="Arial" charset="0"/>
                <a:cs typeface="Arial" charset="0"/>
              </a:rPr>
              <a:t>БДЖОЛЯРСТВОМ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268413"/>
            <a:ext cx="7561262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2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08175" y="188913"/>
            <a:ext cx="6635750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smtClean="0">
                <a:solidFill>
                  <a:srgbClr val="0000FF"/>
                </a:solidFill>
              </a:rPr>
              <a:t>ТИХИМ МИСЛИВСТВОМ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268413"/>
            <a:ext cx="8064500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6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38275" y="188913"/>
            <a:ext cx="7705725" cy="1368425"/>
          </a:xfr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cap="flat" algn="ctr">
            <a:solidFill>
              <a:srgbClr val="7D60A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uk-UA" sz="3200" b="1" smtClean="0">
                <a:solidFill>
                  <a:schemeClr val="hlink"/>
                </a:solidFill>
              </a:rPr>
              <a:t>БЕРЕ УЧАСТЬ У ЗМАГАННІ З ЧОТИРИЛАПИМ ДРУГОМ – НІМЕЦЬКОЮ ВІВЧАРКОЮ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89" name="Picture 5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0" name="Picture 7" descr="Картинки по запросу факультет лінгвістики БНАУ картин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3954463"/>
            <a:ext cx="4140200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19250" y="188913"/>
            <a:ext cx="6635750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smtClean="0">
                <a:solidFill>
                  <a:srgbClr val="0000FF"/>
                </a:solidFill>
              </a:rPr>
              <a:t>ГРАЄ У ВОЛЕЙБОЛ</a:t>
            </a:r>
          </a:p>
        </p:txBody>
      </p:sp>
      <p:pic>
        <p:nvPicPr>
          <p:cNvPr id="1402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8888" y="1412875"/>
            <a:ext cx="6049962" cy="340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1673225"/>
            <a:ext cx="3770313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4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82924" y="225153"/>
            <a:ext cx="7056784" cy="1142999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400" b="1" smtClean="0">
                <a:solidFill>
                  <a:srgbClr val="990033"/>
                </a:solidFill>
                <a:latin typeface="Arial" charset="0"/>
                <a:cs typeface="Arial" charset="0"/>
              </a:rPr>
              <a:t>СЛЮСАРЕНКО СЕРГІЙ ВОЛОДИМИРОВИЧ</a:t>
            </a:r>
            <a:r>
              <a:rPr lang="uk-UA" sz="2400" smtClean="0">
                <a:solidFill>
                  <a:schemeClr val="tx1"/>
                </a:solidFill>
                <a:latin typeface="Arial" charset="0"/>
                <a:cs typeface="Arial" charset="0"/>
              </a:rPr>
              <a:t/>
            </a:r>
            <a:br>
              <a:rPr lang="uk-UA" sz="2400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uk-UA" sz="2000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uk-UA" sz="20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кандидат ветеринарних наук, доцент</a:t>
            </a:r>
            <a:endParaRPr lang="ru-RU" sz="2000" b="1" smtClean="0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03350" y="188913"/>
            <a:ext cx="7416800" cy="3960812"/>
          </a:xfr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cap="flat" algn="ctr">
            <a:solidFill>
              <a:srgbClr val="7D60A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uk-UA" sz="3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Уроженець</a:t>
            </a:r>
            <a:r>
              <a:rPr lang="uk-UA" sz="320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320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с. Гельмязів Золотоніського району</a:t>
            </a:r>
            <a:br>
              <a:rPr lang="uk-UA" sz="32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Черкаської області</a:t>
            </a:r>
          </a:p>
        </p:txBody>
      </p:sp>
      <p:pic>
        <p:nvPicPr>
          <p:cNvPr id="14233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4221163"/>
            <a:ext cx="3097212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3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4221163"/>
            <a:ext cx="2292350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0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9813" y="4652963"/>
            <a:ext cx="3024187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1" name="Picture 10"/>
          <p:cNvPicPr>
            <a:picLocks noChangeAspect="1" noChangeArrowheads="1"/>
          </p:cNvPicPr>
          <p:nvPr/>
        </p:nvPicPr>
        <p:blipFill>
          <a:blip r:embed="rId5"/>
          <a:srcRect r="-117" b="86125"/>
          <a:stretch>
            <a:fillRect/>
          </a:stretch>
        </p:blipFill>
        <p:spPr bwMode="auto">
          <a:xfrm>
            <a:off x="1835150" y="549275"/>
            <a:ext cx="59436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2" name="Picture 5" descr="Рисунок1"/>
          <p:cNvPicPr>
            <a:picLocks noChangeAspect="1" noChangeArrowheads="1"/>
          </p:cNvPicPr>
          <p:nvPr/>
        </p:nvPicPr>
        <p:blipFill>
          <a:blip r:embed="rId6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665163"/>
            <a:ext cx="4246562" cy="619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10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82817"/>
          <a:stretch>
            <a:fillRect/>
          </a:stretch>
        </p:blipFill>
        <p:spPr bwMode="auto">
          <a:xfrm>
            <a:off x="0" y="0"/>
            <a:ext cx="13319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76512" y="36240"/>
            <a:ext cx="7056784" cy="1143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18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Подяка за підготовку призера Всеураїнського конкурсу науково-дослідницьких робіт учнів МАН</a:t>
            </a:r>
            <a:endParaRPr lang="ru-RU" sz="1800" b="1" smtClean="0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WordArt 4"/>
          <p:cNvSpPr>
            <a:spLocks noChangeArrowheads="1" noChangeShapeType="1" noTextEdit="1"/>
          </p:cNvSpPr>
          <p:nvPr/>
        </p:nvSpPr>
        <p:spPr bwMode="auto">
          <a:xfrm>
            <a:off x="2268538" y="5013325"/>
            <a:ext cx="6248400" cy="14478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1988-1993</a:t>
            </a:r>
          </a:p>
        </p:txBody>
      </p:sp>
      <p:pic>
        <p:nvPicPr>
          <p:cNvPr id="143362" name="Picture 5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3" name="Picture 4" descr="Картинки по запросу логотип бна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025" y="260350"/>
            <a:ext cx="1862138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65132" y="2878434"/>
            <a:ext cx="7519958" cy="646333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«</a:t>
            </a:r>
            <a:r>
              <a:rPr lang="ru-RU" sz="3600" b="1" spc="50" dirty="0" err="1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Ветеринарна</a:t>
            </a: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 медицина»</a:t>
            </a:r>
          </a:p>
        </p:txBody>
      </p:sp>
      <p:pic>
        <p:nvPicPr>
          <p:cNvPr id="143365" name="Picture 16" descr="Картинки по запросу факультет ветеринарної медицини БНАУ картин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813" y="188913"/>
            <a:ext cx="4030662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6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588" y="2205038"/>
            <a:ext cx="2000250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5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1341438"/>
            <a:ext cx="3910013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86" name="Picture 7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47813" y="260350"/>
            <a:ext cx="6491287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4000" b="1" smtClean="0">
                <a:solidFill>
                  <a:schemeClr val="accent2"/>
                </a:solidFill>
              </a:rPr>
              <a:t>Патент України на корисну модель</a:t>
            </a:r>
            <a:endParaRPr lang="ru-RU" sz="4000" b="1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3"/>
          <p:cNvSpPr>
            <a:spLocks noGrp="1"/>
          </p:cNvSpPr>
          <p:nvPr>
            <p:ph type="body" idx="1"/>
          </p:nvPr>
        </p:nvSpPr>
        <p:spPr>
          <a:xfrm>
            <a:off x="1692275" y="1773238"/>
            <a:ext cx="7272338" cy="50847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uk-UA" sz="2000" smtClean="0"/>
              <a:t>1. </a:t>
            </a:r>
            <a:r>
              <a:rPr lang="ru-RU" sz="2000" smtClean="0"/>
              <a:t>Golovakha</a:t>
            </a:r>
            <a:r>
              <a:rPr lang="uk-UA" sz="2000" smtClean="0"/>
              <a:t>, </a:t>
            </a:r>
            <a:r>
              <a:rPr lang="ru-RU" sz="2000" smtClean="0"/>
              <a:t>V</a:t>
            </a:r>
            <a:r>
              <a:rPr lang="uk-UA" sz="2000" smtClean="0"/>
              <a:t>.</a:t>
            </a:r>
            <a:r>
              <a:rPr lang="ru-RU" sz="2000" smtClean="0"/>
              <a:t>I</a:t>
            </a:r>
            <a:r>
              <a:rPr lang="uk-UA" sz="2000" smtClean="0"/>
              <a:t>., </a:t>
            </a:r>
            <a:r>
              <a:rPr lang="ru-RU" sz="2000" smtClean="0"/>
              <a:t>Piddubn</a:t>
            </a:r>
            <a:r>
              <a:rPr lang="uk-UA" sz="2000" smtClean="0"/>
              <a:t>у</a:t>
            </a:r>
            <a:r>
              <a:rPr lang="ru-RU" sz="2000" smtClean="0"/>
              <a:t>ak</a:t>
            </a:r>
            <a:r>
              <a:rPr lang="uk-UA" sz="2000" smtClean="0"/>
              <a:t>, О.</a:t>
            </a:r>
            <a:r>
              <a:rPr lang="ru-RU" sz="2000" smtClean="0"/>
              <a:t>V</a:t>
            </a:r>
            <a:r>
              <a:rPr lang="uk-UA" sz="2000" smtClean="0"/>
              <a:t>., </a:t>
            </a:r>
            <a:r>
              <a:rPr lang="ru-RU" sz="2000" b="1" smtClean="0">
                <a:solidFill>
                  <a:srgbClr val="990033"/>
                </a:solidFill>
              </a:rPr>
              <a:t>Sliusarenko</a:t>
            </a:r>
            <a:r>
              <a:rPr lang="uk-UA" sz="2000" b="1" smtClean="0">
                <a:solidFill>
                  <a:srgbClr val="990033"/>
                </a:solidFill>
              </a:rPr>
              <a:t>, </a:t>
            </a:r>
            <a:r>
              <a:rPr lang="ru-RU" sz="2000" b="1" smtClean="0">
                <a:solidFill>
                  <a:srgbClr val="990033"/>
                </a:solidFill>
              </a:rPr>
              <a:t>S</a:t>
            </a:r>
            <a:r>
              <a:rPr lang="uk-UA" sz="2000" b="1" smtClean="0">
                <a:solidFill>
                  <a:srgbClr val="990033"/>
                </a:solidFill>
              </a:rPr>
              <a:t>.</a:t>
            </a:r>
            <a:r>
              <a:rPr lang="ru-RU" sz="2000" b="1" smtClean="0">
                <a:solidFill>
                  <a:srgbClr val="990033"/>
                </a:solidFill>
              </a:rPr>
              <a:t>V</a:t>
            </a:r>
            <a:r>
              <a:rPr lang="uk-UA" sz="2000" b="1" smtClean="0">
                <a:solidFill>
                  <a:srgbClr val="990033"/>
                </a:solidFill>
              </a:rPr>
              <a:t>.,</a:t>
            </a:r>
            <a:r>
              <a:rPr lang="uk-UA" sz="2000" smtClean="0"/>
              <a:t> </a:t>
            </a:r>
            <a:r>
              <a:rPr lang="ru-RU" sz="2000" smtClean="0"/>
              <a:t>Slivinska</a:t>
            </a:r>
            <a:r>
              <a:rPr lang="uk-UA" sz="2000" smtClean="0"/>
              <a:t>, </a:t>
            </a:r>
            <a:r>
              <a:rPr lang="ru-RU" sz="2000" smtClean="0"/>
              <a:t>L</a:t>
            </a:r>
            <a:r>
              <a:rPr lang="uk-UA" sz="2000" smtClean="0"/>
              <a:t>.</a:t>
            </a:r>
            <a:r>
              <a:rPr lang="ru-RU" sz="2000" smtClean="0"/>
              <a:t>G</a:t>
            </a:r>
            <a:r>
              <a:rPr lang="uk-UA" sz="2000" smtClean="0"/>
              <a:t>., </a:t>
            </a:r>
            <a:r>
              <a:rPr lang="ru-RU" sz="2000" smtClean="0"/>
              <a:t>Maksymovych</a:t>
            </a:r>
            <a:r>
              <a:rPr lang="uk-UA" sz="2000" smtClean="0"/>
              <a:t>, </a:t>
            </a:r>
            <a:r>
              <a:rPr lang="ru-RU" sz="2000" smtClean="0"/>
              <a:t>I</a:t>
            </a:r>
            <a:r>
              <a:rPr lang="uk-UA" sz="2000" smtClean="0"/>
              <a:t>.</a:t>
            </a:r>
            <a:r>
              <a:rPr lang="ru-RU" sz="2000" smtClean="0"/>
              <a:t>A</a:t>
            </a:r>
            <a:r>
              <a:rPr lang="uk-UA" sz="2000" smtClean="0"/>
              <a:t>., </a:t>
            </a:r>
            <a:r>
              <a:rPr lang="ru-RU" sz="2000" smtClean="0"/>
              <a:t>Shcherbatyy</a:t>
            </a:r>
            <a:r>
              <a:rPr lang="uk-UA" sz="2000" smtClean="0"/>
              <a:t>, </a:t>
            </a:r>
            <a:r>
              <a:rPr lang="ru-RU" sz="2000" smtClean="0"/>
              <a:t>A</a:t>
            </a:r>
            <a:r>
              <a:rPr lang="uk-UA" sz="2000" smtClean="0"/>
              <a:t>.</a:t>
            </a:r>
            <a:r>
              <a:rPr lang="ru-RU" sz="2000" smtClean="0"/>
              <a:t>R</a:t>
            </a:r>
            <a:r>
              <a:rPr lang="uk-UA" sz="2000" smtClean="0"/>
              <a:t>., &amp; </a:t>
            </a:r>
            <a:r>
              <a:rPr lang="ru-RU" sz="2000" smtClean="0"/>
              <a:t>Gutyj</a:t>
            </a:r>
            <a:r>
              <a:rPr lang="uk-UA" sz="2000" smtClean="0"/>
              <a:t>, </a:t>
            </a:r>
            <a:r>
              <a:rPr lang="ru-RU" sz="2000" smtClean="0"/>
              <a:t>B</a:t>
            </a:r>
            <a:r>
              <a:rPr lang="uk-UA" sz="2000" smtClean="0"/>
              <a:t>.</a:t>
            </a:r>
            <a:r>
              <a:rPr lang="ru-RU" sz="2000" smtClean="0"/>
              <a:t>V</a:t>
            </a:r>
            <a:r>
              <a:rPr lang="uk-UA" sz="2000" smtClean="0"/>
              <a:t>. (2017). </a:t>
            </a:r>
            <a:r>
              <a:rPr lang="ru-RU" sz="2000" smtClean="0"/>
              <a:t>А</a:t>
            </a:r>
            <a:r>
              <a:rPr lang="en-GB" sz="2000" smtClean="0"/>
              <a:t>cid resistance and population structure of erythrocytes in trotter horses during and after exercise. Regulatory Mechanisms in Biosystems</a:t>
            </a:r>
            <a:r>
              <a:rPr lang="uk-UA" sz="2000" smtClean="0"/>
              <a:t>, 8(4), 623–627. </a:t>
            </a:r>
            <a:r>
              <a:rPr lang="en-GB" sz="2000" smtClean="0"/>
              <a:t>doi</a:t>
            </a:r>
            <a:r>
              <a:rPr lang="uk-UA" sz="2000" smtClean="0"/>
              <a:t>:10.15421/021795</a:t>
            </a:r>
          </a:p>
          <a:p>
            <a:pPr>
              <a:lnSpc>
                <a:spcPct val="80000"/>
              </a:lnSpc>
            </a:pPr>
            <a:r>
              <a:rPr lang="uk-UA" sz="2000" smtClean="0"/>
              <a:t>2. </a:t>
            </a:r>
            <a:r>
              <a:rPr lang="en-US" sz="2000" smtClean="0"/>
              <a:t>Grynevych N</a:t>
            </a:r>
            <a:r>
              <a:rPr lang="uk-UA" sz="2000" smtClean="0"/>
              <a:t>., </a:t>
            </a:r>
            <a:r>
              <a:rPr lang="en-US" sz="2000" smtClean="0"/>
              <a:t>Sliusarenko A</a:t>
            </a:r>
            <a:r>
              <a:rPr lang="uk-UA" sz="2000" smtClean="0"/>
              <a:t>., </a:t>
            </a:r>
            <a:r>
              <a:rPr lang="en-US" sz="2000" smtClean="0"/>
              <a:t>Dyman T</a:t>
            </a:r>
            <a:r>
              <a:rPr lang="uk-UA" sz="2000" smtClean="0"/>
              <a:t>., </a:t>
            </a:r>
            <a:r>
              <a:rPr lang="en-US" sz="2000" b="1" smtClean="0">
                <a:solidFill>
                  <a:srgbClr val="990033"/>
                </a:solidFill>
              </a:rPr>
              <a:t>Sliusarenko S</a:t>
            </a:r>
            <a:r>
              <a:rPr lang="uk-UA" sz="2000" b="1" smtClean="0"/>
              <a:t>.,</a:t>
            </a:r>
            <a:r>
              <a:rPr lang="uk-UA" sz="2000" smtClean="0"/>
              <a:t> </a:t>
            </a:r>
            <a:r>
              <a:rPr lang="en-US" sz="2000" smtClean="0"/>
              <a:t>Gutyj B</a:t>
            </a:r>
            <a:r>
              <a:rPr lang="uk-UA" sz="2000" smtClean="0"/>
              <a:t>., </a:t>
            </a:r>
            <a:r>
              <a:rPr lang="en-US" sz="2000" smtClean="0"/>
              <a:t>Kukhtyn M</a:t>
            </a:r>
            <a:r>
              <a:rPr lang="uk-UA" sz="2000" smtClean="0"/>
              <a:t>., </a:t>
            </a:r>
            <a:r>
              <a:rPr lang="en-US" sz="2000" smtClean="0"/>
              <a:t>Hynchak V</a:t>
            </a:r>
            <a:r>
              <a:rPr lang="uk-UA" sz="2000" smtClean="0"/>
              <a:t>., </a:t>
            </a:r>
            <a:r>
              <a:rPr lang="en-US" sz="2000" smtClean="0"/>
              <a:t>Kushnir V</a:t>
            </a:r>
            <a:r>
              <a:rPr lang="uk-UA" sz="2000" smtClean="0"/>
              <a:t>. </a:t>
            </a:r>
            <a:r>
              <a:rPr lang="en-US" sz="2000" smtClean="0"/>
              <a:t>Etiology and histopathological alterations in some body organs of juvenile rainbow trout Oncorhynchus mykiss</a:t>
            </a:r>
            <a:r>
              <a:rPr lang="uk-UA" sz="2000" smtClean="0"/>
              <a:t> (</a:t>
            </a:r>
            <a:r>
              <a:rPr lang="en-US" sz="2000" smtClean="0"/>
              <a:t>Walbaum</a:t>
            </a:r>
            <a:r>
              <a:rPr lang="uk-UA" sz="2000" smtClean="0"/>
              <a:t>, 1792) </a:t>
            </a:r>
            <a:r>
              <a:rPr lang="en-US" sz="2000" smtClean="0"/>
              <a:t>at nitrite poisoning</a:t>
            </a:r>
            <a:r>
              <a:rPr lang="uk-UA" sz="2000" smtClean="0"/>
              <a:t>. </a:t>
            </a:r>
            <a:r>
              <a:rPr lang="en-US" sz="2000" smtClean="0"/>
              <a:t>Ukrainian Journal of Ecology</a:t>
            </a:r>
            <a:r>
              <a:rPr lang="uk-UA" sz="2000" smtClean="0"/>
              <a:t>, 2018, 8(1), 402–408 </a:t>
            </a:r>
            <a:r>
              <a:rPr lang="en-US" sz="2000" smtClean="0"/>
              <a:t>doi</a:t>
            </a:r>
            <a:r>
              <a:rPr lang="uk-UA" sz="2000" smtClean="0"/>
              <a:t>: 10.15421/2018_228.</a:t>
            </a:r>
          </a:p>
          <a:p>
            <a:pPr>
              <a:lnSpc>
                <a:spcPct val="80000"/>
              </a:lnSpc>
            </a:pPr>
            <a:r>
              <a:rPr lang="uk-UA" sz="2000" smtClean="0"/>
              <a:t>3. Piddubnуak О., Holovakha V., </a:t>
            </a:r>
            <a:r>
              <a:rPr lang="uk-UA" sz="2000" b="1" smtClean="0">
                <a:solidFill>
                  <a:srgbClr val="990033"/>
                </a:solidFill>
              </a:rPr>
              <a:t>Sliusarenko S</a:t>
            </a:r>
            <a:r>
              <a:rPr lang="uk-UA" sz="2000" b="1" smtClean="0"/>
              <a:t>.</a:t>
            </a:r>
            <a:r>
              <a:rPr lang="uk-UA" sz="2000" smtClean="0"/>
              <a:t> &amp; Publishing Hamilton (2018). Hematologic changes in trotter horses during and after exercise. Association agreement: from partnership to cooperation</a:t>
            </a:r>
            <a:r>
              <a:rPr lang="en-US" sz="2000" smtClean="0"/>
              <a:t>. C</a:t>
            </a:r>
            <a:r>
              <a:rPr lang="uk-UA" sz="2000" smtClean="0"/>
              <a:t>ollective monograph</a:t>
            </a:r>
            <a:r>
              <a:rPr lang="en-US" sz="2000" smtClean="0"/>
              <a:t>.</a:t>
            </a:r>
            <a:r>
              <a:rPr lang="uk-UA" sz="2000" smtClean="0"/>
              <a:t> Published dy Accent Graphics Communications</a:t>
            </a:r>
            <a:r>
              <a:rPr lang="en-US" sz="2000" smtClean="0"/>
              <a:t>, </a:t>
            </a:r>
            <a:r>
              <a:rPr lang="uk-UA" sz="2000" smtClean="0"/>
              <a:t>2018, 240–246</a:t>
            </a:r>
            <a:r>
              <a:rPr lang="en-US" sz="2000" smtClean="0"/>
              <a:t>. </a:t>
            </a:r>
            <a:r>
              <a:rPr lang="en-GB" sz="2000" smtClean="0"/>
              <a:t>doi</a:t>
            </a:r>
            <a:r>
              <a:rPr lang="uk-UA" sz="2000" smtClean="0"/>
              <a:t>: 10.15421/021795</a:t>
            </a:r>
          </a:p>
          <a:p>
            <a:pPr>
              <a:lnSpc>
                <a:spcPct val="80000"/>
              </a:lnSpc>
            </a:pPr>
            <a:endParaRPr lang="uk-UA" sz="2000" smtClean="0"/>
          </a:p>
        </p:txBody>
      </p:sp>
      <p:pic>
        <p:nvPicPr>
          <p:cNvPr id="145410" name="Picture 4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82924" y="159772"/>
            <a:ext cx="7056784" cy="1384089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400" b="1" i="1" smtClean="0">
                <a:solidFill>
                  <a:srgbClr val="CC0000"/>
                </a:solidFill>
                <a:latin typeface="Arial" charset="0"/>
                <a:cs typeface="Arial" charset="0"/>
              </a:rPr>
              <a:t>Web of Sien</a:t>
            </a:r>
            <a:r>
              <a:rPr lang="en-US" sz="2400" b="1" i="1" smtClean="0">
                <a:solidFill>
                  <a:srgbClr val="CC0000"/>
                </a:solidFill>
                <a:latin typeface="Arial" charset="0"/>
                <a:cs typeface="Arial" charset="0"/>
              </a:rPr>
              <a:t>ce</a:t>
            </a:r>
            <a:r>
              <a:rPr lang="en-US" sz="2400" i="1" smtClean="0">
                <a:solidFill>
                  <a:srgbClr val="CC0000"/>
                </a:solidFill>
                <a:latin typeface="Arial" charset="0"/>
                <a:cs typeface="Arial" charset="0"/>
              </a:rPr>
              <a:t> −</a:t>
            </a:r>
            <a:r>
              <a:rPr lang="en-US" sz="2400" i="1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endParaRPr lang="uk-UA" sz="2400" i="1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defRPr/>
            </a:pPr>
            <a:r>
              <a:rPr lang="en-US" sz="2400" i="1" smtClean="0">
                <a:solidFill>
                  <a:srgbClr val="0000FF"/>
                </a:solidFill>
                <a:latin typeface="Arial" charset="0"/>
                <a:cs typeface="Arial" charset="0"/>
              </a:rPr>
              <a:t>Regulatory Mechanisms in Biosystems</a:t>
            </a:r>
            <a:endParaRPr lang="ru-RU" sz="2400" i="1" smtClean="0">
              <a:solidFill>
                <a:srgbClr val="0000FF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92412" y="225153"/>
            <a:ext cx="7056784" cy="1142999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3200" b="1" smtClean="0">
                <a:solidFill>
                  <a:srgbClr val="00FF00"/>
                </a:solidFill>
                <a:latin typeface="Arial" charset="0"/>
                <a:cs typeface="Arial" charset="0"/>
              </a:rPr>
              <a:t>РЕПОЗИТАРІЙ</a:t>
            </a:r>
            <a:endParaRPr lang="ru-RU" sz="3200" b="1" smtClean="0">
              <a:solidFill>
                <a:srgbClr val="00FF00"/>
              </a:solidFill>
              <a:latin typeface="Arial" charset="0"/>
              <a:cs typeface="Arial" charset="0"/>
            </a:endParaRPr>
          </a:p>
        </p:txBody>
      </p:sp>
      <p:pic>
        <p:nvPicPr>
          <p:cNvPr id="146436" name="Picture 4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3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1557338"/>
            <a:ext cx="4891087" cy="245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38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4076700"/>
            <a:ext cx="44640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0825" y="188913"/>
            <a:ext cx="8893175" cy="1368425"/>
          </a:xfr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cap="flat" algn="ctr">
            <a:solidFill>
              <a:srgbClr val="7D60A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uk-UA" sz="3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АКТИВНИЙ УЧАСНИК ПРОВЕДЕННЯ ЩОРІЧНОГО ЗОВНІШНЬОГО НЕЗАЛЕЖНОГО ОЦІНЮВАННЯ</a:t>
            </a:r>
          </a:p>
        </p:txBody>
      </p:sp>
      <p:pic>
        <p:nvPicPr>
          <p:cNvPr id="147458" name="Picture 5" descr="Картинки по запросу факультет лінгвістики БНАУ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57338"/>
            <a:ext cx="9144000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484313"/>
            <a:ext cx="7127875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8482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03350" y="260350"/>
            <a:ext cx="7489825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smtClean="0">
                <a:solidFill>
                  <a:srgbClr val="990033"/>
                </a:solidFill>
              </a:rPr>
              <a:t>ЛЮБИТЬ БДЖІЛ І МЕД …</a:t>
            </a:r>
          </a:p>
        </p:txBody>
      </p:sp>
      <p:pic>
        <p:nvPicPr>
          <p:cNvPr id="148484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4221163"/>
            <a:ext cx="16922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8485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19975" y="5445125"/>
            <a:ext cx="17240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14950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412875"/>
            <a:ext cx="8893175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07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/>
          </p:cNvSpPr>
          <p:nvPr/>
        </p:nvSpPr>
        <p:spPr bwMode="auto">
          <a:xfrm>
            <a:off x="1476375" y="188913"/>
            <a:ext cx="7667625" cy="1143000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90033"/>
                </a:solidFill>
                <a:latin typeface="Calibri" pitchFamily="34" charset="0"/>
              </a:rPr>
              <a:t>волейбол і шахи …</a:t>
            </a:r>
          </a:p>
        </p:txBody>
      </p:sp>
      <p:pic>
        <p:nvPicPr>
          <p:cNvPr id="14950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03913" y="4492625"/>
            <a:ext cx="3240087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03350" y="260350"/>
            <a:ext cx="7272338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800" b="1" smtClean="0">
                <a:solidFill>
                  <a:srgbClr val="FF3300"/>
                </a:solidFill>
                <a:latin typeface="Arial" charset="0"/>
              </a:rPr>
              <a:t>Викладачі-ветсанексперти кафедри проводять стажування викладачам ветеринарних коледжів України </a:t>
            </a:r>
            <a:endParaRPr lang="ru-RU" sz="2800" b="1" smtClean="0">
              <a:solidFill>
                <a:srgbClr val="0000FF"/>
              </a:solidFill>
              <a:latin typeface="Arial" charset="0"/>
            </a:endParaRPr>
          </a:p>
        </p:txBody>
      </p:sp>
      <p:pic>
        <p:nvPicPr>
          <p:cNvPr id="150530" name="Picture 5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1484313"/>
            <a:ext cx="72390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97779" y="225153"/>
            <a:ext cx="7682839" cy="1142999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400" b="1" smtClean="0">
                <a:solidFill>
                  <a:srgbClr val="660066"/>
                </a:solidFill>
                <a:latin typeface="Arial" charset="0"/>
                <a:cs typeface="Arial" charset="0"/>
              </a:rPr>
              <a:t>Нині викладачі співпрацюють з експертами проекту ЄС в Україні</a:t>
            </a:r>
            <a:r>
              <a:rPr lang="uk-UA" sz="2400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uk-UA" sz="2400" b="1" smtClean="0">
                <a:solidFill>
                  <a:srgbClr val="660066"/>
                </a:solidFill>
                <a:latin typeface="Arial" charset="0"/>
                <a:cs typeface="Arial" charset="0"/>
              </a:rPr>
              <a:t>– болгарами</a:t>
            </a:r>
            <a:r>
              <a:rPr lang="uk-UA" sz="2400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</a:p>
          <a:p>
            <a:pPr eaLnBrk="1" hangingPunct="1">
              <a:defRPr/>
            </a:pPr>
            <a:r>
              <a:rPr lang="uk-UA" sz="2400" b="1" smtClean="0">
                <a:solidFill>
                  <a:srgbClr val="CC3399"/>
                </a:solidFill>
                <a:latin typeface="Arial" charset="0"/>
                <a:cs typeface="Arial" charset="0"/>
              </a:rPr>
              <a:t>Міною Баровою</a:t>
            </a:r>
            <a:r>
              <a:rPr lang="uk-UA" sz="2400" b="1" smtClean="0">
                <a:solidFill>
                  <a:srgbClr val="660066"/>
                </a:solidFill>
                <a:latin typeface="Arial" charset="0"/>
                <a:cs typeface="Arial" charset="0"/>
              </a:rPr>
              <a:t> та </a:t>
            </a:r>
            <a:r>
              <a:rPr lang="uk-UA" sz="24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Валентином Панковим</a:t>
            </a:r>
            <a:r>
              <a:rPr lang="uk-UA" sz="2400" smtClean="0">
                <a:solidFill>
                  <a:srgbClr val="660066"/>
                </a:solidFill>
                <a:latin typeface="Arial" charset="0"/>
                <a:cs typeface="Arial" charset="0"/>
              </a:rPr>
              <a:t> </a:t>
            </a:r>
            <a:r>
              <a:rPr lang="uk-UA" sz="2400" b="1" smtClean="0">
                <a:solidFill>
                  <a:srgbClr val="660066"/>
                </a:solidFill>
                <a:latin typeface="Arial" charset="0"/>
                <a:cs typeface="Arial" charset="0"/>
              </a:rPr>
              <a:t> </a:t>
            </a:r>
            <a:endParaRPr lang="ru-RU" sz="2400" b="1" smtClean="0">
              <a:solidFill>
                <a:srgbClr val="660066"/>
              </a:solidFill>
              <a:latin typeface="Arial" charset="0"/>
              <a:cs typeface="Arial" charset="0"/>
            </a:endParaRPr>
          </a:p>
        </p:txBody>
      </p:sp>
      <p:pic>
        <p:nvPicPr>
          <p:cNvPr id="151556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3284538"/>
            <a:ext cx="39497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155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3644900"/>
            <a:ext cx="3503612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1558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1775" y="1341438"/>
            <a:ext cx="3865563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1559" name="Picture 5" descr="Рисунок1"/>
          <p:cNvPicPr>
            <a:picLocks noChangeAspect="1" noChangeArrowheads="1"/>
          </p:cNvPicPr>
          <p:nvPr/>
        </p:nvPicPr>
        <p:blipFill>
          <a:blip r:embed="rId5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7" name="Picture 5" descr="Рисунок1"/>
          <p:cNvPicPr>
            <a:picLocks noChangeAspect="1" noChangeArrowheads="1"/>
          </p:cNvPicPr>
          <p:nvPr/>
        </p:nvPicPr>
        <p:blipFill>
          <a:blip r:embed="rId2"/>
          <a:srcRect l="5739" t="975" r="81673"/>
          <a:stretch>
            <a:fillRect/>
          </a:stretch>
        </p:blipFill>
        <p:spPr bwMode="auto">
          <a:xfrm>
            <a:off x="179388" y="0"/>
            <a:ext cx="1187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96400" y="46721"/>
            <a:ext cx="7895167" cy="2675229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800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Навчальний процес забезпечують лаборанти кафери – випускниці </a:t>
            </a:r>
          </a:p>
          <a:p>
            <a:pPr eaLnBrk="1" hangingPunct="1">
              <a:defRPr/>
            </a:pPr>
            <a:r>
              <a:rPr lang="uk-UA" sz="2800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ФВМ БНАУ </a:t>
            </a:r>
            <a:r>
              <a:rPr lang="uk-UA" sz="2800" b="1" i="1" smtClean="0">
                <a:solidFill>
                  <a:schemeClr val="bg2"/>
                </a:solidFill>
                <a:latin typeface="Arial" charset="0"/>
                <a:cs typeface="Arial" charset="0"/>
              </a:rPr>
              <a:t>(зліва направо):</a:t>
            </a:r>
          </a:p>
          <a:p>
            <a:pPr eaLnBrk="1" hangingPunct="1">
              <a:defRPr/>
            </a:pPr>
            <a:r>
              <a:rPr lang="uk-UA" sz="28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СІДНІЧЕНКО ІННА ВІКТОРІВНА</a:t>
            </a:r>
            <a:r>
              <a:rPr lang="uk-UA" sz="2800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 </a:t>
            </a:r>
          </a:p>
          <a:p>
            <a:pPr eaLnBrk="1" hangingPunct="1">
              <a:defRPr/>
            </a:pPr>
            <a:r>
              <a:rPr lang="uk-UA" sz="18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(нині в декретній відпустці),</a:t>
            </a:r>
          </a:p>
          <a:p>
            <a:pPr eaLnBrk="1" hangingPunct="1">
              <a:defRPr/>
            </a:pPr>
            <a:r>
              <a:rPr lang="uk-UA" sz="2800" b="1" smtClean="0">
                <a:solidFill>
                  <a:srgbClr val="003300"/>
                </a:solidFill>
                <a:latin typeface="Arial" charset="0"/>
                <a:cs typeface="Arial" charset="0"/>
              </a:rPr>
              <a:t>БЕЗУХ ОКСАНА ВОЛОДИМИРІВНА,</a:t>
            </a:r>
          </a:p>
          <a:p>
            <a:pPr eaLnBrk="1" hangingPunct="1">
              <a:defRPr/>
            </a:pPr>
            <a:r>
              <a:rPr lang="uk-UA" sz="2800" b="1" smtClean="0">
                <a:solidFill>
                  <a:srgbClr val="006600"/>
                </a:solidFill>
                <a:latin typeface="Arial" charset="0"/>
                <a:cs typeface="Arial" charset="0"/>
              </a:rPr>
              <a:t>СТЕПЕНКО НАТАЛІЯ МИКОЛАЇНА</a:t>
            </a:r>
            <a:endParaRPr lang="ru-RU" sz="2800" b="1" smtClean="0">
              <a:solidFill>
                <a:srgbClr val="006600"/>
              </a:solidFill>
              <a:latin typeface="Arial" charset="0"/>
              <a:cs typeface="Arial" charset="0"/>
            </a:endParaRPr>
          </a:p>
        </p:txBody>
      </p:sp>
      <p:pic>
        <p:nvPicPr>
          <p:cNvPr id="152581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2997200"/>
            <a:ext cx="22193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82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2708275"/>
            <a:ext cx="1393825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83" name="Picture 16" descr="Картинки по запросу факультет ветеринарної медицини БНАУ картин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86713" y="765175"/>
            <a:ext cx="115728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84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7400" y="2924175"/>
            <a:ext cx="2808288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1531938"/>
            <a:ext cx="3808413" cy="532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8063" y="93005"/>
            <a:ext cx="8994707" cy="1381184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14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Про творчу палітру науковця з душею вчителя Василя Петровича Лясоти культурна громадськість знає вже давно. Це цікавий поет, телережисер, автор-виконавець власних поетичних творів та творів українських авторів. Його палке слово патріота й громадянина збуджує серця, бентежить душі. Він пише вірші патріотичного й громадянського штибу, а також творить інтимну лірику. А ще пише про село, рідний край, долю батьків і про те, що хвилює серце</a:t>
            </a:r>
            <a:r>
              <a:rPr lang="uk-UA" sz="1800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</a:p>
          <a:p>
            <a:pPr eaLnBrk="1" hangingPunct="1">
              <a:defRPr/>
            </a:pPr>
            <a:endParaRPr lang="ru-RU" sz="180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pic>
        <p:nvPicPr>
          <p:cNvPr id="26629" name="Picture 10" descr="Рисунок1"/>
          <p:cNvPicPr>
            <a:picLocks noChangeAspect="1" noChangeArrowheads="1"/>
          </p:cNvPicPr>
          <p:nvPr/>
        </p:nvPicPr>
        <p:blipFill>
          <a:blip r:embed="rId3"/>
          <a:srcRect l="3062" t="23816" r="82817"/>
          <a:stretch>
            <a:fillRect/>
          </a:stretch>
        </p:blipFill>
        <p:spPr bwMode="auto">
          <a:xfrm>
            <a:off x="0" y="1484313"/>
            <a:ext cx="1331913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0" descr="Рисунок1"/>
          <p:cNvPicPr>
            <a:picLocks noChangeAspect="1" noChangeArrowheads="1"/>
          </p:cNvPicPr>
          <p:nvPr/>
        </p:nvPicPr>
        <p:blipFill>
          <a:blip r:embed="rId3"/>
          <a:srcRect l="3062" t="23816" r="82817"/>
          <a:stretch>
            <a:fillRect/>
          </a:stretch>
        </p:blipFill>
        <p:spPr bwMode="auto">
          <a:xfrm>
            <a:off x="7596188" y="1484313"/>
            <a:ext cx="1331912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7840" y="6643"/>
            <a:ext cx="8370663" cy="557624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0000" endA="300" endPos="90000" dir="5400000" sy="-100000" algn="bl" rotWithShape="0"/>
            <a:softEdge rad="127000"/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154626" name="Rectangle 5"/>
          <p:cNvSpPr>
            <a:spLocks noChangeArrowheads="1"/>
          </p:cNvSpPr>
          <p:nvPr/>
        </p:nvSpPr>
        <p:spPr bwMode="auto">
          <a:xfrm>
            <a:off x="3276600" y="404813"/>
            <a:ext cx="446405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800" b="1" i="1">
                <a:solidFill>
                  <a:schemeClr val="bg2"/>
                </a:solidFill>
              </a:rPr>
              <a:t>В задумі стоять явори над рікою,</a:t>
            </a:r>
          </a:p>
          <a:p>
            <a:pPr algn="ctr"/>
            <a:r>
              <a:rPr lang="uk-UA" sz="1800" b="1" i="1">
                <a:solidFill>
                  <a:schemeClr val="bg2"/>
                </a:solidFill>
              </a:rPr>
              <a:t>Де росяна пахне трава.</a:t>
            </a:r>
          </a:p>
          <a:p>
            <a:pPr algn="ctr"/>
            <a:r>
              <a:rPr lang="uk-UA" sz="1800" b="1" i="1">
                <a:solidFill>
                  <a:schemeClr val="bg2"/>
                </a:solidFill>
              </a:rPr>
              <a:t>Моя Біла Церкво, я завжди з тобою,</a:t>
            </a:r>
          </a:p>
          <a:p>
            <a:pPr algn="ctr"/>
            <a:r>
              <a:rPr lang="uk-UA" sz="1800" b="1" i="1">
                <a:solidFill>
                  <a:schemeClr val="bg2"/>
                </a:solidFill>
              </a:rPr>
              <a:t>Ти в серці моєму жива.</a:t>
            </a:r>
          </a:p>
          <a:p>
            <a:pPr algn="ctr"/>
            <a:r>
              <a:rPr lang="uk-UA" sz="1800" b="1" i="1">
                <a:solidFill>
                  <a:srgbClr val="990033"/>
                </a:solidFill>
              </a:rPr>
              <a:t>Анатолій Кульчицький</a:t>
            </a:r>
          </a:p>
        </p:txBody>
      </p:sp>
      <p:pic>
        <p:nvPicPr>
          <p:cNvPr id="154627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5739" t="975" r="81673"/>
          <a:stretch>
            <a:fillRect/>
          </a:stretch>
        </p:blipFill>
        <p:spPr bwMode="auto">
          <a:xfrm>
            <a:off x="7956550" y="0"/>
            <a:ext cx="1187450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155651" name="Picture 4" descr="Рисунок1"/>
          <p:cNvPicPr>
            <a:picLocks noChangeAspect="1" noChangeArrowheads="1"/>
          </p:cNvPicPr>
          <p:nvPr/>
        </p:nvPicPr>
        <p:blipFill>
          <a:blip r:embed="rId2"/>
          <a:srcRect l="4190" t="49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654" name="Picture 6"/>
          <p:cNvPicPr>
            <a:picLocks noChangeAspect="1" noChangeArrowheads="1"/>
          </p:cNvPicPr>
          <p:nvPr/>
        </p:nvPicPr>
        <p:blipFill>
          <a:blip r:embed="rId3"/>
          <a:srcRect t="8144" r="5531"/>
          <a:stretch>
            <a:fillRect/>
          </a:stretch>
        </p:blipFill>
        <p:spPr bwMode="auto">
          <a:xfrm>
            <a:off x="1476375" y="1484313"/>
            <a:ext cx="7199313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77496" y="-41343"/>
            <a:ext cx="7913946" cy="1595385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uk-UA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НПП КАФЕДРИ ВЕТЕРИНАРНО-САНІТАРНОЇ ЕКСПЕРТИЗИ, ГІГІЄНИ ПРОДУКТІВ ТВАРИННОГО ПОХОДЖЕННЯ </a:t>
            </a: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uk-UA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ТА ПАТОЛОГІЧНОЇ АНАТОМІЇ </a:t>
            </a: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uk-UA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ІМЕНІ Й.С. ЗАГАЄВСЬКОГО</a:t>
            </a:r>
            <a:endParaRPr lang="ru-RU" sz="2800" b="1" smtClean="0">
              <a:solidFill>
                <a:srgbClr val="0066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700213"/>
            <a:ext cx="4032250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7" descr="Картинки по запросу факультет лінгвістики БНАУ картин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15888"/>
            <a:ext cx="2381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5" descr="Рисунок1"/>
          <p:cNvPicPr>
            <a:picLocks noChangeAspect="1" noChangeArrowheads="1"/>
          </p:cNvPicPr>
          <p:nvPr/>
        </p:nvPicPr>
        <p:blipFill>
          <a:blip r:embed="rId4"/>
          <a:srcRect l="4723" r="82674"/>
          <a:stretch>
            <a:fillRect/>
          </a:stretch>
        </p:blipFill>
        <p:spPr bwMode="auto">
          <a:xfrm>
            <a:off x="0" y="15875"/>
            <a:ext cx="1152525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12044" y="4481616"/>
            <a:ext cx="7773802" cy="223952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/>
            <a:r>
              <a:rPr lang="uk-UA" sz="1800" b="1" smtClean="0">
                <a:solidFill>
                  <a:srgbClr val="990033"/>
                </a:solidFill>
                <a:latin typeface="Arial" charset="0"/>
                <a:cs typeface="Arial" charset="0"/>
              </a:rPr>
              <a:t>ВОЛОДИМИР ДІДКІВСЬКИЙ</a:t>
            </a:r>
            <a:r>
              <a:rPr lang="uk-UA" sz="1800" smtClean="0">
                <a:solidFill>
                  <a:srgbClr val="990033"/>
                </a:solidFill>
                <a:latin typeface="Arial" charset="0"/>
                <a:cs typeface="Arial" charset="0"/>
              </a:rPr>
              <a:t>, </a:t>
            </a:r>
            <a:br>
              <a:rPr lang="uk-UA" sz="1800" smtClean="0">
                <a:solidFill>
                  <a:srgbClr val="990033"/>
                </a:solidFill>
                <a:latin typeface="Arial" charset="0"/>
                <a:cs typeface="Arial" charset="0"/>
              </a:rPr>
            </a:br>
            <a:r>
              <a:rPr lang="uk-UA" sz="18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член Національної спілки письменників України:</a:t>
            </a:r>
            <a:r>
              <a:rPr lang="uk-UA" sz="1800" b="1" smtClean="0">
                <a:solidFill>
                  <a:srgbClr val="990033"/>
                </a:solidFill>
                <a:latin typeface="Arial" charset="0"/>
                <a:cs typeface="Arial" charset="0"/>
              </a:rPr>
              <a:t/>
            </a:r>
            <a:br>
              <a:rPr lang="uk-UA" sz="1800" b="1" smtClean="0">
                <a:solidFill>
                  <a:srgbClr val="990033"/>
                </a:solidFill>
                <a:latin typeface="Arial" charset="0"/>
                <a:cs typeface="Arial" charset="0"/>
              </a:rPr>
            </a:br>
            <a:r>
              <a:rPr lang="uk-UA" sz="1800" b="1" smtClean="0">
                <a:solidFill>
                  <a:srgbClr val="003300"/>
                </a:solidFill>
                <a:latin typeface="Arial" charset="0"/>
                <a:cs typeface="Arial" charset="0"/>
              </a:rPr>
              <a:t>”Слово В. Лясоти образне й лаконічне, близьке простому читачеві й гурману з вишуканим поетичним смаком. Очевидно, що автор постійно працює над словом, над удосконаленням версифікації, шукає себе в поезії, не стоїть на місті, оскільки шанує рідну мову понад усе”.</a:t>
            </a:r>
          </a:p>
        </p:txBody>
      </p:sp>
      <p:pic>
        <p:nvPicPr>
          <p:cNvPr id="27655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2838" y="0"/>
            <a:ext cx="2951162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5" descr="Рисунок1"/>
          <p:cNvPicPr>
            <a:picLocks noChangeAspect="1" noChangeArrowheads="1"/>
          </p:cNvPicPr>
          <p:nvPr/>
        </p:nvPicPr>
        <p:blipFill>
          <a:blip r:embed="rId2"/>
          <a:srcRect l="4723" r="82674"/>
          <a:stretch>
            <a:fillRect/>
          </a:stretch>
        </p:blipFill>
        <p:spPr bwMode="auto">
          <a:xfrm>
            <a:off x="0" y="15875"/>
            <a:ext cx="1152525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461317" y="383819"/>
            <a:ext cx="4649882" cy="610132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2400" b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“Є в поета й метафора високого звучання, є й прості слова, що передають страждання, болі, й радості. 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2400" b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 його слові немає байдужості, а є любов, переживання, є найголовніше – душа. 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2400" b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 вона в автора </a:t>
            </a:r>
            <a:r>
              <a:rPr lang="uk-UA" sz="2400" b="1" i="1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«Журавлиної веснянки»</a:t>
            </a:r>
            <a:r>
              <a:rPr lang="uk-UA" sz="2400" b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завжди молода, життєрадісна, бо закохана в життя, рідну землю”.</a:t>
            </a:r>
          </a:p>
          <a:p>
            <a:pPr eaLnBrk="1" hangingPunct="1">
              <a:defRPr/>
            </a:pPr>
            <a:endParaRPr lang="uk-UA" sz="1800" b="1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981075"/>
            <a:ext cx="3455987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9463" y="0"/>
            <a:ext cx="2014537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6"/>
          <p:cNvPicPr>
            <a:picLocks noChangeAspect="1" noChangeArrowheads="1"/>
          </p:cNvPicPr>
          <p:nvPr/>
        </p:nvPicPr>
        <p:blipFill>
          <a:blip r:embed="rId5" cstate="print"/>
          <a:srcRect l="8958" t="19304" r="17162"/>
          <a:stretch>
            <a:fillRect/>
          </a:stretch>
        </p:blipFill>
        <p:spPr bwMode="auto">
          <a:xfrm>
            <a:off x="3492500" y="4508500"/>
            <a:ext cx="118427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557338"/>
            <a:ext cx="3530600" cy="508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773238"/>
            <a:ext cx="2346325" cy="343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1916113"/>
            <a:ext cx="2222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7050" y="3644900"/>
            <a:ext cx="2014538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8" descr="Рисунок1"/>
          <p:cNvPicPr>
            <a:picLocks noChangeAspect="1" noChangeArrowheads="1"/>
          </p:cNvPicPr>
          <p:nvPr/>
        </p:nvPicPr>
        <p:blipFill>
          <a:blip r:embed="rId6"/>
          <a:srcRect l="3062" t="-1830" r="82817"/>
          <a:stretch>
            <a:fillRect/>
          </a:stretch>
        </p:blipFill>
        <p:spPr bwMode="auto">
          <a:xfrm>
            <a:off x="0" y="0"/>
            <a:ext cx="13319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38461" y="36240"/>
            <a:ext cx="7056785" cy="1143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/>
            <a:r>
              <a:rPr lang="uk-UA" sz="18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ПОДЯКА ФЕДЕРАЦІЇ ПРОФСПІЛОК УКРАЇНИ ТА ПОЧЕСНА ГРАМОТА ПРОФСПІЛОК КИЇВЩИНИ</a:t>
            </a:r>
            <a:endParaRPr lang="ru-RU" sz="1800" b="1" smtClean="0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138" y="1268413"/>
            <a:ext cx="4176712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1268413"/>
            <a:ext cx="403860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6" descr="Рисунок1"/>
          <p:cNvPicPr>
            <a:picLocks noChangeAspect="1" noChangeArrowheads="1"/>
          </p:cNvPicPr>
          <p:nvPr/>
        </p:nvPicPr>
        <p:blipFill>
          <a:blip r:embed="rId4"/>
          <a:srcRect l="3062" t="-1830" r="82817"/>
          <a:stretch>
            <a:fillRect/>
          </a:stretch>
        </p:blipFill>
        <p:spPr bwMode="auto">
          <a:xfrm>
            <a:off x="0" y="0"/>
            <a:ext cx="13319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63849" y="36240"/>
            <a:ext cx="7056785" cy="1143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/>
            <a:r>
              <a:rPr lang="uk-UA" sz="18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ДИПЛОМ ЛАУРЕАТА БІЛОЦЕРКІВСКОЇ МОЛОДІЖНОЇ ЛІТЕРАТУРНО-МИСТЕЦЬКОЇ ПРЕМІЇ</a:t>
            </a:r>
            <a:endParaRPr lang="ru-RU" sz="1800" b="1" smtClean="0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941888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4508500"/>
            <a:ext cx="229552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Заголовок 1"/>
          <p:cNvGrpSpPr>
            <a:grpSpLocks noGrp="1"/>
          </p:cNvGrpSpPr>
          <p:nvPr/>
        </p:nvGrpSpPr>
        <p:grpSpPr bwMode="auto">
          <a:xfrm>
            <a:off x="1187450" y="476250"/>
            <a:ext cx="7173913" cy="1249363"/>
            <a:chOff x="703" y="0"/>
            <a:chExt cx="4519" cy="787"/>
          </a:xfrm>
        </p:grpSpPr>
        <p:pic>
          <p:nvPicPr>
            <p:cNvPr id="31751" name="Заголовок 1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03" y="0"/>
              <a:ext cx="4519" cy="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2" name="Text Box 10"/>
            <p:cNvSpPr txBox="1">
              <a:spLocks noChangeArrowheads="1"/>
            </p:cNvSpPr>
            <p:nvPr/>
          </p:nvSpPr>
          <p:spPr bwMode="auto">
            <a:xfrm>
              <a:off x="741" y="23"/>
              <a:ext cx="4445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uk-UA" sz="1800" b="1">
                  <a:solidFill>
                    <a:srgbClr val="990033"/>
                  </a:solidFill>
                </a:rPr>
                <a:t>ЛЯСОТА В.П. - АВТОР ТА ВИКОНАВЕЦЬ СУЧАСНИХ ТА СТАРОВИННИХ УКРАЇНСЬКИХ, А ТАКОЖ ВЛАСНИХ ТВОРІВ, ТЕАТРАЛ …</a:t>
              </a:r>
              <a:r>
                <a:rPr lang="uk-UA" sz="1800">
                  <a:solidFill>
                    <a:srgbClr val="990033"/>
                  </a:solidFill>
                </a:rPr>
                <a:t> </a:t>
              </a:r>
            </a:p>
            <a:p>
              <a:pPr algn="ctr"/>
              <a:endParaRPr lang="ru-RU" sz="1800" b="1">
                <a:solidFill>
                  <a:srgbClr val="990033"/>
                </a:solidFill>
              </a:endParaRPr>
            </a:p>
          </p:txBody>
        </p:sp>
      </p:grpSp>
      <p:pic>
        <p:nvPicPr>
          <p:cNvPr id="31749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628775"/>
            <a:ext cx="5930900" cy="316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2276475"/>
            <a:ext cx="313213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3963" y="1341438"/>
            <a:ext cx="158115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971550" y="3429000"/>
            <a:ext cx="7561263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800" b="1">
                <a:solidFill>
                  <a:srgbClr val="FF0000"/>
                </a:solidFill>
              </a:rPr>
              <a:t/>
            </a:r>
            <a:br>
              <a:rPr lang="uk-UA" sz="1800" b="1">
                <a:solidFill>
                  <a:srgbClr val="FF0000"/>
                </a:solidFill>
              </a:rPr>
            </a:br>
            <a:r>
              <a:rPr lang="uk-UA" sz="1800" b="1">
                <a:solidFill>
                  <a:srgbClr val="FF0000"/>
                </a:solidFill>
              </a:rPr>
              <a:t> </a:t>
            </a:r>
            <a:r>
              <a:rPr lang="uk-UA" sz="1800" b="1">
                <a:solidFill>
                  <a:srgbClr val="6600FF"/>
                </a:solidFill>
              </a:rPr>
              <a:t>З 1955 р. по 1986 р.  - завідувач кафедри патанатомії та ветсанекспертизи.</a:t>
            </a:r>
            <a:endParaRPr lang="uk-UA" sz="1800" b="1" i="1">
              <a:solidFill>
                <a:srgbClr val="6600FF"/>
              </a:solidFill>
            </a:endParaRPr>
          </a:p>
          <a:p>
            <a:pPr algn="ctr"/>
            <a:r>
              <a:rPr lang="uk-UA" sz="1800" b="1" i="1">
                <a:solidFill>
                  <a:srgbClr val="990033"/>
                </a:solidFill>
              </a:rPr>
              <a:t> </a:t>
            </a:r>
            <a:r>
              <a:rPr lang="uk-UA" sz="1800" b="1">
                <a:solidFill>
                  <a:srgbClr val="990033"/>
                </a:solidFill>
              </a:rPr>
              <a:t>Основні напрямки науково-дослідної роботи школи - ветсанекспертиза, контроль безпеки і якості продуктів тваринного походження та профілактика харчових захворювань, що передаються людині через продукти тваринництва.</a:t>
            </a:r>
            <a:r>
              <a:rPr lang="uk-UA" sz="1800" b="1"/>
              <a:t> </a:t>
            </a:r>
          </a:p>
          <a:p>
            <a:pPr algn="ctr"/>
            <a:r>
              <a:rPr lang="uk-UA" sz="1800" b="1">
                <a:solidFill>
                  <a:srgbClr val="008000"/>
                </a:solidFill>
              </a:rPr>
              <a:t>У студентські роки у нього навчалися: </a:t>
            </a:r>
          </a:p>
          <a:p>
            <a:pPr algn="ctr">
              <a:buFontTx/>
              <a:buChar char="•"/>
            </a:pPr>
            <a:r>
              <a:rPr lang="uk-UA" sz="1800" b="1">
                <a:solidFill>
                  <a:schemeClr val="hlink"/>
                </a:solidFill>
              </a:rPr>
              <a:t> Папченко Іван Васильович,</a:t>
            </a:r>
            <a:r>
              <a:rPr lang="uk-UA" sz="1800" b="1">
                <a:solidFill>
                  <a:srgbClr val="660066"/>
                </a:solidFill>
              </a:rPr>
              <a:t> </a:t>
            </a:r>
          </a:p>
          <a:p>
            <a:pPr algn="ctr">
              <a:buFontTx/>
              <a:buChar char="•"/>
            </a:pPr>
            <a:r>
              <a:rPr lang="uk-UA" sz="1800" b="1">
                <a:solidFill>
                  <a:srgbClr val="660066"/>
                </a:solidFill>
              </a:rPr>
              <a:t> Букалова Наталя Володимирівна, </a:t>
            </a:r>
          </a:p>
          <a:p>
            <a:pPr algn="ctr">
              <a:buFontTx/>
              <a:buChar char="•"/>
            </a:pPr>
            <a:r>
              <a:rPr lang="uk-UA" sz="1800" b="1">
                <a:solidFill>
                  <a:schemeClr val="hlink"/>
                </a:solidFill>
              </a:rPr>
              <a:t> Утеченко Микола Валентинович.</a:t>
            </a: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755650" y="115888"/>
            <a:ext cx="81375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i="1">
                <a:solidFill>
                  <a:srgbClr val="FF0000"/>
                </a:solidFill>
              </a:rPr>
              <a:t>ЗАГАЄВСЬКИЙ ЙОСИП СТАНІСЛАВОВИЧ</a:t>
            </a:r>
          </a:p>
          <a:p>
            <a:pPr algn="ctr"/>
            <a:r>
              <a:rPr lang="uk-UA" sz="1800" b="1">
                <a:solidFill>
                  <a:schemeClr val="hlink"/>
                </a:solidFill>
              </a:rPr>
              <a:t>Заслужений працівник Вищої школи України, доктор ветеринарних наук, професор</a:t>
            </a:r>
            <a:r>
              <a:rPr lang="uk-UA" sz="1800">
                <a:solidFill>
                  <a:schemeClr val="hlink"/>
                </a:solidFill>
              </a:rPr>
              <a:t> </a:t>
            </a:r>
            <a:r>
              <a:rPr lang="uk-UA" sz="1800" b="1">
                <a:solidFill>
                  <a:schemeClr val="hlink"/>
                </a:solidFill>
              </a:rPr>
              <a:t>полковник ветеринарної служби у відставці, засновник Білоцерківської школи ветеринарно-санітарних експертів</a:t>
            </a:r>
          </a:p>
          <a:p>
            <a:pPr algn="ctr"/>
            <a:endParaRPr lang="uk-UA" sz="1800" b="1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9925" y="5373688"/>
            <a:ext cx="931863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7988" y="5373688"/>
            <a:ext cx="927100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0113" y="5516563"/>
            <a:ext cx="1112837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357563"/>
            <a:ext cx="4656137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19250" y="260350"/>
            <a:ext cx="5616575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mtClean="0">
                <a:solidFill>
                  <a:srgbClr val="0000FF"/>
                </a:solidFill>
              </a:rPr>
              <a:t>          </a:t>
            </a:r>
            <a:endParaRPr lang="ru-RU" smtClean="0">
              <a:solidFill>
                <a:srgbClr val="0000FF"/>
              </a:solidFill>
            </a:endParaRPr>
          </a:p>
        </p:txBody>
      </p:sp>
      <p:sp>
        <p:nvSpPr>
          <p:cNvPr id="4" name="Заголовок 1"/>
          <p:cNvSpPr>
            <a:spLocks/>
          </p:cNvSpPr>
          <p:nvPr/>
        </p:nvSpPr>
        <p:spPr bwMode="auto">
          <a:xfrm>
            <a:off x="468313" y="260350"/>
            <a:ext cx="7920037" cy="1143000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/>
            <a:r>
              <a:rPr lang="uk-UA" sz="2400" b="1">
                <a:solidFill>
                  <a:srgbClr val="990033"/>
                </a:solidFill>
              </a:rPr>
              <a:t>АВТОР НАВЧАЛЬНО-ПУБЛІЦИСТИЧНОГО ФІЛЬМУ ПРО ФАКУЛЬТЕТ ВЕТЕРИНАРНОЇ МЕДИЦИНИ ТА БТФ</a:t>
            </a:r>
            <a:endParaRPr lang="ru-RU" sz="2400">
              <a:solidFill>
                <a:srgbClr val="990033"/>
              </a:solidFill>
            </a:endParaRPr>
          </a:p>
        </p:txBody>
      </p:sp>
      <p:pic>
        <p:nvPicPr>
          <p:cNvPr id="3277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1341438"/>
            <a:ext cx="4103687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274638"/>
            <a:ext cx="8075612" cy="1282700"/>
          </a:xfrm>
        </p:spPr>
        <p:txBody>
          <a:bodyPr/>
          <a:lstStyle/>
          <a:p>
            <a:pPr eaLnBrk="1" hangingPunct="1"/>
            <a:r>
              <a:rPr lang="uk-UA" sz="2400" b="1" i="1" smtClean="0">
                <a:solidFill>
                  <a:srgbClr val="CC0000"/>
                </a:solidFill>
                <a:latin typeface="Berlin Sans FB Demi" pitchFamily="34" charset="0"/>
              </a:rPr>
              <a:t>БУКАЛОВА НАТАЛІЯ ВОЛОДИМИРІВНА</a:t>
            </a:r>
            <a:r>
              <a:rPr lang="uk-UA" sz="2400" b="1" i="1" smtClean="0">
                <a:solidFill>
                  <a:srgbClr val="CC0000"/>
                </a:solidFill>
              </a:rPr>
              <a:t/>
            </a:r>
            <a:br>
              <a:rPr lang="uk-UA" sz="2400" b="1" i="1" smtClean="0">
                <a:solidFill>
                  <a:srgbClr val="CC0000"/>
                </a:solidFill>
              </a:rPr>
            </a:br>
            <a:r>
              <a:rPr lang="uk-UA" sz="2400" b="1" smtClean="0">
                <a:solidFill>
                  <a:schemeClr val="folHlink"/>
                </a:solidFill>
              </a:rPr>
              <a:t>кандидат ветеринарних наук, доцент</a:t>
            </a:r>
            <a:endParaRPr lang="ru-RU" sz="2400" b="1" smtClean="0">
              <a:solidFill>
                <a:schemeClr val="folHlink"/>
              </a:solidFill>
            </a:endParaRPr>
          </a:p>
        </p:txBody>
      </p:sp>
      <p:pic>
        <p:nvPicPr>
          <p:cNvPr id="33795" name="Picture 4" descr="ФОТО 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1268413"/>
            <a:ext cx="37941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6" descr="Рисунок1"/>
          <p:cNvPicPr>
            <a:picLocks noChangeAspect="1" noChangeArrowheads="1"/>
          </p:cNvPicPr>
          <p:nvPr/>
        </p:nvPicPr>
        <p:blipFill>
          <a:blip r:embed="rId4"/>
          <a:srcRect l="3062" t="-1830" r="82817"/>
          <a:stretch>
            <a:fillRect/>
          </a:stretch>
        </p:blipFill>
        <p:spPr bwMode="auto">
          <a:xfrm>
            <a:off x="107950" y="0"/>
            <a:ext cx="13319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903713" y="1132297"/>
            <a:ext cx="7378645" cy="552401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4" name="Заголовок 1"/>
          <p:cNvSpPr>
            <a:spLocks/>
          </p:cNvSpPr>
          <p:nvPr/>
        </p:nvSpPr>
        <p:spPr bwMode="auto">
          <a:xfrm>
            <a:off x="395288" y="260350"/>
            <a:ext cx="8158162" cy="882650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660066"/>
                </a:solidFill>
              </a:rPr>
              <a:t>Уроженка м. Біла Церква</a:t>
            </a: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3"/>
          <a:srcRect r="-117" b="86125"/>
          <a:stretch>
            <a:fillRect/>
          </a:stretch>
        </p:blipFill>
        <p:spPr bwMode="auto">
          <a:xfrm>
            <a:off x="0" y="4581525"/>
            <a:ext cx="59436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05038"/>
            <a:ext cx="166370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WordArt 6"/>
          <p:cNvSpPr>
            <a:spLocks noChangeArrowheads="1" noChangeShapeType="1" noTextEdit="1"/>
          </p:cNvSpPr>
          <p:nvPr/>
        </p:nvSpPr>
        <p:spPr bwMode="auto">
          <a:xfrm>
            <a:off x="1403350" y="0"/>
            <a:ext cx="6248400" cy="14478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1975-1980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79444" y="1800522"/>
            <a:ext cx="7519958" cy="646332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«</a:t>
            </a:r>
            <a:r>
              <a:rPr lang="ru-RU" sz="3600" b="1" spc="50" dirty="0" err="1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Ветеринарна</a:t>
            </a: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 медицина»</a:t>
            </a:r>
          </a:p>
        </p:txBody>
      </p:sp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" y="3435803"/>
            <a:ext cx="5245892" cy="3346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0450" y="2355850"/>
            <a:ext cx="42672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5847" name="Picture 4" descr="Картинки по запросу логотип бнау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484313"/>
            <a:ext cx="1862138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0"/>
            <a:ext cx="89646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WordArt 5"/>
          <p:cNvSpPr>
            <a:spLocks noChangeArrowheads="1" noChangeShapeType="1" noTextEdit="1"/>
          </p:cNvSpPr>
          <p:nvPr/>
        </p:nvSpPr>
        <p:spPr bwMode="auto">
          <a:xfrm>
            <a:off x="6280150" y="188913"/>
            <a:ext cx="2863850" cy="611187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1975-1980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386" y="6088816"/>
            <a:ext cx="8793263" cy="72472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sz="24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Група разом із </a:t>
            </a:r>
            <a:r>
              <a:rPr lang="uk-UA" sz="2400" b="1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КОВАЛЬСЬКИМ Павлом Олексійовичем</a:t>
            </a:r>
            <a:r>
              <a:rPr lang="uk-UA" sz="24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uk-UA" sz="2400" b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НОВАКОМ Віталієм Петровичем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0"/>
            <a:ext cx="7200900" cy="12700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sz="2800" b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ФЕСТИВАЛЬ НАРОДНОЇ ТВОРЧОСТІ БНАУ ДО</a:t>
            </a:r>
            <a:r>
              <a:rPr lang="uk-UA" sz="2800" b="1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 10-РІЧЧЯ НЕЗАЛЕЖНОСТІ УКРАЇНИ</a:t>
            </a:r>
            <a:endParaRPr lang="ru-RU" sz="2800" b="1" smtClean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5949950"/>
            <a:ext cx="9145588" cy="5032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b="1" i="1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На фото:</a:t>
            </a:r>
            <a:r>
              <a:rPr lang="uk-UA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Букалова Н., Волков С., Димань Т.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1341438"/>
            <a:ext cx="4191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2565400"/>
            <a:ext cx="244792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7"/>
          <p:cNvPicPr>
            <a:picLocks noChangeAspect="1" noChangeArrowheads="1"/>
          </p:cNvPicPr>
          <p:nvPr/>
        </p:nvPicPr>
        <p:blipFill>
          <a:blip r:embed="rId5"/>
          <a:srcRect l="15686"/>
          <a:stretch>
            <a:fillRect/>
          </a:stretch>
        </p:blipFill>
        <p:spPr bwMode="auto">
          <a:xfrm>
            <a:off x="250825" y="1773238"/>
            <a:ext cx="2836863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15888"/>
            <a:ext cx="184785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4"/>
          <p:cNvPicPr>
            <a:picLocks noChangeAspect="1" noChangeArrowheads="1"/>
          </p:cNvPicPr>
          <p:nvPr/>
        </p:nvPicPr>
        <p:blipFill>
          <a:blip r:embed="rId4"/>
          <a:srcRect l="22501" t="3333" r="12500"/>
          <a:stretch>
            <a:fillRect/>
          </a:stretch>
        </p:blipFill>
        <p:spPr bwMode="auto">
          <a:xfrm>
            <a:off x="152400" y="838200"/>
            <a:ext cx="1981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2057400"/>
            <a:ext cx="10096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6"/>
          <p:cNvPicPr>
            <a:picLocks noChangeAspect="1" noChangeArrowheads="1"/>
          </p:cNvPicPr>
          <p:nvPr/>
        </p:nvPicPr>
        <p:blipFill>
          <a:blip r:embed="rId6"/>
          <a:srcRect r="-1021" b="9302"/>
          <a:stretch>
            <a:fillRect/>
          </a:stretch>
        </p:blipFill>
        <p:spPr bwMode="auto">
          <a:xfrm>
            <a:off x="1403350" y="3284538"/>
            <a:ext cx="7183438" cy="311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0"/>
            <a:ext cx="6948487" cy="32400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uk-UA" sz="1800" b="1">
                <a:solidFill>
                  <a:srgbClr val="0000FF"/>
                </a:solidFill>
                <a:latin typeface="Arial" charset="0"/>
                <a:cs typeface="Arial" charset="0"/>
              </a:rPr>
              <a:t>За ініціативи Державної установи «Науково-методичний </a:t>
            </a:r>
            <a:br>
              <a:rPr lang="uk-UA" sz="1800" b="1">
                <a:solidFill>
                  <a:srgbClr val="0000FF"/>
                </a:solidFill>
                <a:latin typeface="Arial" charset="0"/>
                <a:cs typeface="Arial" charset="0"/>
              </a:rPr>
            </a:br>
            <a:r>
              <a:rPr lang="uk-UA" sz="1800" b="1">
                <a:solidFill>
                  <a:srgbClr val="0000FF"/>
                </a:solidFill>
                <a:latin typeface="Arial" charset="0"/>
                <a:cs typeface="Arial" charset="0"/>
              </a:rPr>
              <a:t>центр інформаційно-аналітичного забезпечення діяльності вищих навчальних закладів «Агроосвіта» Міністерства аграрної політики та продовольства України </a:t>
            </a:r>
            <a:br>
              <a:rPr lang="uk-UA" sz="1800" b="1">
                <a:solidFill>
                  <a:srgbClr val="0000FF"/>
                </a:solidFill>
                <a:latin typeface="Arial" charset="0"/>
                <a:cs typeface="Arial" charset="0"/>
              </a:rPr>
            </a:br>
            <a:r>
              <a:rPr lang="uk-UA" sz="1800" b="1">
                <a:solidFill>
                  <a:srgbClr val="0000FF"/>
                </a:solidFill>
                <a:latin typeface="Arial" charset="0"/>
                <a:cs typeface="Arial" charset="0"/>
              </a:rPr>
              <a:t>16 жовтня 2014 року на базі Вінницького національного </a:t>
            </a:r>
            <a:br>
              <a:rPr lang="uk-UA" sz="1800" b="1">
                <a:solidFill>
                  <a:srgbClr val="0000FF"/>
                </a:solidFill>
                <a:latin typeface="Arial" charset="0"/>
                <a:cs typeface="Arial" charset="0"/>
              </a:rPr>
            </a:br>
            <a:r>
              <a:rPr lang="uk-UA" sz="1800" b="1">
                <a:solidFill>
                  <a:srgbClr val="0000FF"/>
                </a:solidFill>
                <a:latin typeface="Arial" charset="0"/>
                <a:cs typeface="Arial" charset="0"/>
              </a:rPr>
              <a:t>аграрного університету відбувся всеукраїнський конкурс </a:t>
            </a:r>
            <a:br>
              <a:rPr lang="uk-UA" sz="1800" b="1">
                <a:solidFill>
                  <a:srgbClr val="0000FF"/>
                </a:solidFill>
                <a:latin typeface="Arial" charset="0"/>
                <a:cs typeface="Arial" charset="0"/>
              </a:rPr>
            </a:br>
            <a:r>
              <a:rPr lang="uk-UA" sz="1800" b="1">
                <a:solidFill>
                  <a:schemeClr val="folHlink"/>
                </a:solidFill>
                <a:latin typeface="Arial" charset="0"/>
                <a:cs typeface="Arial" charset="0"/>
              </a:rPr>
              <a:t>«КРАЩИЙ КУРАТОР АКАДЕМІЧНОЇ ГРУПИ», </a:t>
            </a:r>
            <a:br>
              <a:rPr lang="uk-UA" sz="1800" b="1">
                <a:solidFill>
                  <a:schemeClr val="folHlink"/>
                </a:solidFill>
                <a:latin typeface="Arial" charset="0"/>
                <a:cs typeface="Arial" charset="0"/>
              </a:rPr>
            </a:br>
            <a:r>
              <a:rPr lang="uk-UA" sz="1800" b="1">
                <a:solidFill>
                  <a:srgbClr val="0000FF"/>
                </a:solidFill>
                <a:latin typeface="Arial" charset="0"/>
                <a:cs typeface="Arial" charset="0"/>
              </a:rPr>
              <a:t>що проводився задля удосконалення педагогічної майстерності викладачів, виявлення та поширення кращого педагогічного досвіду, підвищення ролі, престижності діяльності куратора у системі виховної </a:t>
            </a:r>
            <a:br>
              <a:rPr lang="uk-UA" sz="1800" b="1">
                <a:solidFill>
                  <a:srgbClr val="0000FF"/>
                </a:solidFill>
                <a:latin typeface="Arial" charset="0"/>
                <a:cs typeface="Arial" charset="0"/>
              </a:rPr>
            </a:br>
            <a:r>
              <a:rPr lang="uk-UA" sz="1800" b="1">
                <a:solidFill>
                  <a:srgbClr val="0000FF"/>
                </a:solidFill>
                <a:latin typeface="Arial" charset="0"/>
                <a:cs typeface="Arial" charset="0"/>
              </a:rPr>
              <a:t>роботи вищих навчальних закладів.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424862" cy="10096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uk-UA" sz="2800" b="1" smtClean="0">
                <a:solidFill>
                  <a:schemeClr val="accent2"/>
                </a:solidFill>
              </a:rPr>
              <a:t>Всеукраїнський конкурс </a:t>
            </a:r>
            <a:br>
              <a:rPr lang="uk-UA" sz="2800" b="1" smtClean="0">
                <a:solidFill>
                  <a:schemeClr val="accent2"/>
                </a:solidFill>
              </a:rPr>
            </a:br>
            <a:r>
              <a:rPr lang="uk-UA" sz="2800" b="1" smtClean="0">
                <a:solidFill>
                  <a:srgbClr val="CC0000"/>
                </a:solidFill>
              </a:rPr>
              <a:t>«Кращий куратор академічної групи»</a:t>
            </a:r>
            <a:endParaRPr lang="ru-RU" sz="2800" b="1" smtClean="0">
              <a:solidFill>
                <a:srgbClr val="CC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5516563"/>
            <a:ext cx="8640763" cy="1341437"/>
          </a:xfrm>
        </p:spPr>
        <p:txBody>
          <a:bodyPr/>
          <a:lstStyle/>
          <a:p>
            <a:pPr eaLnBrk="1" hangingPunct="1">
              <a:lnSpc>
                <a:spcPct val="115000"/>
              </a:lnSpc>
              <a:buFont typeface="Calibri" pitchFamily="34" charset="0"/>
              <a:buNone/>
              <a:tabLst>
                <a:tab pos="457200" algn="l"/>
              </a:tabLst>
            </a:pPr>
            <a:r>
              <a:rPr lang="uk-UA" b="1" smtClean="0">
                <a:solidFill>
                  <a:schemeClr val="accent2"/>
                </a:solidFill>
              </a:rPr>
              <a:t>Конкурс зібрав 14 талановитих, креативних, мудрих педагогів аграрних ВНЗ з усієї країни</a:t>
            </a:r>
            <a:endParaRPr lang="ru-RU" b="1" smtClean="0">
              <a:solidFill>
                <a:schemeClr val="accent2"/>
              </a:solidFill>
            </a:endParaRP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557338"/>
            <a:ext cx="5029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1447800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1200" y="30480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333375"/>
            <a:ext cx="8208963" cy="70485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3200" b="1" smtClean="0">
                <a:solidFill>
                  <a:schemeClr val="bg2"/>
                </a:solidFill>
              </a:rPr>
              <a:t>Букалова Н.В. - учасниця конкурсу від БНАУ</a:t>
            </a:r>
            <a:endParaRPr lang="ru-RU" sz="3200" b="1" smtClean="0">
              <a:solidFill>
                <a:schemeClr val="bg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5734050"/>
            <a:ext cx="5688012" cy="935038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uk-UA" sz="1800" b="1" smtClean="0">
                <a:solidFill>
                  <a:schemeClr val="accent2"/>
                </a:solidFill>
              </a:rPr>
              <a:t>Пісенний номер – разом з теперішній  студентом магістратури ФВМ Сергієм Губариком – учасником «Голосу країни-7».</a:t>
            </a:r>
            <a:endParaRPr lang="ru-RU" sz="1800" b="1" smtClean="0">
              <a:solidFill>
                <a:schemeClr val="accent2"/>
              </a:solidFill>
            </a:endParaRPr>
          </a:p>
        </p:txBody>
      </p:sp>
      <p:pic>
        <p:nvPicPr>
          <p:cNvPr id="4096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057400"/>
            <a:ext cx="1222375" cy="165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3733800"/>
            <a:ext cx="25146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7000" y="1752600"/>
            <a:ext cx="5181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8"/>
          <p:cNvPicPr>
            <a:picLocks noChangeAspect="1" noChangeArrowheads="1"/>
          </p:cNvPicPr>
          <p:nvPr/>
        </p:nvPicPr>
        <p:blipFill>
          <a:blip r:embed="rId6"/>
          <a:srcRect l="55992" t="9470" r="29562" b="76012"/>
          <a:stretch>
            <a:fillRect/>
          </a:stretch>
        </p:blipFill>
        <p:spPr bwMode="auto">
          <a:xfrm>
            <a:off x="7696200" y="3124200"/>
            <a:ext cx="1447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9" descr="Картинки по запросу Cthusq Губарик Голос Краины-7 фото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77000" y="5257800"/>
            <a:ext cx="243840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597650"/>
            <a:ext cx="8686800" cy="260350"/>
          </a:xfrm>
        </p:spPr>
        <p:txBody>
          <a:bodyPr/>
          <a:lstStyle/>
          <a:p>
            <a:pPr eaLnBrk="1" hangingPunct="1"/>
            <a:r>
              <a:rPr lang="uk-UA" sz="2800" b="1" smtClean="0">
                <a:solidFill>
                  <a:schemeClr val="accent2"/>
                </a:solidFill>
              </a:rPr>
              <a:t>Перше місце в конкурсі виборола </a:t>
            </a:r>
            <a:br>
              <a:rPr lang="uk-UA" sz="2800" b="1" smtClean="0">
                <a:solidFill>
                  <a:schemeClr val="accent2"/>
                </a:solidFill>
              </a:rPr>
            </a:br>
            <a:r>
              <a:rPr lang="uk-UA" sz="2800" b="1" i="1" smtClean="0">
                <a:solidFill>
                  <a:srgbClr val="CC0000"/>
                </a:solidFill>
              </a:rPr>
              <a:t>Букалова Наталія Володимирівна</a:t>
            </a:r>
            <a:r>
              <a:rPr lang="ru-RU" sz="3200" smtClean="0"/>
              <a:t> </a:t>
            </a:r>
            <a:r>
              <a:rPr lang="uk-UA" sz="3200" smtClean="0"/>
              <a:t/>
            </a:r>
            <a:br>
              <a:rPr lang="uk-UA" sz="3200" smtClean="0"/>
            </a:br>
            <a:endParaRPr lang="ru-RU" sz="3200" smtClean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 l="5150" t="2428" r="7297" b="79362"/>
          <a:stretch>
            <a:fillRect/>
          </a:stretch>
        </p:blipFill>
        <p:spPr bwMode="auto">
          <a:xfrm>
            <a:off x="2286000" y="0"/>
            <a:ext cx="3886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4"/>
          <a:srcRect l="5869" t="63127" r="61610" b="3030"/>
          <a:stretch>
            <a:fillRect/>
          </a:stretch>
        </p:blipFill>
        <p:spPr bwMode="auto">
          <a:xfrm>
            <a:off x="2484438" y="1052513"/>
            <a:ext cx="3581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1125538"/>
            <a:ext cx="1731963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Рисунок 7" descr="C:\Documents and Settings\User\Рабочий стол\Новая папка\IMG_4508.JPG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950" y="3500438"/>
            <a:ext cx="2209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27763" y="620713"/>
            <a:ext cx="2662237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Рисунок 5" descr="C:\Documents and Settings\User\Рабочий стол\Новая папка\IMG_4444.JPG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00800" y="4149725"/>
            <a:ext cx="2743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5373688"/>
            <a:ext cx="8569325" cy="1150937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endParaRPr lang="uk-UA" sz="1700" b="1" smtClean="0">
              <a:solidFill>
                <a:srgbClr val="CC3399"/>
              </a:solidFill>
              <a:latin typeface="Arial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uk-UA" sz="2000" b="1" smtClean="0">
                <a:solidFill>
                  <a:srgbClr val="CC3399"/>
                </a:solidFill>
              </a:rPr>
              <a:t>З 1986 р. - завідувач кафедри, керівник кандидатських дисертацій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uk-UA" sz="2000" b="1" smtClean="0">
                <a:solidFill>
                  <a:srgbClr val="FF0000"/>
                </a:solidFill>
              </a:rPr>
              <a:t>Букалової Наталії Володимирівни            </a:t>
            </a:r>
            <a:r>
              <a:rPr lang="uk-UA" sz="2000" b="1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uk-UA" sz="2000" b="1" smtClean="0">
                <a:solidFill>
                  <a:srgbClr val="FF0000"/>
                </a:solidFill>
              </a:rPr>
              <a:t> </a:t>
            </a:r>
            <a:r>
              <a:rPr lang="uk-UA" sz="2000" b="1" smtClean="0">
                <a:solidFill>
                  <a:schemeClr val="hlink"/>
                </a:solidFill>
              </a:rPr>
              <a:t>Джміля Володимира Івановича</a:t>
            </a:r>
            <a:endParaRPr lang="ru-RU" sz="2000" b="1" smtClean="0">
              <a:solidFill>
                <a:schemeClr val="hlink"/>
              </a:solidFill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187450" y="476250"/>
            <a:ext cx="74882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i="1">
                <a:solidFill>
                  <a:schemeClr val="accent2"/>
                </a:solidFill>
              </a:rPr>
              <a:t>МИКИТЮК ПЕТРО ВАСИЛЬОВИЧ</a:t>
            </a:r>
            <a:r>
              <a:rPr lang="uk-UA" sz="1800" b="1">
                <a:solidFill>
                  <a:schemeClr val="accent2"/>
                </a:solidFill>
              </a:rPr>
              <a:t> </a:t>
            </a:r>
          </a:p>
          <a:p>
            <a:pPr algn="ctr"/>
            <a:r>
              <a:rPr lang="uk-UA" sz="1800" b="1">
                <a:solidFill>
                  <a:schemeClr val="hlink"/>
                </a:solidFill>
              </a:rPr>
              <a:t>доктор філософії з ветеринарії, професор, академік Української технологічної академії</a:t>
            </a:r>
          </a:p>
        </p:txBody>
      </p:sp>
      <p:pic>
        <p:nvPicPr>
          <p:cNvPr id="15364" name="Picture 4" descr="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1557338"/>
            <a:ext cx="2808288" cy="387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7"/>
          <p:cNvPicPr>
            <a:picLocks noChangeAspect="1" noChangeArrowheads="1"/>
          </p:cNvPicPr>
          <p:nvPr/>
        </p:nvPicPr>
        <p:blipFill>
          <a:blip r:embed="rId4"/>
          <a:srcRect l="-1070" t="17349" r="23582"/>
          <a:stretch>
            <a:fillRect/>
          </a:stretch>
        </p:blipFill>
        <p:spPr bwMode="auto">
          <a:xfrm>
            <a:off x="179388" y="3284538"/>
            <a:ext cx="29527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3357563"/>
            <a:ext cx="28797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6250"/>
            <a:ext cx="8836025" cy="595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73473" y="36513"/>
            <a:ext cx="8136903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4000" b="1" i="1" smtClean="0">
                <a:solidFill>
                  <a:srgbClr val="990033"/>
                </a:solidFill>
                <a:latin typeface="Monotype Corsiva" pitchFamily="66" charset="0"/>
                <a:cs typeface="Arial" charset="0"/>
              </a:rPr>
              <a:t>Методичні розробки з виховної роботи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1412875"/>
            <a:ext cx="7019925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6" descr="Рисунок1"/>
          <p:cNvPicPr>
            <a:picLocks noChangeAspect="1" noChangeArrowheads="1"/>
          </p:cNvPicPr>
          <p:nvPr/>
        </p:nvPicPr>
        <p:blipFill>
          <a:blip r:embed="rId4"/>
          <a:srcRect l="4980" t="-1830" r="82817"/>
          <a:stretch>
            <a:fillRect/>
          </a:stretch>
        </p:blipFill>
        <p:spPr bwMode="auto">
          <a:xfrm>
            <a:off x="0" y="0"/>
            <a:ext cx="1150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16013" y="0"/>
            <a:ext cx="8027987" cy="155733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1800" b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У травні 2018 р. наукова робота, співвиконавцем якої є НВ. Букалова, зайняла 1 місце в 13-му обласному конкурсі науково-дослідних робіт, який щороку проводить Хмельницька обласна рада у номінації </a:t>
            </a:r>
            <a:br>
              <a:rPr lang="uk-UA" sz="1800" b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b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«Прикладні НДР»</a:t>
            </a:r>
            <a:br>
              <a:rPr lang="uk-UA" sz="1800" b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7" name="Picture 3" descr="IMG_20180521_17125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2060575"/>
            <a:ext cx="2209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1412875"/>
            <a:ext cx="3932238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/>
          </p:cNvSpPr>
          <p:nvPr/>
        </p:nvSpPr>
        <p:spPr bwMode="auto">
          <a:xfrm>
            <a:off x="1619250" y="260350"/>
            <a:ext cx="5616575" cy="1143000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uk-UA" sz="1800" b="1">
                <a:solidFill>
                  <a:srgbClr val="0000FF"/>
                </a:solidFill>
              </a:rPr>
              <a:t>ПОЧЕСНА </a:t>
            </a:r>
            <a:r>
              <a:rPr lang="uk-UA" sz="1800" b="1" smtClean="0">
                <a:solidFill>
                  <a:srgbClr val="0000FF"/>
                </a:solidFill>
              </a:rPr>
              <a:t>ГРАМОТА </a:t>
            </a:r>
            <a:endParaRPr lang="uk-UA" sz="1800" b="1">
              <a:solidFill>
                <a:srgbClr val="0000FF"/>
              </a:solidFill>
            </a:endParaRPr>
          </a:p>
          <a:p>
            <a:pPr algn="ctr">
              <a:defRPr/>
            </a:pPr>
            <a:r>
              <a:rPr lang="uk-UA" sz="1800" b="1">
                <a:solidFill>
                  <a:srgbClr val="CC0000"/>
                </a:solidFill>
              </a:rPr>
              <a:t>ДЕРЖАВНОГО КОМІТЕТУ ВЕТЕРИНАРНОЇ МЕДИЦИНИ УКРАЇНИ</a:t>
            </a:r>
            <a:endParaRPr lang="ru-RU" sz="1800" b="1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3000"/>
            <a:ext cx="27844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5" descr="IMG_20180521_141557"/>
          <p:cNvPicPr>
            <a:picLocks noChangeAspect="1" noChangeArrowheads="1"/>
          </p:cNvPicPr>
          <p:nvPr/>
        </p:nvPicPr>
        <p:blipFill>
          <a:blip r:embed="rId4"/>
          <a:srcRect l="2246" t="-113" r="6190"/>
          <a:stretch>
            <a:fillRect/>
          </a:stretch>
        </p:blipFill>
        <p:spPr bwMode="auto">
          <a:xfrm>
            <a:off x="2819400" y="2819400"/>
            <a:ext cx="2565400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6" descr="IMG_20180521_14162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29200" y="914400"/>
            <a:ext cx="2463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7"/>
          <p:cNvPicPr>
            <a:picLocks noChangeAspect="1" noChangeArrowheads="1"/>
          </p:cNvPicPr>
          <p:nvPr/>
        </p:nvPicPr>
        <p:blipFill>
          <a:blip r:embed="rId6"/>
          <a:srcRect l="1947" t="7024" r="9497" b="-914"/>
          <a:stretch>
            <a:fillRect/>
          </a:stretch>
        </p:blipFill>
        <p:spPr bwMode="auto">
          <a:xfrm>
            <a:off x="6664325" y="2362200"/>
            <a:ext cx="24796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/>
          </p:cNvSpPr>
          <p:nvPr/>
        </p:nvSpPr>
        <p:spPr bwMode="auto">
          <a:xfrm>
            <a:off x="1619250" y="260350"/>
            <a:ext cx="5616575" cy="1143000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uk-UA" sz="1800" b="1">
                <a:solidFill>
                  <a:srgbClr val="0000FF"/>
                </a:solidFill>
              </a:rPr>
              <a:t>НАГОРОДИ </a:t>
            </a:r>
          </a:p>
          <a:p>
            <a:pPr algn="ctr">
              <a:defRPr/>
            </a:pPr>
            <a:r>
              <a:rPr lang="uk-UA" sz="1800" b="1">
                <a:solidFill>
                  <a:srgbClr val="CC0000"/>
                </a:solidFill>
              </a:rPr>
              <a:t>КЕРІВНИЦТВА БНАУ</a:t>
            </a:r>
            <a:endParaRPr lang="ru-RU" sz="1800" b="1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196975"/>
            <a:ext cx="17970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4"/>
          <a:srcRect t="1556" r="62729"/>
          <a:stretch>
            <a:fillRect/>
          </a:stretch>
        </p:blipFill>
        <p:spPr bwMode="auto">
          <a:xfrm>
            <a:off x="0" y="3068638"/>
            <a:ext cx="26765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3"/>
          <p:cNvPicPr>
            <a:picLocks noChangeAspect="1" noChangeArrowheads="1"/>
          </p:cNvPicPr>
          <p:nvPr/>
        </p:nvPicPr>
        <p:blipFill>
          <a:blip r:embed="rId5"/>
          <a:srcRect t="1677" r="62910"/>
          <a:stretch>
            <a:fillRect/>
          </a:stretch>
        </p:blipFill>
        <p:spPr bwMode="auto">
          <a:xfrm>
            <a:off x="2667000" y="1295400"/>
            <a:ext cx="27209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4"/>
          <p:cNvPicPr>
            <a:picLocks noChangeAspect="1" noChangeArrowheads="1"/>
          </p:cNvPicPr>
          <p:nvPr/>
        </p:nvPicPr>
        <p:blipFill>
          <a:blip r:embed="rId6"/>
          <a:srcRect t="2637" r="64000"/>
          <a:stretch>
            <a:fillRect/>
          </a:stretch>
        </p:blipFill>
        <p:spPr bwMode="auto">
          <a:xfrm>
            <a:off x="5715000" y="1295400"/>
            <a:ext cx="24415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95738" y="4343400"/>
            <a:ext cx="18161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84888" y="4114800"/>
            <a:ext cx="1931987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17" descr="Рисунок1"/>
          <p:cNvPicPr>
            <a:picLocks noChangeAspect="1" noChangeArrowheads="1"/>
          </p:cNvPicPr>
          <p:nvPr/>
        </p:nvPicPr>
        <p:blipFill>
          <a:blip r:embed="rId9"/>
          <a:srcRect l="3062" t="-1830" r="82817"/>
          <a:stretch>
            <a:fillRect/>
          </a:stretch>
        </p:blipFill>
        <p:spPr bwMode="auto">
          <a:xfrm>
            <a:off x="7812088" y="0"/>
            <a:ext cx="13319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/>
          </p:cNvSpPr>
          <p:nvPr/>
        </p:nvSpPr>
        <p:spPr bwMode="auto">
          <a:xfrm>
            <a:off x="1547813" y="0"/>
            <a:ext cx="5616575" cy="1143000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uk-UA" sz="1800" b="1">
                <a:solidFill>
                  <a:srgbClr val="0000FF"/>
                </a:solidFill>
              </a:rPr>
              <a:t> </a:t>
            </a:r>
            <a:r>
              <a:rPr lang="uk-UA" sz="1800" b="1">
                <a:solidFill>
                  <a:srgbClr val="CC0000"/>
                </a:solidFill>
              </a:rPr>
              <a:t>НАГОРОДИ КЕРІВНИЦТВА</a:t>
            </a:r>
            <a:r>
              <a:rPr lang="uk-UA" sz="1800" b="1">
                <a:solidFill>
                  <a:srgbClr val="0000FF"/>
                </a:solidFill>
              </a:rPr>
              <a:t> </a:t>
            </a:r>
            <a:r>
              <a:rPr lang="uk-UA" sz="1800" b="1">
                <a:solidFill>
                  <a:srgbClr val="CC0000"/>
                </a:solidFill>
              </a:rPr>
              <a:t>ФВМ</a:t>
            </a:r>
            <a:endParaRPr lang="ru-RU" sz="1800" b="1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692150"/>
            <a:ext cx="4354512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8" descr="Рисунок1"/>
          <p:cNvPicPr>
            <a:picLocks noChangeAspect="1" noChangeArrowheads="1"/>
          </p:cNvPicPr>
          <p:nvPr/>
        </p:nvPicPr>
        <p:blipFill>
          <a:blip r:embed="rId4"/>
          <a:srcRect l="3062" t="-1830" r="82817"/>
          <a:stretch>
            <a:fillRect/>
          </a:stretch>
        </p:blipFill>
        <p:spPr bwMode="auto">
          <a:xfrm>
            <a:off x="7812088" y="0"/>
            <a:ext cx="13319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188" y="115888"/>
            <a:ext cx="6624637" cy="72072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sz="1800" b="1" smtClean="0">
                <a:solidFill>
                  <a:schemeClr val="hlink"/>
                </a:solidFill>
                <a:latin typeface="Arial" charset="0"/>
              </a:rPr>
              <a:t/>
            </a:r>
            <a:br>
              <a:rPr lang="uk-UA" sz="1800" b="1" smtClean="0">
                <a:solidFill>
                  <a:schemeClr val="hlink"/>
                </a:solidFill>
                <a:latin typeface="Arial" charset="0"/>
              </a:rPr>
            </a:br>
            <a:r>
              <a:rPr lang="uk-UA" sz="1800" b="1" smtClean="0">
                <a:solidFill>
                  <a:schemeClr val="hlink"/>
                </a:solidFill>
              </a:rPr>
              <a:t>ПОДЯКА ЗА ДОПОМОГУ ВІЙСЬКОВИКАМ БІЛОЇ ЦЕРКВИ (2014 р.)</a:t>
            </a:r>
            <a:br>
              <a:rPr lang="uk-UA" sz="1800" b="1" smtClean="0">
                <a:solidFill>
                  <a:schemeClr val="hlink"/>
                </a:solidFill>
              </a:rPr>
            </a:br>
            <a:endParaRPr lang="ru-RU" sz="1800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260350"/>
            <a:ext cx="5616575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b="1" smtClean="0">
                <a:solidFill>
                  <a:srgbClr val="0000FF"/>
                </a:solidFill>
              </a:rPr>
              <a:t>ПІДРУЧНИКИ</a:t>
            </a:r>
            <a:endParaRPr lang="ru-RU" b="1" smtClean="0">
              <a:solidFill>
                <a:srgbClr val="0000FF"/>
              </a:solidFill>
            </a:endParaRPr>
          </a:p>
        </p:txBody>
      </p:sp>
      <p:pic>
        <p:nvPicPr>
          <p:cNvPr id="49155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981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Рисунок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438400"/>
            <a:ext cx="1441450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Рисунок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581525"/>
            <a:ext cx="1828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Рисунок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47800" y="1447800"/>
            <a:ext cx="191293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Рисунок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79613" y="4581525"/>
            <a:ext cx="18732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Рисунок 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76600" y="1066800"/>
            <a:ext cx="2170113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1" name="Рисунок 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657600" y="4267200"/>
            <a:ext cx="1801813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2" name="Рисунок 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77000" y="0"/>
            <a:ext cx="1573213" cy="220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3" name="Рисунок 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966075" y="0"/>
            <a:ext cx="11779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4" name="Рисунок 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410200" y="2057400"/>
            <a:ext cx="1881188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5" name="Рисунок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67600" y="1752600"/>
            <a:ext cx="1528763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6" name="Рисунок 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715000" y="4648200"/>
            <a:ext cx="15335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7" name="Рисунок 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315200" y="3962400"/>
            <a:ext cx="1652588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0"/>
            <a:ext cx="8281987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400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2015 р -. ДИПЛОМ АКАДЕМІЇ НАУК ВИЩОЇ ОСВІТИ</a:t>
            </a:r>
            <a:r>
              <a:rPr lang="uk-UA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(друга премія в номінації підручники)</a:t>
            </a:r>
            <a:endParaRPr lang="ru-RU" sz="24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9" name="Picture 5"/>
          <p:cNvPicPr>
            <a:picLocks noChangeAspect="1" noChangeArrowheads="1"/>
          </p:cNvPicPr>
          <p:nvPr/>
        </p:nvPicPr>
        <p:blipFill>
          <a:blip r:embed="rId3" cstate="print"/>
          <a:srcRect l="5569" t="2625" r="5336" b="78999"/>
          <a:stretch>
            <a:fillRect/>
          </a:stretch>
        </p:blipFill>
        <p:spPr bwMode="auto">
          <a:xfrm>
            <a:off x="1116013" y="981075"/>
            <a:ext cx="3370262" cy="98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6"/>
          <p:cNvPicPr>
            <a:picLocks noChangeAspect="1" noChangeArrowheads="1"/>
          </p:cNvPicPr>
          <p:nvPr/>
        </p:nvPicPr>
        <p:blipFill>
          <a:blip r:embed="rId4"/>
          <a:srcRect l="27354" t="59901" r="36897" b="2747"/>
          <a:stretch>
            <a:fillRect/>
          </a:stretch>
        </p:blipFill>
        <p:spPr bwMode="auto">
          <a:xfrm>
            <a:off x="1042988" y="1844675"/>
            <a:ext cx="3390900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2725" y="1484313"/>
            <a:ext cx="3311525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636838"/>
            <a:ext cx="28860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1773238"/>
            <a:ext cx="281940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989138"/>
            <a:ext cx="370840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55733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400" b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2016 р. - ДИПЛОМ АКАДЕМІЇ НАУК ВИЩОЇ ОСВІТИ УКРАЇНИ </a:t>
            </a:r>
            <a:br>
              <a:rPr lang="uk-UA" sz="2400" b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(друга премія в номінації підручники)</a:t>
            </a:r>
            <a:endParaRPr lang="ru-RU" sz="3200" b="1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218487" cy="561975"/>
          </a:xfrm>
        </p:spPr>
        <p:txBody>
          <a:bodyPr/>
          <a:lstStyle/>
          <a:p>
            <a:pPr eaLnBrk="1" hangingPunct="1"/>
            <a:r>
              <a:rPr lang="uk-UA" sz="3200" b="1" smtClean="0">
                <a:solidFill>
                  <a:srgbClr val="FF3300"/>
                </a:solidFill>
              </a:rPr>
              <a:t>31 Патент України на корисну модель</a:t>
            </a:r>
            <a:endParaRPr lang="ru-RU" sz="3200" b="1" smtClean="0">
              <a:solidFill>
                <a:srgbClr val="FF3300"/>
              </a:solidFill>
            </a:endParaRPr>
          </a:p>
        </p:txBody>
      </p:sp>
      <p:pic>
        <p:nvPicPr>
          <p:cNvPr id="52227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62000"/>
            <a:ext cx="2286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" y="977900"/>
            <a:ext cx="2286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800" y="1193800"/>
            <a:ext cx="2286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" y="1409700"/>
            <a:ext cx="2286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3600" y="1625600"/>
            <a:ext cx="2286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2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0" y="1841500"/>
            <a:ext cx="2286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3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2057400"/>
            <a:ext cx="2286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4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1300" y="2273300"/>
            <a:ext cx="2286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5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7200" y="2489200"/>
            <a:ext cx="2286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6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3100" y="2705100"/>
            <a:ext cx="2286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7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0" y="2921000"/>
            <a:ext cx="2286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8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4900" y="3136900"/>
            <a:ext cx="2286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9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3352800"/>
            <a:ext cx="2286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40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6700" y="3568700"/>
            <a:ext cx="2286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41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765175"/>
            <a:ext cx="1851025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42" name="Picture 1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2725" y="1412875"/>
            <a:ext cx="2027238" cy="298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43" name="Picture 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1863" y="2205038"/>
            <a:ext cx="2030412" cy="284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44" name="Picture 2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88125" y="3573463"/>
            <a:ext cx="1757363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45" name="Picture 2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80288" y="4292600"/>
            <a:ext cx="14160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661025"/>
            <a:ext cx="8158162" cy="79216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uk-UA" sz="1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Завідувач кафедри ветеринарно-санітарної експертизи, гігієни продуктів тваринного походження та патологічної анатомії </a:t>
            </a:r>
            <a:br>
              <a:rPr lang="uk-UA" sz="1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uk-UA" sz="1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імені Й.С. Загаєвського</a:t>
            </a:r>
            <a:r>
              <a:rPr lang="ru-RU" sz="1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ru-RU" sz="1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endParaRPr lang="ru-RU" sz="1800" b="1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935038" y="549275"/>
            <a:ext cx="72739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i="1">
                <a:solidFill>
                  <a:schemeClr val="accent2"/>
                </a:solidFill>
              </a:rPr>
              <a:t>ЛЯСОТА ВАСИЛЬ ПЕТРОВИЧ </a:t>
            </a:r>
          </a:p>
          <a:p>
            <a:pPr algn="ctr"/>
            <a:r>
              <a:rPr lang="ru-RU" sz="2400" b="1">
                <a:solidFill>
                  <a:schemeClr val="hlink"/>
                </a:solidFill>
              </a:rPr>
              <a:t>Доктор ветеринарних наук, професор</a:t>
            </a:r>
            <a:endParaRPr lang="uk-UA" sz="2400" b="1">
              <a:solidFill>
                <a:schemeClr val="hlink"/>
              </a:solidFill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1557338"/>
            <a:ext cx="2874962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sz="4000" b="1" smtClean="0">
                <a:solidFill>
                  <a:srgbClr val="FF3300"/>
                </a:solidFill>
              </a:rPr>
              <a:t>Публікація наукових досліджень в спеціальних журналах</a:t>
            </a:r>
            <a:endParaRPr lang="ru-RU" sz="4000" b="1" smtClean="0">
              <a:solidFill>
                <a:srgbClr val="FF3300"/>
              </a:solidFill>
            </a:endParaRPr>
          </a:p>
        </p:txBody>
      </p:sp>
      <p:pic>
        <p:nvPicPr>
          <p:cNvPr id="5325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524000"/>
            <a:ext cx="40005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5"/>
          <p:cNvPicPr>
            <a:picLocks noChangeAspect="1" noChangeArrowheads="1"/>
          </p:cNvPicPr>
          <p:nvPr/>
        </p:nvPicPr>
        <p:blipFill>
          <a:blip r:embed="rId4"/>
          <a:srcRect t="1299" r="1299"/>
          <a:stretch>
            <a:fillRect/>
          </a:stretch>
        </p:blipFill>
        <p:spPr bwMode="auto">
          <a:xfrm>
            <a:off x="4495800" y="1524000"/>
            <a:ext cx="43815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7950" y="0"/>
            <a:ext cx="9251950" cy="1268413"/>
          </a:xfrm>
        </p:spPr>
        <p:txBody>
          <a:bodyPr/>
          <a:lstStyle/>
          <a:p>
            <a:pPr eaLnBrk="1" hangingPunct="1"/>
            <a:r>
              <a:rPr lang="uk-UA" sz="2000" b="1" smtClean="0">
                <a:solidFill>
                  <a:schemeClr val="bg2"/>
                </a:solidFill>
              </a:rPr>
              <a:t>За наказом ректора індивідуально вивчала французьку мову з викладачем БНАУ та носієм мови – учителем-французом для стажування у лабораторії Шарля-Флаша та Вищій ветеринарній школі м. Ліон у 1999 р. та 2000 р.</a:t>
            </a:r>
            <a:endParaRPr lang="ru-RU" sz="2000" b="1" smtClean="0">
              <a:solidFill>
                <a:schemeClr val="bg2"/>
              </a:solidFill>
            </a:endParaRPr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143000"/>
            <a:ext cx="441007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52975" y="1125538"/>
            <a:ext cx="439102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3810000"/>
            <a:ext cx="43815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4005263"/>
            <a:ext cx="4283075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48038" y="1154113"/>
            <a:ext cx="2376487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9144000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800" b="1" smtClean="0">
                <a:solidFill>
                  <a:srgbClr val="FF3300"/>
                </a:solidFill>
                <a:latin typeface="Arial" charset="0"/>
              </a:rPr>
              <a:t>Стажування у Ліонській Вищій національний ветеринарній школі</a:t>
            </a:r>
            <a:endParaRPr lang="ru-RU" sz="2800" b="1" smtClean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55299" name="WordArt 5"/>
          <p:cNvSpPr>
            <a:spLocks noChangeArrowheads="1" noChangeShapeType="1" noTextEdit="1"/>
          </p:cNvSpPr>
          <p:nvPr/>
        </p:nvSpPr>
        <p:spPr bwMode="auto">
          <a:xfrm>
            <a:off x="5724525" y="6137275"/>
            <a:ext cx="3240088" cy="7207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1999-2000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02098" y="34925"/>
            <a:ext cx="8136903" cy="1143001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000" b="1" smtClean="0">
                <a:solidFill>
                  <a:srgbClr val="006600"/>
                </a:solidFill>
                <a:latin typeface="Arial" charset="0"/>
                <a:cs typeface="Arial" charset="0"/>
              </a:rPr>
              <a:t>Стажування в державних установах ветеринарної медицини (грудень 1999 р.)</a:t>
            </a:r>
          </a:p>
        </p:txBody>
      </p:sp>
      <p:pic>
        <p:nvPicPr>
          <p:cNvPr id="56324" name="Picture 5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82817"/>
          <a:stretch>
            <a:fillRect/>
          </a:stretch>
        </p:blipFill>
        <p:spPr bwMode="auto">
          <a:xfrm>
            <a:off x="-323850" y="-171450"/>
            <a:ext cx="13319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908050"/>
            <a:ext cx="8101012" cy="562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53721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16338"/>
            <a:ext cx="3886200" cy="248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3068638"/>
            <a:ext cx="3086100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3357563"/>
            <a:ext cx="307657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6825" y="836613"/>
            <a:ext cx="4067175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67425" y="4811713"/>
            <a:ext cx="3076575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84438" y="4772025"/>
            <a:ext cx="29908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Заголовок 1"/>
          <p:cNvGrpSpPr>
            <a:grpSpLocks noGrp="1"/>
          </p:cNvGrpSpPr>
          <p:nvPr/>
        </p:nvGrpSpPr>
        <p:grpSpPr bwMode="auto">
          <a:xfrm>
            <a:off x="0" y="0"/>
            <a:ext cx="9036050" cy="908050"/>
            <a:chOff x="342" y="165"/>
            <a:chExt cx="5199" cy="787"/>
          </a:xfrm>
        </p:grpSpPr>
        <p:pic>
          <p:nvPicPr>
            <p:cNvPr id="57353" name="Заголовок 1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42" y="165"/>
              <a:ext cx="5199" cy="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54" name="Text Box 12"/>
            <p:cNvSpPr txBox="1">
              <a:spLocks noChangeArrowheads="1"/>
            </p:cNvSpPr>
            <p:nvPr/>
          </p:nvSpPr>
          <p:spPr bwMode="auto">
            <a:xfrm>
              <a:off x="379" y="187"/>
              <a:ext cx="5126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uk-UA" b="1">
                  <a:solidFill>
                    <a:srgbClr val="000066"/>
                  </a:solidFill>
                </a:rPr>
                <a:t>Стажування в лабораторії Шарля-Флаша (червень-липень 2000 р.)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/>
          </p:cNvSpPr>
          <p:nvPr/>
        </p:nvSpPr>
        <p:spPr bwMode="auto">
          <a:xfrm>
            <a:off x="1042988" y="0"/>
            <a:ext cx="8101012" cy="720725"/>
          </a:xfrm>
          <a:prstGeom prst="rect">
            <a:avLst/>
          </a:prstGeo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w="9525" algn="ctr">
            <a:solidFill>
              <a:srgbClr val="7D60A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uk-UA" sz="4000" b="1">
                <a:solidFill>
                  <a:srgbClr val="FF3300"/>
                </a:solidFill>
                <a:latin typeface="Calibri" pitchFamily="34" charset="0"/>
              </a:rPr>
              <a:t>П</a:t>
            </a:r>
            <a:r>
              <a:rPr lang="uk-UA" sz="4000" b="1">
                <a:solidFill>
                  <a:srgbClr val="FF3300"/>
                </a:solidFill>
              </a:rPr>
              <a:t>рогулянки зимовим Ліоном</a:t>
            </a:r>
            <a:endParaRPr lang="ru-RU" sz="4000" b="1">
              <a:solidFill>
                <a:srgbClr val="FF3300"/>
              </a:solidFill>
            </a:endParaRPr>
          </a:p>
        </p:txBody>
      </p:sp>
      <p:pic>
        <p:nvPicPr>
          <p:cNvPr id="58370" name="Picture 4" descr="Рисунок1"/>
          <p:cNvPicPr>
            <a:picLocks noChangeAspect="1" noChangeArrowheads="1"/>
          </p:cNvPicPr>
          <p:nvPr/>
        </p:nvPicPr>
        <p:blipFill>
          <a:blip r:embed="rId2"/>
          <a:srcRect l="3804" r="81982" b="-2655"/>
          <a:stretch>
            <a:fillRect/>
          </a:stretch>
        </p:blipFill>
        <p:spPr bwMode="auto">
          <a:xfrm>
            <a:off x="0" y="0"/>
            <a:ext cx="1079500" cy="724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692150"/>
            <a:ext cx="43053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5"/>
          <p:cNvPicPr>
            <a:picLocks noChangeAspect="1" noChangeArrowheads="1"/>
          </p:cNvPicPr>
          <p:nvPr/>
        </p:nvPicPr>
        <p:blipFill>
          <a:blip r:embed="rId4"/>
          <a:srcRect r="-50" b="14197"/>
          <a:stretch>
            <a:fillRect/>
          </a:stretch>
        </p:blipFill>
        <p:spPr bwMode="auto">
          <a:xfrm>
            <a:off x="971550" y="3106738"/>
            <a:ext cx="3168650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765175"/>
            <a:ext cx="4572000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1638" y="3789363"/>
            <a:ext cx="4932362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4000" b="1" smtClean="0">
                <a:solidFill>
                  <a:srgbClr val="FF3300"/>
                </a:solidFill>
              </a:rPr>
              <a:t>П</a:t>
            </a:r>
            <a:r>
              <a:rPr lang="uk-UA" sz="4000" b="1" smtClean="0">
                <a:solidFill>
                  <a:srgbClr val="FF3300"/>
                </a:solidFill>
                <a:latin typeface="Arial" charset="0"/>
              </a:rPr>
              <a:t>рогулянки літнім Ліоном</a:t>
            </a:r>
            <a:endParaRPr lang="ru-RU" sz="4000" b="1" smtClean="0">
              <a:solidFill>
                <a:srgbClr val="FF3300"/>
              </a:solidFill>
              <a:latin typeface="Arial" charset="0"/>
            </a:endParaRPr>
          </a:p>
        </p:txBody>
      </p:sp>
      <p:pic>
        <p:nvPicPr>
          <p:cNvPr id="5939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00438"/>
            <a:ext cx="433387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44767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3500438"/>
            <a:ext cx="431482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7900" y="1125538"/>
            <a:ext cx="3971925" cy="259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990600"/>
            <a:ext cx="52768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636838"/>
            <a:ext cx="52768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886200"/>
            <a:ext cx="4038600" cy="28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1650" y="685800"/>
            <a:ext cx="3562350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Rectangle 8"/>
          <p:cNvSpPr>
            <a:spLocks noChangeArrowheads="1"/>
          </p:cNvSpPr>
          <p:nvPr/>
        </p:nvSpPr>
        <p:spPr bwMode="auto">
          <a:xfrm>
            <a:off x="250825" y="3505200"/>
            <a:ext cx="3673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800" b="1">
                <a:solidFill>
                  <a:schemeClr val="bg1"/>
                </a:solidFill>
              </a:rPr>
              <a:t>НАМАГАННЯ ЦЕ ПОВТОРИТИ</a:t>
            </a:r>
          </a:p>
        </p:txBody>
      </p:sp>
      <p:sp>
        <p:nvSpPr>
          <p:cNvPr id="60422" name="Rectangle 9"/>
          <p:cNvSpPr>
            <a:spLocks noChangeArrowheads="1"/>
          </p:cNvSpPr>
          <p:nvPr/>
        </p:nvSpPr>
        <p:spPr bwMode="auto">
          <a:xfrm>
            <a:off x="4284663" y="6092825"/>
            <a:ext cx="5126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800" b="1">
                <a:solidFill>
                  <a:srgbClr val="0000FF"/>
                </a:solidFill>
              </a:rPr>
              <a:t>ПОКАЗ ТЕХНІКИ ПОЇДАННЯ СМАЖЕНИХ РАВЛИКІВ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981075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400" b="1" smtClean="0">
                <a:solidFill>
                  <a:schemeClr val="bg2"/>
                </a:solidFill>
              </a:rPr>
              <a:t>Запрошення на гостину до Директора лабораторії і зав. відділенням токсикології лабораторії Шарля-Флаша</a:t>
            </a:r>
            <a:endParaRPr lang="ru-RU" sz="2400" b="1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549275"/>
            <a:ext cx="7056437" cy="998538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400" b="1" smtClean="0">
                <a:solidFill>
                  <a:srgbClr val="0000FF"/>
                </a:solidFill>
              </a:rPr>
              <a:t>В Ліонських ресторанчиках та кав’ярнях смакуємо біфштекси з кров’ю, піцу, морозиво …</a:t>
            </a:r>
            <a:endParaRPr lang="ru-RU" sz="2400" b="1" smtClean="0">
              <a:solidFill>
                <a:srgbClr val="0000FF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68313" y="1557338"/>
            <a:ext cx="8229600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endParaRPr lang="uk-UA" sz="260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628775"/>
            <a:ext cx="36004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1916113"/>
            <a:ext cx="395287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19650" y="4037013"/>
            <a:ext cx="4324350" cy="282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619250" y="0"/>
            <a:ext cx="5976938" cy="9985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800" b="1" smtClean="0">
                <a:solidFill>
                  <a:srgbClr val="0000FF"/>
                </a:solidFill>
              </a:rPr>
              <a:t>Про стажування засвідчують </a:t>
            </a:r>
            <a:r>
              <a:rPr lang="uk-UA" sz="2800" b="1" smtClean="0">
                <a:solidFill>
                  <a:srgbClr val="CC0000"/>
                </a:solidFill>
              </a:rPr>
              <a:t>СЕРТИФІКАТИ</a:t>
            </a:r>
            <a:endParaRPr lang="ru-RU" sz="2800" b="1" smtClean="0">
              <a:solidFill>
                <a:srgbClr val="CC0000"/>
              </a:solidFill>
            </a:endParaRPr>
          </a:p>
        </p:txBody>
      </p:sp>
      <p:pic>
        <p:nvPicPr>
          <p:cNvPr id="6246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196975"/>
            <a:ext cx="40005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8"/>
          <p:cNvPicPr>
            <a:picLocks noChangeAspect="1" noChangeArrowheads="1"/>
          </p:cNvPicPr>
          <p:nvPr/>
        </p:nvPicPr>
        <p:blipFill>
          <a:blip r:embed="rId4"/>
          <a:srcRect t="-1639" r="1639"/>
          <a:stretch>
            <a:fillRect/>
          </a:stretch>
        </p:blipFill>
        <p:spPr bwMode="auto">
          <a:xfrm>
            <a:off x="4500563" y="1052513"/>
            <a:ext cx="3871912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/>
          <p:cNvPicPr>
            <a:picLocks noChangeAspect="1" noChangeArrowheads="1"/>
          </p:cNvPicPr>
          <p:nvPr/>
        </p:nvPicPr>
        <p:blipFill>
          <a:blip r:embed="rId2"/>
          <a:srcRect r="-117" b="86125"/>
          <a:stretch>
            <a:fillRect/>
          </a:stretch>
        </p:blipFill>
        <p:spPr bwMode="auto">
          <a:xfrm>
            <a:off x="2268538" y="260350"/>
            <a:ext cx="59436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38695" y="1001252"/>
            <a:ext cx="7269160" cy="2939556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3200" b="1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Уроженець</a:t>
            </a:r>
            <a:r>
              <a:rPr lang="uk-UA" sz="3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r>
              <a:rPr lang="uk-UA" sz="32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с. Гонтівка</a:t>
            </a:r>
          </a:p>
          <a:p>
            <a:pPr eaLnBrk="1" hangingPunct="1">
              <a:defRPr/>
            </a:pPr>
            <a:r>
              <a:rPr lang="uk-UA" sz="32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Могилів-Подільського району</a:t>
            </a:r>
          </a:p>
          <a:p>
            <a:pPr eaLnBrk="1" hangingPunct="1">
              <a:defRPr/>
            </a:pPr>
            <a:r>
              <a:rPr lang="uk-UA" sz="32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Вінницької області</a:t>
            </a:r>
          </a:p>
        </p:txBody>
      </p:sp>
      <p:pic>
        <p:nvPicPr>
          <p:cNvPr id="17413" name="Picture 4" descr="Рисунок1"/>
          <p:cNvPicPr>
            <a:picLocks noChangeAspect="1" noChangeArrowheads="1"/>
          </p:cNvPicPr>
          <p:nvPr/>
        </p:nvPicPr>
        <p:blipFill>
          <a:blip r:embed="rId3"/>
          <a:srcRect l="3804" r="81982" b="-2655"/>
          <a:stretch>
            <a:fillRect/>
          </a:stretch>
        </p:blipFill>
        <p:spPr bwMode="auto">
          <a:xfrm>
            <a:off x="107950" y="0"/>
            <a:ext cx="1150938" cy="731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9" descr="Іван Ґонт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4221163"/>
            <a:ext cx="1604962" cy="211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Rectangle 10"/>
          <p:cNvSpPr>
            <a:spLocks noChangeArrowheads="1"/>
          </p:cNvSpPr>
          <p:nvPr/>
        </p:nvSpPr>
        <p:spPr bwMode="auto">
          <a:xfrm>
            <a:off x="1258888" y="5973763"/>
            <a:ext cx="7561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 u="sng">
                <a:solidFill>
                  <a:schemeClr val="hlink"/>
                </a:solidFill>
              </a:rPr>
              <a:t>ІВАН ҐОНТА - </a:t>
            </a:r>
            <a:r>
              <a:rPr lang="uk-UA" b="1" u="sng">
                <a:solidFill>
                  <a:schemeClr val="hlink"/>
                </a:solidFill>
              </a:rPr>
              <a:t>керівник </a:t>
            </a:r>
            <a:r>
              <a:rPr lang="uk-UA" b="1" u="sng">
                <a:solidFill>
                  <a:schemeClr val="hlink"/>
                </a:solidFill>
                <a:hlinkClick r:id="rId5" tooltip="Українці"/>
              </a:rPr>
              <a:t>українського</a:t>
            </a:r>
            <a:r>
              <a:rPr lang="uk-UA" b="1" u="sng">
                <a:solidFill>
                  <a:schemeClr val="hlink"/>
                </a:solidFill>
              </a:rPr>
              <a:t> </a:t>
            </a:r>
            <a:r>
              <a:rPr lang="uk-UA" b="1" u="sng">
                <a:solidFill>
                  <a:schemeClr val="hlink"/>
                </a:solidFill>
                <a:hlinkClick r:id="rId6" tooltip="Гайдамаки"/>
              </a:rPr>
              <a:t>гайдамацького</a:t>
            </a:r>
            <a:r>
              <a:rPr lang="uk-UA" b="1" u="sng">
                <a:solidFill>
                  <a:schemeClr val="hlink"/>
                </a:solidFill>
              </a:rPr>
              <a:t> руху, один з очільників </a:t>
            </a:r>
            <a:r>
              <a:rPr lang="uk-UA" b="1" u="sng">
                <a:solidFill>
                  <a:schemeClr val="hlink"/>
                </a:solidFill>
                <a:hlinkClick r:id="rId7" tooltip="Коліївщина"/>
              </a:rPr>
              <a:t>Коліївщини</a:t>
            </a:r>
            <a:r>
              <a:rPr lang="uk-UA" b="1" u="sng">
                <a:solidFill>
                  <a:schemeClr val="hlink"/>
                </a:solidFill>
              </a:rPr>
              <a:t> </a:t>
            </a:r>
            <a:endParaRPr lang="ru-RU" b="1" u="sng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39750" y="260350"/>
            <a:ext cx="8353425" cy="10810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uk-UA" sz="1800" b="1">
                <a:solidFill>
                  <a:srgbClr val="0000FF"/>
                </a:solidFill>
                <a:latin typeface="Arial" charset="0"/>
                <a:cs typeface="Arial" charset="0"/>
              </a:rPr>
              <a:t>УЧАСТЬ У МІЖНАРОДНИХ КОНФЕРЕНЦІЯХ. </a:t>
            </a:r>
            <a:br>
              <a:rPr lang="uk-UA" sz="1800" b="1">
                <a:solidFill>
                  <a:srgbClr val="0000FF"/>
                </a:solidFill>
                <a:latin typeface="Arial" charset="0"/>
                <a:cs typeface="Arial" charset="0"/>
              </a:rPr>
            </a:br>
            <a:r>
              <a:rPr lang="uk-UA" sz="1800" b="1">
                <a:solidFill>
                  <a:srgbClr val="0000FF"/>
                </a:solidFill>
                <a:latin typeface="Arial" charset="0"/>
                <a:cs typeface="Arial" charset="0"/>
              </a:rPr>
              <a:t>ПУБЛІКАЦІЯ В ЛАТВІЇ (М. РИГА) ТА ПОЛЬЩІ (М. ЗАБОНЕК)</a:t>
            </a:r>
            <a:endParaRPr lang="ru-RU" sz="1800" b="1">
              <a:solidFill>
                <a:srgbClr val="0000FF"/>
              </a:solidFill>
              <a:latin typeface="Arial" charset="0"/>
              <a:cs typeface="Arial" charset="0"/>
            </a:endParaRPr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96975"/>
            <a:ext cx="3140075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9613" y="3860800"/>
            <a:ext cx="2051050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4067175" y="4221163"/>
            <a:ext cx="4897438" cy="25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 b="1">
                <a:solidFill>
                  <a:srgbClr val="0000FF"/>
                </a:solidFill>
              </a:rPr>
              <a:t>Control of quality of raw material for the production of dairies after the norms of ЕС /</a:t>
            </a:r>
            <a:r>
              <a:rPr lang="en-US" sz="1200" b="1">
                <a:solidFill>
                  <a:srgbClr val="0000FF"/>
                </a:solidFill>
              </a:rPr>
              <a:t> Tatyana Prilipko, </a:t>
            </a:r>
            <a:r>
              <a:rPr lang="en-US" sz="1200" b="1">
                <a:solidFill>
                  <a:schemeClr val="accent2"/>
                </a:solidFill>
              </a:rPr>
              <a:t>Natali</a:t>
            </a:r>
            <a:r>
              <a:rPr lang="uk-UA" sz="1200" b="1">
                <a:solidFill>
                  <a:schemeClr val="accent2"/>
                </a:solidFill>
              </a:rPr>
              <a:t>а</a:t>
            </a:r>
            <a:r>
              <a:rPr lang="en-US" sz="1200" b="1">
                <a:solidFill>
                  <a:schemeClr val="accent2"/>
                </a:solidFill>
              </a:rPr>
              <a:t>  Bukalova</a:t>
            </a:r>
            <a:r>
              <a:rPr lang="en-US" sz="1200" b="1">
                <a:solidFill>
                  <a:srgbClr val="0000FF"/>
                </a:solidFill>
              </a:rPr>
              <a:t> // Proceedings of the International Academic Congress «European Research Area: Status, Problems and Prospects» (Latvijas Republika, Rīga, 01</a:t>
            </a:r>
            <a:r>
              <a:rPr lang="uk-UA" sz="1200" b="1">
                <a:solidFill>
                  <a:srgbClr val="0000FF"/>
                </a:solidFill>
              </a:rPr>
              <a:t>–</a:t>
            </a:r>
            <a:r>
              <a:rPr lang="en-US" sz="1200" b="1">
                <a:solidFill>
                  <a:srgbClr val="0000FF"/>
                </a:solidFill>
              </a:rPr>
              <a:t>02 September 2016).</a:t>
            </a:r>
            <a:r>
              <a:rPr lang="uk-UA" sz="1200" b="1">
                <a:solidFill>
                  <a:srgbClr val="0000FF"/>
                </a:solidFill>
              </a:rPr>
              <a:t> – </a:t>
            </a:r>
            <a:r>
              <a:rPr lang="en-US" sz="1200" b="1">
                <a:solidFill>
                  <a:srgbClr val="0000FF"/>
                </a:solidFill>
              </a:rPr>
              <a:t>Rīga</a:t>
            </a:r>
            <a:r>
              <a:rPr lang="uk-UA" sz="1200" b="1">
                <a:solidFill>
                  <a:srgbClr val="0000FF"/>
                </a:solidFill>
              </a:rPr>
              <a:t>: </a:t>
            </a:r>
            <a:r>
              <a:rPr lang="en-US" sz="1200" b="1">
                <a:solidFill>
                  <a:srgbClr val="0000FF"/>
                </a:solidFill>
              </a:rPr>
              <a:t>Latvijas Studentu apvienība, 2016. </a:t>
            </a:r>
            <a:r>
              <a:rPr lang="uk-UA" sz="1200" b="1">
                <a:solidFill>
                  <a:srgbClr val="0000FF"/>
                </a:solidFill>
              </a:rPr>
              <a:t>– </a:t>
            </a:r>
            <a:r>
              <a:rPr lang="en-US" sz="1200" b="1">
                <a:solidFill>
                  <a:srgbClr val="0000FF"/>
                </a:solidFill>
              </a:rPr>
              <a:t>P. </a:t>
            </a:r>
            <a:r>
              <a:rPr lang="uk-UA" sz="1200" b="1">
                <a:solidFill>
                  <a:srgbClr val="0000FF"/>
                </a:solidFill>
              </a:rPr>
              <a:t>85–87</a:t>
            </a:r>
            <a:r>
              <a:rPr lang="en-US" sz="1200" b="1">
                <a:solidFill>
                  <a:srgbClr val="0000FF"/>
                </a:solidFill>
              </a:rPr>
              <a:t>. </a:t>
            </a:r>
            <a:endParaRPr lang="uk-UA" sz="1200" b="1">
              <a:solidFill>
                <a:srgbClr val="0000FF"/>
              </a:solidFill>
            </a:endParaRPr>
          </a:p>
          <a:p>
            <a:pPr algn="ctr"/>
            <a:r>
              <a:rPr lang="uk-UA" sz="1200" b="1">
                <a:solidFill>
                  <a:srgbClr val="0000FF"/>
                </a:solidFill>
              </a:rPr>
              <a:t>Current state of food safety of meat and meat products in Ukraine / N. Bogatko, </a:t>
            </a:r>
            <a:r>
              <a:rPr lang="uk-UA" sz="1200" b="1">
                <a:solidFill>
                  <a:schemeClr val="accent2"/>
                </a:solidFill>
              </a:rPr>
              <a:t>N. Bucalova</a:t>
            </a:r>
            <a:r>
              <a:rPr lang="uk-UA" sz="1200" b="1">
                <a:solidFill>
                  <a:srgbClr val="0000FF"/>
                </a:solidFill>
              </a:rPr>
              <a:t>, I. Yatsenco, D. Bogatko // Materialy miedzynarodowej konferencji naukowej Panstwowy Instytut Weterynaryjny «Trichinellosis and other parasitic zoonoses associated with the sylvatic environment” (Poland, Pulawy−Zaborek, 5–7.Х. 2015). – Pulawa, 2015. –P. 11–14</a:t>
            </a:r>
            <a:r>
              <a:rPr lang="uk-UA" sz="1800" b="1">
                <a:solidFill>
                  <a:srgbClr val="0000FF"/>
                </a:solidFill>
              </a:rPr>
              <a:t>.</a:t>
            </a:r>
            <a:r>
              <a:rPr lang="uk-UA" sz="1800">
                <a:solidFill>
                  <a:srgbClr val="0000FF"/>
                </a:solidFill>
              </a:rPr>
              <a:t> </a:t>
            </a:r>
          </a:p>
          <a:p>
            <a:pPr algn="ctr"/>
            <a:endParaRPr lang="uk-UA" sz="1200">
              <a:solidFill>
                <a:srgbClr val="0000FF"/>
              </a:solidFill>
            </a:endParaRPr>
          </a:p>
        </p:txBody>
      </p:sp>
      <p:pic>
        <p:nvPicPr>
          <p:cNvPr id="6349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1275" y="1268413"/>
            <a:ext cx="2117725" cy="299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5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84888" y="1268413"/>
            <a:ext cx="2085975" cy="288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31913" y="333375"/>
            <a:ext cx="7812087" cy="10795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sz="1800" b="1" smtClean="0">
                <a:solidFill>
                  <a:srgbClr val="CC0000"/>
                </a:solidFill>
              </a:rPr>
              <a:t>РОЗРОБЛЕНІ НОРМАТИВНІ ДОКУМЕНТИ УКРАЇНИ:</a:t>
            </a:r>
            <a:r>
              <a:rPr lang="uk-UA" sz="1800" smtClean="0">
                <a:solidFill>
                  <a:srgbClr val="CC0000"/>
                </a:solidFill>
              </a:rPr>
              <a:t/>
            </a:r>
            <a:br>
              <a:rPr lang="uk-UA" sz="1800" smtClean="0">
                <a:solidFill>
                  <a:srgbClr val="CC0000"/>
                </a:solidFill>
              </a:rPr>
            </a:br>
            <a:r>
              <a:rPr lang="uk-UA" sz="1800" b="1" smtClean="0">
                <a:solidFill>
                  <a:srgbClr val="0000FF"/>
                </a:solidFill>
              </a:rPr>
              <a:t>1. ДСТУ </a:t>
            </a:r>
            <a:r>
              <a:rPr lang="ru-RU" sz="1800" b="1" smtClean="0">
                <a:solidFill>
                  <a:srgbClr val="0000FF"/>
                </a:solidFill>
              </a:rPr>
              <a:t>7469:2013 </a:t>
            </a:r>
            <a:r>
              <a:rPr lang="uk-UA" sz="1800" b="1" smtClean="0">
                <a:solidFill>
                  <a:srgbClr val="0000FF"/>
                </a:solidFill>
              </a:rPr>
              <a:t>“</a:t>
            </a:r>
            <a:r>
              <a:rPr lang="ru-RU" sz="1800" b="1" smtClean="0">
                <a:solidFill>
                  <a:srgbClr val="0000FF"/>
                </a:solidFill>
              </a:rPr>
              <a:t>Борошно кормове тваринного походження. Методи бактеріологічного аналізування».</a:t>
            </a:r>
            <a:br>
              <a:rPr lang="ru-RU" sz="1800" b="1" smtClean="0">
                <a:solidFill>
                  <a:srgbClr val="0000FF"/>
                </a:solidFill>
              </a:rPr>
            </a:br>
            <a:r>
              <a:rPr lang="ru-RU" sz="1800" b="1" smtClean="0">
                <a:solidFill>
                  <a:srgbClr val="0000FF"/>
                </a:solidFill>
              </a:rPr>
              <a:t>2. ДСТУ 8253: 2015</a:t>
            </a:r>
            <a:r>
              <a:rPr lang="uk-UA" sz="1800" b="1" smtClean="0">
                <a:solidFill>
                  <a:srgbClr val="0000FF"/>
                </a:solidFill>
              </a:rPr>
              <a:t> “</a:t>
            </a:r>
            <a:r>
              <a:rPr lang="ru-RU" sz="1800" b="1" smtClean="0">
                <a:solidFill>
                  <a:srgbClr val="0000FF"/>
                </a:solidFill>
              </a:rPr>
              <a:t>М'ясо птиці. Методи хімічного аналізування свіжості</a:t>
            </a:r>
            <a:r>
              <a:rPr lang="uk-UA" sz="1800" smtClean="0">
                <a:solidFill>
                  <a:schemeClr val="tx1"/>
                </a:solidFill>
              </a:rPr>
              <a:t>”.</a:t>
            </a:r>
            <a:endParaRPr lang="ru-RU" sz="1800" smtClean="0">
              <a:solidFill>
                <a:schemeClr val="tx1"/>
              </a:solidFill>
            </a:endParaRPr>
          </a:p>
        </p:txBody>
      </p:sp>
      <p:pic>
        <p:nvPicPr>
          <p:cNvPr id="6451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447800"/>
            <a:ext cx="371475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1844675"/>
            <a:ext cx="3384550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6" descr="Рисунок1"/>
          <p:cNvPicPr>
            <a:picLocks noChangeAspect="1" noChangeArrowheads="1"/>
          </p:cNvPicPr>
          <p:nvPr/>
        </p:nvPicPr>
        <p:blipFill>
          <a:blip r:embed="rId4"/>
          <a:srcRect l="3062" t="-1830" r="82817"/>
          <a:stretch>
            <a:fillRect/>
          </a:stretch>
        </p:blipFill>
        <p:spPr bwMode="auto">
          <a:xfrm>
            <a:off x="0" y="0"/>
            <a:ext cx="13319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850" y="333375"/>
            <a:ext cx="8496300" cy="7921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sz="3200" b="1" smtClean="0">
                <a:solidFill>
                  <a:srgbClr val="CC0000"/>
                </a:solidFill>
              </a:rPr>
              <a:t>Н.В. Букалова - дописувач газети “Університет”</a:t>
            </a:r>
            <a:endParaRPr lang="ru-RU" sz="3200" b="1" smtClean="0">
              <a:solidFill>
                <a:srgbClr val="CC0000"/>
              </a:solidFill>
            </a:endParaRPr>
          </a:p>
        </p:txBody>
      </p:sp>
      <p:pic>
        <p:nvPicPr>
          <p:cNvPr id="65538" name="Picture 5"/>
          <p:cNvPicPr>
            <a:picLocks noChangeAspect="1" noChangeArrowheads="1"/>
          </p:cNvPicPr>
          <p:nvPr/>
        </p:nvPicPr>
        <p:blipFill>
          <a:blip r:embed="rId2" cstate="print"/>
          <a:srcRect l="5569" t="2625" r="5336" b="78999"/>
          <a:stretch>
            <a:fillRect/>
          </a:stretch>
        </p:blipFill>
        <p:spPr bwMode="auto">
          <a:xfrm>
            <a:off x="609600" y="1447800"/>
            <a:ext cx="3657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6"/>
          <p:cNvPicPr>
            <a:picLocks noChangeAspect="1" noChangeArrowheads="1"/>
          </p:cNvPicPr>
          <p:nvPr/>
        </p:nvPicPr>
        <p:blipFill>
          <a:blip r:embed="rId3"/>
          <a:srcRect l="5882" t="8696" r="2942"/>
          <a:stretch>
            <a:fillRect/>
          </a:stretch>
        </p:blipFill>
        <p:spPr bwMode="auto">
          <a:xfrm>
            <a:off x="0" y="2514600"/>
            <a:ext cx="5486400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7"/>
          <p:cNvPicPr>
            <a:picLocks noChangeAspect="1" noChangeArrowheads="1"/>
          </p:cNvPicPr>
          <p:nvPr/>
        </p:nvPicPr>
        <p:blipFill>
          <a:blip r:embed="rId4" cstate="print"/>
          <a:srcRect r="-2361" b="78029"/>
          <a:stretch>
            <a:fillRect/>
          </a:stretch>
        </p:blipFill>
        <p:spPr bwMode="auto">
          <a:xfrm>
            <a:off x="4876800" y="1125538"/>
            <a:ext cx="4267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5600" y="2205038"/>
            <a:ext cx="3054350" cy="465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"/>
            <a:ext cx="3810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2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914400"/>
            <a:ext cx="1752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7600" y="1600200"/>
            <a:ext cx="4800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9"/>
          <p:cNvPicPr>
            <a:picLocks noChangeAspect="1" noChangeArrowheads="1"/>
          </p:cNvPicPr>
          <p:nvPr/>
        </p:nvPicPr>
        <p:blipFill>
          <a:blip r:embed="rId5"/>
          <a:srcRect l="4489" t="5302" r="2531"/>
          <a:stretch>
            <a:fillRect/>
          </a:stretch>
        </p:blipFill>
        <p:spPr bwMode="auto">
          <a:xfrm>
            <a:off x="2514600" y="2971800"/>
            <a:ext cx="6629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63938" y="0"/>
            <a:ext cx="5580062" cy="998538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400" b="1" smtClean="0">
                <a:solidFill>
                  <a:srgbClr val="CC0000"/>
                </a:solidFill>
              </a:rPr>
              <a:t>Н.В. Букалова - дописувач газети “Університет”</a:t>
            </a:r>
            <a:endParaRPr lang="ru-RU" sz="2400" b="1" smtClean="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33375"/>
            <a:ext cx="3419475" cy="10795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sz="2800" b="1" smtClean="0">
                <a:solidFill>
                  <a:srgbClr val="CC0000"/>
                </a:solidFill>
              </a:rPr>
              <a:t/>
            </a:r>
            <a:br>
              <a:rPr lang="uk-UA" sz="2800" b="1" smtClean="0">
                <a:solidFill>
                  <a:srgbClr val="CC0000"/>
                </a:solidFill>
              </a:rPr>
            </a:br>
            <a:r>
              <a:rPr lang="uk-UA" sz="2800" b="1" smtClean="0">
                <a:solidFill>
                  <a:srgbClr val="CC0000"/>
                </a:solidFill>
              </a:rPr>
              <a:t/>
            </a:r>
            <a:br>
              <a:rPr lang="uk-UA" sz="2800" b="1" smtClean="0">
                <a:solidFill>
                  <a:srgbClr val="CC0000"/>
                </a:solidFill>
              </a:rPr>
            </a:br>
            <a:r>
              <a:rPr lang="uk-UA" sz="2000" b="1" smtClean="0">
                <a:solidFill>
                  <a:srgbClr val="CC0000"/>
                </a:solidFill>
              </a:rPr>
              <a:t>Н.В. Букалова – </a:t>
            </a:r>
            <a:br>
              <a:rPr lang="uk-UA" sz="2000" b="1" smtClean="0">
                <a:solidFill>
                  <a:srgbClr val="CC0000"/>
                </a:solidFill>
              </a:rPr>
            </a:br>
            <a:r>
              <a:rPr lang="uk-UA" sz="2000" b="1" smtClean="0">
                <a:solidFill>
                  <a:srgbClr val="CC0000"/>
                </a:solidFill>
              </a:rPr>
              <a:t>дописувач газети “Університет”</a:t>
            </a:r>
            <a:r>
              <a:rPr lang="uk-UA" sz="3200" b="1" smtClean="0">
                <a:solidFill>
                  <a:srgbClr val="CC0000"/>
                </a:solidFill>
              </a:rPr>
              <a:t/>
            </a:r>
            <a:br>
              <a:rPr lang="uk-UA" sz="3200" b="1" smtClean="0">
                <a:solidFill>
                  <a:srgbClr val="CC0000"/>
                </a:solidFill>
              </a:rPr>
            </a:br>
            <a:endParaRPr lang="ru-RU" sz="6000" b="1" smtClean="0">
              <a:solidFill>
                <a:srgbClr val="FF0000"/>
              </a:solidFill>
            </a:endParaRPr>
          </a:p>
        </p:txBody>
      </p:sp>
      <p:pic>
        <p:nvPicPr>
          <p:cNvPr id="6758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09800"/>
            <a:ext cx="262413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6"/>
          <p:cNvPicPr>
            <a:picLocks noChangeAspect="1" noChangeArrowheads="1"/>
          </p:cNvPicPr>
          <p:nvPr/>
        </p:nvPicPr>
        <p:blipFill>
          <a:blip r:embed="rId3"/>
          <a:srcRect l="5112" t="3615" r="27411" b="67479"/>
          <a:stretch>
            <a:fillRect/>
          </a:stretch>
        </p:blipFill>
        <p:spPr bwMode="auto">
          <a:xfrm>
            <a:off x="2667000" y="1752600"/>
            <a:ext cx="6477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115888"/>
            <a:ext cx="5562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4572000" cy="119697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sz="2000" b="1" smtClean="0">
                <a:solidFill>
                  <a:srgbClr val="CC0000"/>
                </a:solidFill>
              </a:rPr>
              <a:t/>
            </a:r>
            <a:br>
              <a:rPr lang="uk-UA" sz="2000" b="1" smtClean="0">
                <a:solidFill>
                  <a:srgbClr val="CC0000"/>
                </a:solidFill>
              </a:rPr>
            </a:br>
            <a:r>
              <a:rPr lang="uk-UA" sz="2000" b="1" smtClean="0">
                <a:solidFill>
                  <a:srgbClr val="CC0000"/>
                </a:solidFill>
              </a:rPr>
              <a:t/>
            </a:r>
            <a:br>
              <a:rPr lang="uk-UA" sz="2000" b="1" smtClean="0">
                <a:solidFill>
                  <a:srgbClr val="CC0000"/>
                </a:solidFill>
              </a:rPr>
            </a:br>
            <a:r>
              <a:rPr lang="uk-UA" sz="2000" b="1" smtClean="0">
                <a:solidFill>
                  <a:srgbClr val="CC0000"/>
                </a:solidFill>
              </a:rPr>
              <a:t>Н.В. Букалова - дописувач газети “Університет”</a:t>
            </a:r>
            <a:br>
              <a:rPr lang="uk-UA" sz="2000" b="1" smtClean="0">
                <a:solidFill>
                  <a:srgbClr val="CC0000"/>
                </a:solidFill>
              </a:rPr>
            </a:br>
            <a:endParaRPr lang="ru-RU" sz="6000" b="1" smtClean="0">
              <a:solidFill>
                <a:srgbClr val="FF0000"/>
              </a:solidFill>
            </a:endParaRPr>
          </a:p>
        </p:txBody>
      </p:sp>
      <p:pic>
        <p:nvPicPr>
          <p:cNvPr id="68610" name="Picture 5"/>
          <p:cNvPicPr>
            <a:picLocks noChangeAspect="1" noChangeArrowheads="1"/>
          </p:cNvPicPr>
          <p:nvPr/>
        </p:nvPicPr>
        <p:blipFill>
          <a:blip r:embed="rId2"/>
          <a:srcRect l="49724" t="64423" r="5525" b="2179"/>
          <a:stretch>
            <a:fillRect/>
          </a:stretch>
        </p:blipFill>
        <p:spPr bwMode="auto">
          <a:xfrm>
            <a:off x="0" y="1905000"/>
            <a:ext cx="40259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Picture 6"/>
          <p:cNvPicPr>
            <a:picLocks noChangeAspect="1" noChangeArrowheads="1"/>
          </p:cNvPicPr>
          <p:nvPr/>
        </p:nvPicPr>
        <p:blipFill>
          <a:blip r:embed="rId3" cstate="print"/>
          <a:srcRect l="6630" t="3514" r="7182" b="78917"/>
          <a:stretch>
            <a:fillRect/>
          </a:stretch>
        </p:blipFill>
        <p:spPr bwMode="auto">
          <a:xfrm>
            <a:off x="0" y="836613"/>
            <a:ext cx="396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7"/>
          <p:cNvPicPr>
            <a:picLocks noChangeAspect="1" noChangeArrowheads="1"/>
          </p:cNvPicPr>
          <p:nvPr/>
        </p:nvPicPr>
        <p:blipFill>
          <a:blip r:embed="rId4" cstate="print"/>
          <a:srcRect l="5569" t="2625" r="5336" b="78999"/>
          <a:stretch>
            <a:fillRect/>
          </a:stretch>
        </p:blipFill>
        <p:spPr bwMode="auto">
          <a:xfrm>
            <a:off x="4932363" y="476250"/>
            <a:ext cx="3657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8"/>
          <p:cNvPicPr>
            <a:picLocks noChangeAspect="1" noChangeArrowheads="1"/>
          </p:cNvPicPr>
          <p:nvPr/>
        </p:nvPicPr>
        <p:blipFill>
          <a:blip r:embed="rId5"/>
          <a:srcRect l="5917" t="73639" r="72124" b="2762"/>
          <a:stretch>
            <a:fillRect/>
          </a:stretch>
        </p:blipFill>
        <p:spPr bwMode="auto">
          <a:xfrm>
            <a:off x="4787900" y="1341438"/>
            <a:ext cx="3509963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628775"/>
            <a:ext cx="8153400" cy="265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1600200"/>
            <a:ext cx="1752600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365625"/>
            <a:ext cx="33337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7"/>
          <p:cNvPicPr>
            <a:picLocks noChangeAspect="1" noChangeArrowheads="1"/>
          </p:cNvPicPr>
          <p:nvPr/>
        </p:nvPicPr>
        <p:blipFill>
          <a:blip r:embed="rId5"/>
          <a:srcRect l="1970" b="32027"/>
          <a:stretch>
            <a:fillRect/>
          </a:stretch>
        </p:blipFill>
        <p:spPr bwMode="auto">
          <a:xfrm>
            <a:off x="4787900" y="4724400"/>
            <a:ext cx="37909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820150" cy="15113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b="1" smtClean="0">
                <a:solidFill>
                  <a:srgbClr val="CC0000"/>
                </a:solidFill>
              </a:rPr>
              <a:t>Відповідальна за наповнення </a:t>
            </a:r>
            <a:r>
              <a:rPr lang="uk-UA" b="1" smtClean="0">
                <a:solidFill>
                  <a:srgbClr val="CC0000"/>
                </a:solidFill>
                <a:latin typeface="Arial" charset="0"/>
              </a:rPr>
              <a:t/>
            </a:r>
            <a:br>
              <a:rPr lang="uk-UA" b="1" smtClean="0">
                <a:solidFill>
                  <a:srgbClr val="CC0000"/>
                </a:solidFill>
                <a:latin typeface="Arial" charset="0"/>
              </a:rPr>
            </a:br>
            <a:r>
              <a:rPr lang="uk-UA" b="1" smtClean="0">
                <a:solidFill>
                  <a:srgbClr val="CC0000"/>
                </a:solidFill>
                <a:latin typeface="Arial" charset="0"/>
              </a:rPr>
              <a:t>веб-</a:t>
            </a:r>
            <a:r>
              <a:rPr lang="uk-UA" b="1" smtClean="0">
                <a:solidFill>
                  <a:srgbClr val="CC0000"/>
                </a:solidFill>
              </a:rPr>
              <a:t>сайту БНАУ</a:t>
            </a:r>
            <a:endParaRPr lang="ru-RU" b="1" smtClean="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723810" y="1705035"/>
            <a:ext cx="3771440" cy="28336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18249" y="2212162"/>
            <a:ext cx="4243375" cy="29839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931632" y="4351962"/>
            <a:ext cx="3838245" cy="247286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027987" cy="1557337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Тісне спілкування зі студентами: експерименти, обговорення, дискусії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133301" y="1858394"/>
            <a:ext cx="5635484" cy="423994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71682" name="Picture 4" descr="Рисунок1"/>
          <p:cNvPicPr>
            <a:picLocks noChangeAspect="1" noChangeArrowheads="1"/>
          </p:cNvPicPr>
          <p:nvPr/>
        </p:nvPicPr>
        <p:blipFill>
          <a:blip r:embed="rId3"/>
          <a:srcRect l="3804" r="81982" b="-2655"/>
          <a:stretch>
            <a:fillRect/>
          </a:stretch>
        </p:blipFill>
        <p:spPr bwMode="auto">
          <a:xfrm>
            <a:off x="179388" y="0"/>
            <a:ext cx="1079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16013" y="0"/>
            <a:ext cx="8027987" cy="155733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000" b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ВОЛОНТЕРСЬКА РОБОТА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2638"/>
            <a:ext cx="9144000" cy="607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594077" y="801415"/>
            <a:ext cx="2862045" cy="37407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97769" y="3483272"/>
            <a:ext cx="4572906" cy="34497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343085" y="4335164"/>
            <a:ext cx="3362325" cy="2524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2710" name="Picture 9" descr="Картинки по запросу факультет лінгвістики БНАУ картинк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26841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/>
          </p:cNvSpPr>
          <p:nvPr/>
        </p:nvSpPr>
        <p:spPr bwMode="auto">
          <a:xfrm>
            <a:off x="0" y="0"/>
            <a:ext cx="9144000" cy="881063"/>
          </a:xfrm>
          <a:prstGeom prst="rect">
            <a:avLst/>
          </a:prstGeom>
          <a:gradFill rotWithShape="1">
            <a:gsLst>
              <a:gs pos="0">
                <a:srgbClr val="769535"/>
              </a:gs>
              <a:gs pos="80000">
                <a:srgbClr val="9BC348"/>
              </a:gs>
              <a:gs pos="100000">
                <a:srgbClr val="9CC746"/>
              </a:gs>
            </a:gsLst>
            <a:lin ang="16200000"/>
          </a:gradFill>
          <a:ln w="9525" algn="ctr">
            <a:solidFill>
              <a:srgbClr val="98B95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uk-UA" b="1">
              <a:solidFill>
                <a:srgbClr val="0000FF"/>
              </a:solidFill>
            </a:endParaRPr>
          </a:p>
          <a:p>
            <a:pPr algn="ctr">
              <a:defRPr/>
            </a:pPr>
            <a:endParaRPr lang="uk-UA" b="1">
              <a:solidFill>
                <a:srgbClr val="0000FF"/>
              </a:solidFill>
            </a:endParaRPr>
          </a:p>
          <a:p>
            <a:pPr algn="ctr">
              <a:defRPr/>
            </a:pPr>
            <a:r>
              <a:rPr lang="uk-UA" b="1">
                <a:solidFill>
                  <a:srgbClr val="0000FF"/>
                </a:solidFill>
              </a:rPr>
              <a:t>ПОДОРОЖІ ЗІ СТУДЕНТАМИ УКРАЇНОЮ</a:t>
            </a:r>
            <a:endParaRPr lang="ru-RU" b="1">
              <a:solidFill>
                <a:srgbClr val="0000FF"/>
              </a:solidFill>
            </a:endParaRPr>
          </a:p>
          <a:p>
            <a:pPr algn="ctr">
              <a:defRPr/>
            </a:pPr>
            <a:endParaRPr lang="ru-RU" sz="4000" b="1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1188" y="836613"/>
            <a:ext cx="4752975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210154" y="3330873"/>
            <a:ext cx="7393627" cy="923329"/>
          </a:xfrm>
          <a:prstGeom prst="rect">
            <a:avLst/>
          </a:prstGeom>
          <a:noFill/>
        </p:spPr>
        <p:txBody>
          <a:bodyPr wrap="none">
            <a:prstTxWarp prst="textDouble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Подорож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до </a:t>
            </a:r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міста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Лева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4"/>
          <p:cNvSpPr>
            <a:spLocks noChangeArrowheads="1" noChangeShapeType="1" noTextEdit="1"/>
          </p:cNvSpPr>
          <p:nvPr/>
        </p:nvSpPr>
        <p:spPr bwMode="auto">
          <a:xfrm>
            <a:off x="1619250" y="549275"/>
            <a:ext cx="6248400" cy="14478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1979-1984</a:t>
            </a:r>
          </a:p>
        </p:txBody>
      </p:sp>
      <p:pic>
        <p:nvPicPr>
          <p:cNvPr id="1843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2492375"/>
            <a:ext cx="5399088" cy="372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Картинки по запросу логотип бнау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2060575"/>
            <a:ext cx="1862137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77856" y="1727498"/>
            <a:ext cx="7519958" cy="646331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«</a:t>
            </a:r>
            <a:r>
              <a:rPr lang="ru-RU" sz="3600" b="1" spc="50" dirty="0" err="1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Ветеринарна</a:t>
            </a: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 медицина»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908050"/>
            <a:ext cx="21717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708275"/>
            <a:ext cx="23431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1052513"/>
            <a:ext cx="23145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2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447800"/>
            <a:ext cx="27051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14600" y="2819400"/>
            <a:ext cx="23431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4581525"/>
            <a:ext cx="2295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5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00400" y="4800600"/>
            <a:ext cx="204787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6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867400" y="990600"/>
            <a:ext cx="30003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7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648200" y="3048000"/>
            <a:ext cx="19907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8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010400" y="3124200"/>
            <a:ext cx="19621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9" name="Картинка237"/>
          <p:cNvPicPr>
            <a:picLocks noRo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029200" y="3352800"/>
            <a:ext cx="20764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0" name="Picture 15" descr="Картинки по запросу факультет лінгвістики БНАУ картинка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63713" y="530066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90805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sz="2800" b="1" smtClean="0">
                <a:solidFill>
                  <a:srgbClr val="0000FF"/>
                </a:solidFill>
                <a:latin typeface="Arial" charset="0"/>
              </a:rPr>
              <a:t>ДОЗВІЛЛЯ НА ПРИРОДІ: </a:t>
            </a:r>
            <a:br>
              <a:rPr lang="uk-UA" sz="2800" b="1" smtClean="0">
                <a:solidFill>
                  <a:srgbClr val="0000FF"/>
                </a:solidFill>
                <a:latin typeface="Arial" charset="0"/>
              </a:rPr>
            </a:br>
            <a:r>
              <a:rPr lang="uk-UA" sz="2800" b="1" smtClean="0">
                <a:solidFill>
                  <a:srgbClr val="CC3399"/>
                </a:solidFill>
                <a:latin typeface="Arial" charset="0"/>
              </a:rPr>
              <a:t>СМАЧНА РИБНА ЮШКА  …</a:t>
            </a:r>
            <a:r>
              <a:rPr lang="uk-UA" sz="2800" b="1" smtClean="0">
                <a:solidFill>
                  <a:srgbClr val="0000FF"/>
                </a:solidFill>
              </a:rPr>
              <a:t>  </a:t>
            </a:r>
            <a:endParaRPr lang="ru-RU" sz="2800" b="1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0"/>
            <a:ext cx="3048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1219200"/>
            <a:ext cx="30480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00" y="2819400"/>
            <a:ext cx="264636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Picture 8" descr="Картинки по запросу факультет лінгвістики БНАУ картин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422116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341438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3200" b="1" smtClean="0">
                <a:solidFill>
                  <a:srgbClr val="0000FF"/>
                </a:solidFill>
              </a:rPr>
              <a:t>ШАШЛИКИ і КАРТОПЛЯ …</a:t>
            </a:r>
            <a:endParaRPr lang="ru-RU" sz="3200" b="1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4" descr="Рисунок1"/>
          <p:cNvPicPr>
            <a:picLocks noChangeAspect="1" noChangeArrowheads="1"/>
          </p:cNvPicPr>
          <p:nvPr/>
        </p:nvPicPr>
        <p:blipFill>
          <a:blip r:embed="rId2"/>
          <a:srcRect l="3804" r="81982" b="-2655"/>
          <a:stretch>
            <a:fillRect/>
          </a:stretch>
        </p:blipFill>
        <p:spPr bwMode="auto">
          <a:xfrm>
            <a:off x="0" y="0"/>
            <a:ext cx="1079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16013" y="0"/>
            <a:ext cx="8027987" cy="155733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800" b="1" i="1" smtClean="0">
                <a:solidFill>
                  <a:schemeClr val="bg2"/>
                </a:solidFill>
                <a:latin typeface="Arial" charset="0"/>
                <a:cs typeface="Arial" charset="0"/>
              </a:rPr>
              <a:t>ХІЦЬКА ОКСАНА АНАТОЛІЇВНА</a:t>
            </a:r>
            <a:r>
              <a:rPr lang="uk-UA" sz="2800" b="1" i="1" smtClean="0">
                <a:solidFill>
                  <a:srgbClr val="990033"/>
                </a:solidFill>
                <a:latin typeface="Arial" charset="0"/>
                <a:cs typeface="Arial" charset="0"/>
              </a:rPr>
              <a:t/>
            </a:r>
            <a:br>
              <a:rPr lang="uk-UA" sz="2800" b="1" i="1" smtClean="0">
                <a:solidFill>
                  <a:srgbClr val="990033"/>
                </a:solidFill>
                <a:latin typeface="Arial" charset="0"/>
                <a:cs typeface="Arial" charset="0"/>
              </a:rPr>
            </a:br>
            <a:r>
              <a:rPr lang="uk-UA" sz="28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Кандидат ветеринарних наук, доцент</a:t>
            </a:r>
            <a:br>
              <a:rPr lang="uk-UA" sz="2800" b="1" smtClean="0">
                <a:solidFill>
                  <a:schemeClr val="hlink"/>
                </a:solidFill>
                <a:latin typeface="Arial" charset="0"/>
                <a:cs typeface="Arial" charset="0"/>
              </a:rPr>
            </a:br>
            <a:endParaRPr lang="ru-RU" sz="1600" b="1" smtClean="0">
              <a:solidFill>
                <a:schemeClr val="bg2"/>
              </a:solidFill>
            </a:endParaRPr>
          </a:p>
        </p:txBody>
      </p:sp>
      <p:pic>
        <p:nvPicPr>
          <p:cNvPr id="7577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628775"/>
            <a:ext cx="39528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750" y="1773238"/>
            <a:ext cx="8316913" cy="44640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uk-UA" b="1" smtClean="0">
                <a:solidFill>
                  <a:srgbClr val="CC3399"/>
                </a:solidFill>
                <a:latin typeface="Arial" charset="0"/>
              </a:rPr>
              <a:t>Уроженка</a:t>
            </a:r>
            <a:r>
              <a:rPr lang="uk-UA" b="1" smtClean="0">
                <a:solidFill>
                  <a:srgbClr val="990033"/>
                </a:solidFill>
              </a:rPr>
              <a:t> </a:t>
            </a:r>
            <a:br>
              <a:rPr lang="uk-UA" b="1" smtClean="0">
                <a:solidFill>
                  <a:srgbClr val="990033"/>
                </a:solidFill>
              </a:rPr>
            </a:br>
            <a:r>
              <a:rPr lang="uk-UA" b="1" smtClean="0">
                <a:solidFill>
                  <a:srgbClr val="990033"/>
                </a:solidFill>
              </a:rPr>
              <a:t>с. Велика Виска</a:t>
            </a:r>
            <a:r>
              <a:rPr lang="uk-UA" b="1" smtClean="0">
                <a:solidFill>
                  <a:schemeClr val="tx1"/>
                </a:solidFill>
              </a:rPr>
              <a:t> </a:t>
            </a:r>
            <a:br>
              <a:rPr lang="uk-UA" b="1" smtClean="0">
                <a:solidFill>
                  <a:schemeClr val="tx1"/>
                </a:solidFill>
              </a:rPr>
            </a:br>
            <a:r>
              <a:rPr lang="uk-UA" b="1" smtClean="0">
                <a:solidFill>
                  <a:schemeClr val="hlink"/>
                </a:solidFill>
              </a:rPr>
              <a:t>Маловисківського району</a:t>
            </a:r>
            <a:r>
              <a:rPr lang="uk-UA" b="1" smtClean="0">
                <a:solidFill>
                  <a:schemeClr val="tx1"/>
                </a:solidFill>
              </a:rPr>
              <a:t> </a:t>
            </a:r>
            <a:r>
              <a:rPr lang="uk-UA" b="1" smtClean="0">
                <a:solidFill>
                  <a:srgbClr val="006600"/>
                </a:solidFill>
              </a:rPr>
              <a:t>Кіровоградської області</a:t>
            </a:r>
            <a:br>
              <a:rPr lang="uk-UA" b="1" smtClean="0">
                <a:solidFill>
                  <a:srgbClr val="006600"/>
                </a:solidFill>
              </a:rPr>
            </a:br>
            <a:endParaRPr lang="ru-RU" b="1" smtClean="0">
              <a:solidFill>
                <a:srgbClr val="006600"/>
              </a:solidFill>
            </a:endParaRPr>
          </a:p>
        </p:txBody>
      </p:sp>
      <p:pic>
        <p:nvPicPr>
          <p:cNvPr id="76802" name="Picture 3" descr="250px-thumbnai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260350"/>
            <a:ext cx="3097212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4" descr="Рисунок1"/>
          <p:cNvPicPr>
            <a:picLocks noChangeAspect="1" noChangeArrowheads="1"/>
          </p:cNvPicPr>
          <p:nvPr/>
        </p:nvPicPr>
        <p:blipFill>
          <a:blip r:embed="rId3"/>
          <a:srcRect l="3804" r="81982" b="-2655"/>
          <a:stretch>
            <a:fillRect/>
          </a:stretch>
        </p:blipFill>
        <p:spPr bwMode="auto">
          <a:xfrm>
            <a:off x="-7938" y="0"/>
            <a:ext cx="1266826" cy="731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5"/>
          <p:cNvPicPr>
            <a:picLocks noChangeAspect="1" noChangeArrowheads="1"/>
          </p:cNvPicPr>
          <p:nvPr/>
        </p:nvPicPr>
        <p:blipFill>
          <a:blip r:embed="rId4"/>
          <a:srcRect r="-117" b="86125"/>
          <a:stretch>
            <a:fillRect/>
          </a:stretch>
        </p:blipFill>
        <p:spPr bwMode="auto">
          <a:xfrm>
            <a:off x="1692275" y="0"/>
            <a:ext cx="59436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AutoShape 10" descr="Картинки по запросу аспірант картинк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sz="1800"/>
          </a:p>
        </p:txBody>
      </p:sp>
      <p:sp>
        <p:nvSpPr>
          <p:cNvPr id="77826" name="AutoShape 12" descr="Картинки по запросу аспірант картинк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sz="1800"/>
          </a:p>
        </p:txBody>
      </p:sp>
      <p:sp>
        <p:nvSpPr>
          <p:cNvPr id="77827" name="AutoShape 14" descr="Картинки по запросу аспірант картинк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sz="1800"/>
          </a:p>
        </p:txBody>
      </p:sp>
      <p:sp>
        <p:nvSpPr>
          <p:cNvPr id="77828" name="WordArt 21"/>
          <p:cNvSpPr>
            <a:spLocks noChangeArrowheads="1" noChangeShapeType="1" noTextEdit="1"/>
          </p:cNvSpPr>
          <p:nvPr/>
        </p:nvSpPr>
        <p:spPr bwMode="auto">
          <a:xfrm>
            <a:off x="2268538" y="188913"/>
            <a:ext cx="5616575" cy="792162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1985-1989</a:t>
            </a:r>
          </a:p>
        </p:txBody>
      </p:sp>
      <p:pic>
        <p:nvPicPr>
          <p:cNvPr id="77829" name="Picture 4" descr="Картинки по запросу логотип бна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981075"/>
            <a:ext cx="1862137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15" descr="Картинки по запросу факультет лінгвістики БНАУ картин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981075"/>
            <a:ext cx="3673475" cy="24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01802" y="1152822"/>
            <a:ext cx="6441137" cy="646332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«</a:t>
            </a:r>
            <a:r>
              <a:rPr lang="ru-RU" sz="3600" b="1" spc="50" dirty="0" err="1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Ветеринарна</a:t>
            </a: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 медицина»</a:t>
            </a:r>
          </a:p>
        </p:txBody>
      </p:sp>
      <p:pic>
        <p:nvPicPr>
          <p:cNvPr id="77832" name="Picture 16" descr="Картинки по запросу факультет ветеринарної медицини БНАУ картин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813" y="4221163"/>
            <a:ext cx="3816350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3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59563" y="3860800"/>
            <a:ext cx="2136775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4" name="WordArt 6"/>
          <p:cNvSpPr>
            <a:spLocks noChangeArrowheads="1" noChangeShapeType="1" noTextEdit="1"/>
          </p:cNvSpPr>
          <p:nvPr/>
        </p:nvSpPr>
        <p:spPr bwMode="auto">
          <a:xfrm>
            <a:off x="1258888" y="3357563"/>
            <a:ext cx="6248400" cy="728662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1989-1993</a:t>
            </a:r>
          </a:p>
        </p:txBody>
      </p:sp>
      <p:pic>
        <p:nvPicPr>
          <p:cNvPr id="77835" name="Picture 4" descr="Рисунок1"/>
          <p:cNvPicPr>
            <a:picLocks noChangeAspect="1" noChangeArrowheads="1"/>
          </p:cNvPicPr>
          <p:nvPr/>
        </p:nvPicPr>
        <p:blipFill>
          <a:blip r:embed="rId6"/>
          <a:srcRect l="3804" r="81982" b="-2655"/>
          <a:stretch>
            <a:fillRect/>
          </a:stretch>
        </p:blipFill>
        <p:spPr bwMode="auto">
          <a:xfrm>
            <a:off x="179388" y="0"/>
            <a:ext cx="1079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WordArt 5"/>
          <p:cNvSpPr>
            <a:spLocks noChangeArrowheads="1" noChangeShapeType="1" noTextEdit="1"/>
          </p:cNvSpPr>
          <p:nvPr/>
        </p:nvSpPr>
        <p:spPr bwMode="auto">
          <a:xfrm>
            <a:off x="2987675" y="1773238"/>
            <a:ext cx="3708400" cy="792162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2001-2002</a:t>
            </a:r>
          </a:p>
        </p:txBody>
      </p:sp>
      <p:pic>
        <p:nvPicPr>
          <p:cNvPr id="78850" name="Picture 16" descr="Картинки по запросу аспірант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2608263"/>
            <a:ext cx="2952750" cy="424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650" y="0"/>
            <a:ext cx="8208963" cy="15827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3200" b="1" smtClean="0">
                <a:solidFill>
                  <a:srgbClr val="CC0000"/>
                </a:solidFill>
              </a:rPr>
              <a:t>О.А. Хіцька - </a:t>
            </a:r>
            <a:br>
              <a:rPr lang="uk-UA" sz="3200" b="1" smtClean="0">
                <a:solidFill>
                  <a:srgbClr val="CC0000"/>
                </a:solidFill>
              </a:rPr>
            </a:br>
            <a:r>
              <a:rPr lang="uk-UA" sz="3200" b="1" smtClean="0">
                <a:solidFill>
                  <a:srgbClr val="CC0000"/>
                </a:solidFill>
              </a:rPr>
              <a:t>зав. відділенням аспірантури БНАУ</a:t>
            </a:r>
            <a:endParaRPr lang="ru-RU" sz="6000" b="1" smtClean="0">
              <a:solidFill>
                <a:srgbClr val="FF0000"/>
              </a:solidFill>
            </a:endParaRPr>
          </a:p>
        </p:txBody>
      </p:sp>
      <p:pic>
        <p:nvPicPr>
          <p:cNvPr id="78852" name="Picture 4" descr="Рисунок1"/>
          <p:cNvPicPr>
            <a:picLocks noChangeAspect="1" noChangeArrowheads="1"/>
          </p:cNvPicPr>
          <p:nvPr/>
        </p:nvPicPr>
        <p:blipFill>
          <a:blip r:embed="rId3"/>
          <a:srcRect l="3804" r="81982" b="-2655"/>
          <a:stretch>
            <a:fillRect/>
          </a:stretch>
        </p:blipFill>
        <p:spPr bwMode="auto">
          <a:xfrm>
            <a:off x="179388" y="0"/>
            <a:ext cx="1079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692150"/>
            <a:ext cx="8101012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52525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sz="2400" b="1" smtClean="0">
                <a:solidFill>
                  <a:schemeClr val="bg2"/>
                </a:solidFill>
              </a:rPr>
              <a:t/>
            </a:r>
            <a:br>
              <a:rPr lang="uk-UA" sz="2400" b="1" smtClean="0">
                <a:solidFill>
                  <a:schemeClr val="bg2"/>
                </a:solidFill>
              </a:rPr>
            </a:br>
            <a:r>
              <a:rPr lang="uk-UA" sz="2400" b="1" smtClean="0">
                <a:solidFill>
                  <a:schemeClr val="bg2"/>
                </a:solidFill>
              </a:rPr>
              <a:t>Співпраця в рамках твіннінг-проекту МЕБ між національною ветеринарною школою VetAgroSup </a:t>
            </a:r>
            <a:br>
              <a:rPr lang="uk-UA" sz="2400" b="1" smtClean="0">
                <a:solidFill>
                  <a:schemeClr val="bg2"/>
                </a:solidFill>
              </a:rPr>
            </a:br>
            <a:r>
              <a:rPr lang="uk-UA" sz="2400" b="1" smtClean="0">
                <a:solidFill>
                  <a:schemeClr val="bg2"/>
                </a:solidFill>
              </a:rPr>
              <a:t>(м. Ліон, Франція) та БНАУ</a:t>
            </a:r>
            <a:r>
              <a:rPr lang="uk-UA" sz="2400" smtClean="0">
                <a:solidFill>
                  <a:schemeClr val="bg2"/>
                </a:solidFill>
              </a:rPr>
              <a:t/>
            </a:r>
            <a:br>
              <a:rPr lang="uk-UA" sz="2400" smtClean="0">
                <a:solidFill>
                  <a:schemeClr val="bg2"/>
                </a:solidFill>
              </a:rPr>
            </a:br>
            <a:endParaRPr lang="ru-RU" sz="2400" smtClean="0">
              <a:solidFill>
                <a:schemeClr val="bg2"/>
              </a:solidFill>
            </a:endParaRPr>
          </a:p>
        </p:txBody>
      </p:sp>
      <p:sp>
        <p:nvSpPr>
          <p:cNvPr id="79875" name="WordArt 5"/>
          <p:cNvSpPr>
            <a:spLocks noChangeArrowheads="1" noChangeShapeType="1" noTextEdit="1"/>
          </p:cNvSpPr>
          <p:nvPr/>
        </p:nvSpPr>
        <p:spPr bwMode="auto">
          <a:xfrm>
            <a:off x="5148263" y="1196975"/>
            <a:ext cx="3708400" cy="792163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2016-2017</a:t>
            </a:r>
          </a:p>
        </p:txBody>
      </p:sp>
      <p:pic>
        <p:nvPicPr>
          <p:cNvPr id="79877" name="Picture 19" descr="Рисунок1"/>
          <p:cNvPicPr>
            <a:picLocks noChangeAspect="1" noChangeArrowheads="1"/>
          </p:cNvPicPr>
          <p:nvPr/>
        </p:nvPicPr>
        <p:blipFill>
          <a:blip r:embed="rId3"/>
          <a:srcRect l="5739" t="1715" r="83585" b="19133"/>
          <a:stretch>
            <a:fillRect/>
          </a:stretch>
        </p:blipFill>
        <p:spPr bwMode="auto">
          <a:xfrm>
            <a:off x="0" y="1196975"/>
            <a:ext cx="1042988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557338"/>
          </a:xfr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cap="flat" algn="ctr">
            <a:solidFill>
              <a:srgbClr val="7D60A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uk-UA" sz="3200" b="1" smtClean="0">
                <a:solidFill>
                  <a:srgbClr val="990033"/>
                </a:solidFill>
              </a:rPr>
              <a:t>Робота в рамках твіннінг-проекту МЕБ  у VetAgroSup (м. Ліон, Франція)</a:t>
            </a:r>
            <a:endParaRPr lang="uk-UA" sz="4000" b="1" smtClean="0"/>
          </a:p>
        </p:txBody>
      </p:sp>
      <p:pic>
        <p:nvPicPr>
          <p:cNvPr id="80898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3962400"/>
            <a:ext cx="25050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9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4876800"/>
            <a:ext cx="25050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0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95663"/>
            <a:ext cx="4114800" cy="346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1484313"/>
            <a:ext cx="3187700" cy="294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2" name="WordArt 5"/>
          <p:cNvSpPr>
            <a:spLocks noChangeArrowheads="1" noChangeShapeType="1" noTextEdit="1"/>
          </p:cNvSpPr>
          <p:nvPr/>
        </p:nvSpPr>
        <p:spPr bwMode="auto">
          <a:xfrm>
            <a:off x="611188" y="2349500"/>
            <a:ext cx="3240087" cy="7207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2017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/>
          </p:cNvSpPr>
          <p:nvPr/>
        </p:nvSpPr>
        <p:spPr bwMode="auto">
          <a:xfrm>
            <a:off x="0" y="0"/>
            <a:ext cx="9144000" cy="1557338"/>
          </a:xfrm>
          <a:prstGeom prst="rect">
            <a:avLst/>
          </a:prstGeo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w="9525" algn="ctr">
            <a:solidFill>
              <a:srgbClr val="7D60A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uk-UA" sz="3200" b="1">
                <a:solidFill>
                  <a:srgbClr val="990033"/>
                </a:solidFill>
                <a:latin typeface="Calibri" pitchFamily="34" charset="0"/>
              </a:rPr>
              <a:t>Робота в рамках твіннінг-проекту МЕБ на ФВМ БНАУ</a:t>
            </a:r>
            <a:endParaRPr lang="uk-UA" sz="4000" b="1">
              <a:latin typeface="Calibri" pitchFamily="34" charset="0"/>
            </a:endParaRPr>
          </a:p>
        </p:txBody>
      </p:sp>
      <p:pic>
        <p:nvPicPr>
          <p:cNvPr id="8192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2349500"/>
            <a:ext cx="6265862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3" name="WordArt 5"/>
          <p:cNvSpPr>
            <a:spLocks noChangeArrowheads="1" noChangeShapeType="1" noTextEdit="1"/>
          </p:cNvSpPr>
          <p:nvPr/>
        </p:nvSpPr>
        <p:spPr bwMode="auto">
          <a:xfrm>
            <a:off x="4572000" y="1484313"/>
            <a:ext cx="3708400" cy="792162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2016-2017</a:t>
            </a:r>
          </a:p>
        </p:txBody>
      </p:sp>
      <p:pic>
        <p:nvPicPr>
          <p:cNvPr id="81924" name="Picture 4" descr="Рисунок1"/>
          <p:cNvPicPr>
            <a:picLocks noChangeAspect="1" noChangeArrowheads="1"/>
          </p:cNvPicPr>
          <p:nvPr/>
        </p:nvPicPr>
        <p:blipFill>
          <a:blip r:embed="rId3"/>
          <a:srcRect l="3804" r="81982" b="-2655"/>
          <a:stretch>
            <a:fillRect/>
          </a:stretch>
        </p:blipFill>
        <p:spPr bwMode="auto">
          <a:xfrm>
            <a:off x="0" y="1628775"/>
            <a:ext cx="10795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55733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1800" b="1" smtClean="0">
                <a:solidFill>
                  <a:schemeClr val="bg2"/>
                </a:solidFill>
              </a:rPr>
              <a:t>Участь у першій регіональній нараді «Казахський досвід у реалізації проекту партнерства МЕБ з ветеринарного навчання та підготовки фахівців ветеринарної медицини» за ініціативи Національної Тулузької ветеринарної школи (</a:t>
            </a:r>
            <a:r>
              <a:rPr lang="uk-UA" sz="1800" b="1" i="1" smtClean="0">
                <a:solidFill>
                  <a:schemeClr val="bg2"/>
                </a:solidFill>
              </a:rPr>
              <a:t>ENVT</a:t>
            </a:r>
            <a:r>
              <a:rPr lang="uk-UA" sz="1800" b="1" smtClean="0">
                <a:solidFill>
                  <a:schemeClr val="bg2"/>
                </a:solidFill>
              </a:rPr>
              <a:t>)  та підтримки Міжнародного епізоотичного бюро (МЕБ) у рамках </a:t>
            </a:r>
            <a:r>
              <a:rPr lang="uk-UA" sz="1800" b="1" i="1" smtClean="0">
                <a:solidFill>
                  <a:schemeClr val="bg2"/>
                </a:solidFill>
              </a:rPr>
              <a:t>Twinning-</a:t>
            </a:r>
            <a:r>
              <a:rPr lang="uk-UA" sz="1800" b="1" smtClean="0">
                <a:solidFill>
                  <a:schemeClr val="bg2"/>
                </a:solidFill>
              </a:rPr>
              <a:t>проекту на базі Казахського національного аграрного університету </a:t>
            </a:r>
            <a:endParaRPr lang="ru-RU" sz="1800" b="1" smtClean="0">
              <a:solidFill>
                <a:schemeClr val="bg2"/>
              </a:solidFill>
            </a:endParaRPr>
          </a:p>
        </p:txBody>
      </p:sp>
      <p:pic>
        <p:nvPicPr>
          <p:cNvPr id="8294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852738"/>
            <a:ext cx="4019550" cy="301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2133600"/>
            <a:ext cx="3600450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8" name="Picture 4" descr="Рисунок1"/>
          <p:cNvPicPr>
            <a:picLocks noChangeAspect="1" noChangeArrowheads="1"/>
          </p:cNvPicPr>
          <p:nvPr/>
        </p:nvPicPr>
        <p:blipFill>
          <a:blip r:embed="rId4"/>
          <a:srcRect l="3804" r="81982" b="-2655"/>
          <a:stretch>
            <a:fillRect/>
          </a:stretch>
        </p:blipFill>
        <p:spPr bwMode="auto">
          <a:xfrm>
            <a:off x="111125" y="1628775"/>
            <a:ext cx="9683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9" name="WordArt 5"/>
          <p:cNvSpPr>
            <a:spLocks noChangeArrowheads="1" noChangeShapeType="1" noTextEdit="1"/>
          </p:cNvSpPr>
          <p:nvPr/>
        </p:nvSpPr>
        <p:spPr bwMode="auto">
          <a:xfrm>
            <a:off x="1619250" y="1700213"/>
            <a:ext cx="3240088" cy="7207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2016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/>
          <a:srcRect t="-1369" r="6194" b="12404"/>
          <a:stretch>
            <a:fillRect/>
          </a:stretch>
        </p:blipFill>
        <p:spPr bwMode="auto">
          <a:xfrm>
            <a:off x="468313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1285" y="5695745"/>
            <a:ext cx="8151867" cy="109507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/>
            <a:r>
              <a:rPr lang="uk-UA" sz="3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Група разом із </a:t>
            </a:r>
          </a:p>
          <a:p>
            <a:pPr eaLnBrk="1" hangingPunct="1"/>
            <a:r>
              <a:rPr lang="uk-UA" sz="3200" b="1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НІЩЕМЕНКОМ Миколою Прокоповичем</a:t>
            </a:r>
          </a:p>
        </p:txBody>
      </p:sp>
      <p:sp>
        <p:nvSpPr>
          <p:cNvPr id="19463" name="WordArt 4"/>
          <p:cNvSpPr>
            <a:spLocks noChangeArrowheads="1" noChangeShapeType="1" noTextEdit="1"/>
          </p:cNvSpPr>
          <p:nvPr/>
        </p:nvSpPr>
        <p:spPr bwMode="auto">
          <a:xfrm>
            <a:off x="6424613" y="0"/>
            <a:ext cx="2719387" cy="5842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1979-1984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31913" y="0"/>
            <a:ext cx="7812087" cy="1341438"/>
          </a:xfr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cap="flat" algn="ctr">
            <a:solidFill>
              <a:srgbClr val="7D60A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uk-UA" sz="3600" b="1" smtClean="0">
                <a:solidFill>
                  <a:srgbClr val="FF3300"/>
                </a:solidFill>
              </a:rPr>
              <a:t>Патент України на корисну модель</a:t>
            </a:r>
          </a:p>
        </p:txBody>
      </p:sp>
      <p:pic>
        <p:nvPicPr>
          <p:cNvPr id="83970" name="Picture 4" descr="Рисунок1"/>
          <p:cNvPicPr>
            <a:picLocks noChangeAspect="1" noChangeArrowheads="1"/>
          </p:cNvPicPr>
          <p:nvPr/>
        </p:nvPicPr>
        <p:blipFill>
          <a:blip r:embed="rId2"/>
          <a:srcRect l="4272" t="-35" r="82498"/>
          <a:stretch>
            <a:fillRect/>
          </a:stretch>
        </p:blipFill>
        <p:spPr bwMode="auto">
          <a:xfrm>
            <a:off x="0" y="0"/>
            <a:ext cx="12239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1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94050" y="1700213"/>
            <a:ext cx="3803650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7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1557338"/>
            <a:ext cx="1619250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2133600"/>
            <a:ext cx="3121025" cy="454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5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1989138"/>
            <a:ext cx="3268663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-171450"/>
            <a:ext cx="8893175" cy="2403475"/>
          </a:xfr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cap="flat" algn="ctr">
            <a:solidFill>
              <a:srgbClr val="98B954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uk-UA" sz="2000" b="1" smtClean="0">
                <a:solidFill>
                  <a:srgbClr val="CC0000"/>
                </a:solidFill>
              </a:rPr>
              <a:t>РОЗРОБЛЕНІ НОРМАТИВНІ ДОКУМЕНТИ – </a:t>
            </a:r>
            <a:r>
              <a:rPr lang="uk-UA" sz="2000" b="1" smtClean="0">
                <a:solidFill>
                  <a:srgbClr val="CC0000"/>
                </a:solidFill>
                <a:latin typeface="Arial" charset="0"/>
              </a:rPr>
              <a:t>НАЦІОНАЛЬНІ СТАНДАРТИ </a:t>
            </a:r>
            <a:r>
              <a:rPr lang="uk-UA" sz="2000" b="1" smtClean="0">
                <a:solidFill>
                  <a:srgbClr val="CC0000"/>
                </a:solidFill>
              </a:rPr>
              <a:t>УКРАЇНИ: </a:t>
            </a:r>
            <a:r>
              <a:rPr lang="uk-UA" sz="2000" smtClean="0">
                <a:solidFill>
                  <a:srgbClr val="CC0000"/>
                </a:solidFill>
              </a:rPr>
              <a:t/>
            </a:r>
            <a:br>
              <a:rPr lang="uk-UA" sz="2000" smtClean="0">
                <a:solidFill>
                  <a:srgbClr val="CC0000"/>
                </a:solidFill>
              </a:rPr>
            </a:br>
            <a:r>
              <a:rPr lang="uk-UA" sz="2000" b="1" smtClean="0">
                <a:solidFill>
                  <a:srgbClr val="0000FF"/>
                </a:solidFill>
              </a:rPr>
              <a:t>1. ДСТУ </a:t>
            </a:r>
            <a:r>
              <a:rPr lang="ru-RU" sz="2000" b="1" smtClean="0">
                <a:solidFill>
                  <a:srgbClr val="0000FF"/>
                </a:solidFill>
              </a:rPr>
              <a:t>7469:2013 </a:t>
            </a:r>
            <a:r>
              <a:rPr lang="uk-UA" sz="2000" b="1" smtClean="0">
                <a:solidFill>
                  <a:srgbClr val="0000FF"/>
                </a:solidFill>
              </a:rPr>
              <a:t>“</a:t>
            </a:r>
            <a:r>
              <a:rPr lang="ru-RU" sz="2000" b="1" smtClean="0">
                <a:solidFill>
                  <a:srgbClr val="0000FF"/>
                </a:solidFill>
              </a:rPr>
              <a:t>Борошно кормове тваринного походження. Методи бактеріологічного аналізування».</a:t>
            </a:r>
            <a:br>
              <a:rPr lang="ru-RU" sz="2000" b="1" smtClean="0">
                <a:solidFill>
                  <a:srgbClr val="0000FF"/>
                </a:solidFill>
              </a:rPr>
            </a:br>
            <a:r>
              <a:rPr lang="ru-RU" sz="2000" b="1" smtClean="0">
                <a:solidFill>
                  <a:srgbClr val="0000FF"/>
                </a:solidFill>
              </a:rPr>
              <a:t>2. ДСТУ 8253: 2015</a:t>
            </a:r>
            <a:r>
              <a:rPr lang="uk-UA" sz="2000" b="1" smtClean="0">
                <a:solidFill>
                  <a:srgbClr val="0000FF"/>
                </a:solidFill>
              </a:rPr>
              <a:t> “</a:t>
            </a:r>
            <a:r>
              <a:rPr lang="ru-RU" sz="2000" b="1" smtClean="0">
                <a:solidFill>
                  <a:srgbClr val="0000FF"/>
                </a:solidFill>
              </a:rPr>
              <a:t>М'ясо птиці. Методи хімічного аналізування свіжості</a:t>
            </a:r>
            <a:r>
              <a:rPr lang="uk-UA" sz="2000" smtClean="0"/>
              <a:t>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5988" y="2592388"/>
            <a:ext cx="5688012" cy="426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81075"/>
            <a:ext cx="4856163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008063"/>
          </a:xfr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cap="flat" algn="ctr">
            <a:solidFill>
              <a:srgbClr val="7D60A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uk-UA" sz="2400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АКТИВНА І ОСНОВНА УЧАСТЬ В АКРЕДИТАЦІЇ СПЕЦІАЛЬНОСТІ 212 </a:t>
            </a:r>
            <a:br>
              <a:rPr lang="uk-UA" sz="2400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“ВЕТЕРИНАРНА САНІТАРІЯ, ГІГІЄНА ТА ЕКСПЕРТИЗА”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6" descr="IMG_20180320_1138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412875"/>
            <a:ext cx="4824412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2" name="Picture 7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58888" y="0"/>
            <a:ext cx="7705725" cy="1368425"/>
          </a:xfr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cap="flat" algn="ctr">
            <a:solidFill>
              <a:srgbClr val="7D60A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uk-UA" sz="3200" b="1" smtClean="0">
                <a:solidFill>
                  <a:schemeClr val="folHlink"/>
                </a:solidFill>
              </a:rPr>
              <a:t>ТИРСІНА ЮЛІЯ МАРКІВНА</a:t>
            </a:r>
            <a:r>
              <a:rPr lang="uk-UA" sz="3200" smtClean="0">
                <a:solidFill>
                  <a:schemeClr val="hlink"/>
                </a:solidFill>
              </a:rPr>
              <a:t/>
            </a:r>
            <a:br>
              <a:rPr lang="uk-UA" sz="3200" smtClean="0">
                <a:solidFill>
                  <a:schemeClr val="hlink"/>
                </a:solidFill>
              </a:rPr>
            </a:br>
            <a:r>
              <a:rPr lang="uk-UA" sz="3200" b="1" smtClean="0">
                <a:solidFill>
                  <a:schemeClr val="hlink"/>
                </a:solidFill>
              </a:rPr>
              <a:t>Кандидат ветеринарних наук, доцент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19250" y="404813"/>
            <a:ext cx="6732588" cy="3529012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4000" b="1" smtClean="0">
                <a:solidFill>
                  <a:schemeClr val="accent1"/>
                </a:solidFill>
                <a:latin typeface="Arial" charset="0"/>
              </a:rPr>
              <a:t>Уроженка</a:t>
            </a:r>
            <a:r>
              <a:rPr lang="uk-UA" sz="4000" b="1" smtClean="0">
                <a:solidFill>
                  <a:schemeClr val="bg2"/>
                </a:solidFill>
                <a:latin typeface="Arial" charset="0"/>
              </a:rPr>
              <a:t> </a:t>
            </a:r>
            <a:br>
              <a:rPr lang="uk-UA" sz="4000" b="1" smtClean="0">
                <a:solidFill>
                  <a:schemeClr val="bg2"/>
                </a:solidFill>
                <a:latin typeface="Arial" charset="0"/>
              </a:rPr>
            </a:br>
            <a:r>
              <a:rPr lang="uk-UA" sz="4000" b="1" smtClean="0">
                <a:solidFill>
                  <a:schemeClr val="bg2"/>
                </a:solidFill>
                <a:latin typeface="Arial" charset="0"/>
              </a:rPr>
              <a:t>с</a:t>
            </a:r>
            <a:r>
              <a:rPr lang="uk-UA" sz="4000" b="1" smtClean="0">
                <a:solidFill>
                  <a:schemeClr val="bg2"/>
                </a:solidFill>
              </a:rPr>
              <a:t>. Терешки </a:t>
            </a:r>
            <a:br>
              <a:rPr lang="uk-UA" sz="4000" b="1" smtClean="0">
                <a:solidFill>
                  <a:schemeClr val="bg2"/>
                </a:solidFill>
              </a:rPr>
            </a:br>
            <a:r>
              <a:rPr lang="uk-UA" sz="4000" b="1" smtClean="0">
                <a:solidFill>
                  <a:schemeClr val="bg2"/>
                </a:solidFill>
              </a:rPr>
              <a:t>Шполянського району </a:t>
            </a:r>
            <a:br>
              <a:rPr lang="uk-UA" sz="4000" b="1" smtClean="0">
                <a:solidFill>
                  <a:schemeClr val="bg2"/>
                </a:solidFill>
              </a:rPr>
            </a:br>
            <a:r>
              <a:rPr lang="uk-UA" sz="4000" b="1" smtClean="0">
                <a:solidFill>
                  <a:schemeClr val="bg2"/>
                </a:solidFill>
              </a:rPr>
              <a:t>Черкаської області</a:t>
            </a:r>
            <a:r>
              <a:rPr lang="uk-UA" sz="4000" b="1" smtClean="0">
                <a:solidFill>
                  <a:schemeClr val="tx1"/>
                </a:solidFill>
              </a:rPr>
              <a:t/>
            </a:r>
            <a:br>
              <a:rPr lang="uk-UA" sz="4000" b="1" smtClean="0">
                <a:solidFill>
                  <a:schemeClr val="tx1"/>
                </a:solidFill>
              </a:rPr>
            </a:br>
            <a:r>
              <a:rPr lang="uk-UA" sz="1600" b="1" smtClean="0">
                <a:solidFill>
                  <a:schemeClr val="bg2"/>
                </a:solidFill>
              </a:rPr>
              <a:t/>
            </a:r>
            <a:br>
              <a:rPr lang="uk-UA" sz="1600" b="1" smtClean="0">
                <a:solidFill>
                  <a:schemeClr val="bg2"/>
                </a:solidFill>
              </a:rPr>
            </a:br>
            <a:endParaRPr lang="ru-RU" sz="1600" b="1" smtClean="0">
              <a:solidFill>
                <a:schemeClr val="bg2"/>
              </a:solidFill>
            </a:endParaRPr>
          </a:p>
        </p:txBody>
      </p:sp>
      <p:pic>
        <p:nvPicPr>
          <p:cNvPr id="88066" name="Picture 3" descr="Свято-Покровська церква села Терешки на Шполянщині. 1929 рі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3533775"/>
            <a:ext cx="44291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7" name="Picture 4"/>
          <p:cNvPicPr>
            <a:picLocks noChangeAspect="1" noChangeArrowheads="1"/>
          </p:cNvPicPr>
          <p:nvPr/>
        </p:nvPicPr>
        <p:blipFill>
          <a:blip r:embed="rId3"/>
          <a:srcRect r="-117" b="86125"/>
          <a:stretch>
            <a:fillRect/>
          </a:stretch>
        </p:blipFill>
        <p:spPr bwMode="auto">
          <a:xfrm>
            <a:off x="1835150" y="188913"/>
            <a:ext cx="59436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8" name="Picture 14" descr="Рисунок1"/>
          <p:cNvPicPr>
            <a:picLocks noChangeAspect="1" noChangeArrowheads="1"/>
          </p:cNvPicPr>
          <p:nvPr/>
        </p:nvPicPr>
        <p:blipFill>
          <a:blip r:embed="rId4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WordArt 4"/>
          <p:cNvSpPr>
            <a:spLocks noChangeArrowheads="1" noChangeShapeType="1" noTextEdit="1"/>
          </p:cNvSpPr>
          <p:nvPr/>
        </p:nvSpPr>
        <p:spPr bwMode="auto">
          <a:xfrm>
            <a:off x="2051050" y="260350"/>
            <a:ext cx="5961063" cy="871538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1986-1991</a:t>
            </a:r>
          </a:p>
        </p:txBody>
      </p:sp>
      <p:pic>
        <p:nvPicPr>
          <p:cNvPr id="89090" name="Picture 5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1" name="Picture 4" descr="Картинки по запросу логотип бна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2133600"/>
            <a:ext cx="1862138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365356" y="2521247"/>
            <a:ext cx="7519958" cy="646332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«</a:t>
            </a:r>
            <a:r>
              <a:rPr lang="ru-RU" sz="3600" b="1" spc="50" dirty="0" err="1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Ветеринарна</a:t>
            </a: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 медицина»</a:t>
            </a:r>
          </a:p>
        </p:txBody>
      </p:sp>
      <p:pic>
        <p:nvPicPr>
          <p:cNvPr id="89093" name="Picture 16" descr="Картинки по запросу факультет ветеринарної медицини БНАУ картин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3933825"/>
            <a:ext cx="4030663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16013" y="0"/>
            <a:ext cx="7740650" cy="1846263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1600" b="1" smtClean="0">
                <a:solidFill>
                  <a:schemeClr val="bg2"/>
                </a:solidFill>
              </a:rPr>
              <a:t>Тирсіна Ю.М. відповідальна за організацію та  проведення конференцій, координатор відділу науково-технічного товариства молоді на факультеті ветеринарної медицини бере участь в організації та проведенні науково-практичних конференцій професорсько-викладацького складу, молодих учених, аспірантів, докторантів та  студентів</a:t>
            </a:r>
            <a:endParaRPr lang="ru-RU" sz="1800" b="1" smtClean="0">
              <a:solidFill>
                <a:schemeClr val="bg2"/>
              </a:solidFill>
            </a:endParaRPr>
          </a:p>
        </p:txBody>
      </p:sp>
      <p:pic>
        <p:nvPicPr>
          <p:cNvPr id="90114" name="Picture 19" descr="Рисунок1"/>
          <p:cNvPicPr>
            <a:picLocks noChangeAspect="1" noChangeArrowheads="1"/>
          </p:cNvPicPr>
          <p:nvPr/>
        </p:nvPicPr>
        <p:blipFill>
          <a:blip r:embed="rId2"/>
          <a:srcRect l="5739" t="716" r="82431"/>
          <a:stretch>
            <a:fillRect/>
          </a:stretch>
        </p:blipFill>
        <p:spPr bwMode="auto">
          <a:xfrm>
            <a:off x="0" y="0"/>
            <a:ext cx="11160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WordArt 18"/>
          <p:cNvSpPr>
            <a:spLocks noChangeArrowheads="1" noChangeShapeType="1" noTextEdit="1"/>
          </p:cNvSpPr>
          <p:nvPr/>
        </p:nvSpPr>
        <p:spPr bwMode="auto">
          <a:xfrm>
            <a:off x="2124075" y="5589588"/>
            <a:ext cx="6032500" cy="1014412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2003-донині</a:t>
            </a:r>
          </a:p>
        </p:txBody>
      </p:sp>
      <p:pic>
        <p:nvPicPr>
          <p:cNvPr id="90116" name="Picture 9" descr="Картинки по запросу конференція картин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1628775"/>
            <a:ext cx="2989263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7" name="Picture 17" descr="Картинки по запросу конференція картин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00700" y="2997200"/>
            <a:ext cx="35433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8" name="Picture 15" descr="Картинки по запросу конференція картин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03350" y="2276475"/>
            <a:ext cx="4003675" cy="259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AutoShape 5" descr="Картинки по запросу Всеукраїнського конкурсу студентських наукових робіт з  картинк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sz="1800"/>
          </a:p>
        </p:txBody>
      </p:sp>
      <p:sp>
        <p:nvSpPr>
          <p:cNvPr id="91138" name="AutoShape 7" descr="Картинки по запросу Всеукраїнського конкурсу студентських наукових робіт з  картинк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sz="1800"/>
          </a:p>
        </p:txBody>
      </p:sp>
      <p:sp>
        <p:nvSpPr>
          <p:cNvPr id="91139" name="AutoShape 9" descr="Картинки по запросу Всеукраїнського конкурсу студентських наукових робіт з  картинк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sz="1800"/>
          </a:p>
        </p:txBody>
      </p:sp>
      <p:sp>
        <p:nvSpPr>
          <p:cNvPr id="91140" name="AutoShape 11" descr="Картинки по запросу Всеукраїнського конкурсу студентських наукових робіт з  картинк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sz="1800"/>
          </a:p>
        </p:txBody>
      </p:sp>
      <p:pic>
        <p:nvPicPr>
          <p:cNvPr id="91141" name="Picture 13" descr="Картинки по запросу Всеукраїнського конкурсу студентських наукових робіт з 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412875"/>
            <a:ext cx="47625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2" name="AutoShape 15" descr="Картинки по запросу Всеукраїнського конкурсу студентських наукових робіт з  картинк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sz="1800"/>
          </a:p>
        </p:txBody>
      </p:sp>
      <p:sp>
        <p:nvSpPr>
          <p:cNvPr id="91143" name="AutoShape 17" descr="Картинки по запросу Всеукраїнського конкурсу студентських наукових робіт з  картинк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sz="1800"/>
          </a:p>
        </p:txBody>
      </p:sp>
      <p:pic>
        <p:nvPicPr>
          <p:cNvPr id="91144" name="Picture 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941888"/>
            <a:ext cx="30765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5" name="Picture 21" descr="Картинки по запросу Всеукраїнського конкурсу студентських наукових робіт з  картин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4663" y="3357563"/>
            <a:ext cx="4656137" cy="310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00113" y="188913"/>
            <a:ext cx="8243887" cy="112395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1800" b="1" smtClean="0">
                <a:solidFill>
                  <a:srgbClr val="990033"/>
                </a:solidFill>
                <a:latin typeface="Arial" charset="0"/>
              </a:rPr>
              <a:t>Б</a:t>
            </a:r>
            <a:r>
              <a:rPr lang="uk-UA" sz="1800" b="1" smtClean="0">
                <a:solidFill>
                  <a:srgbClr val="990033"/>
                </a:solidFill>
              </a:rPr>
              <a:t>ере</a:t>
            </a:r>
            <a:r>
              <a:rPr lang="uk-UA" sz="1800" b="1" smtClean="0">
                <a:solidFill>
                  <a:srgbClr val="990033"/>
                </a:solidFill>
                <a:latin typeface="Arial" charset="0"/>
              </a:rPr>
              <a:t> </a:t>
            </a:r>
            <a:r>
              <a:rPr lang="uk-UA" sz="1800" b="1" smtClean="0">
                <a:solidFill>
                  <a:srgbClr val="990033"/>
                </a:solidFill>
              </a:rPr>
              <a:t>участь у організаційних питаннях щодо проведення Всеукраїнського конкурсу студентських наукових робіт з природничих, технічних та гуманітарних наук</a:t>
            </a:r>
            <a:endParaRPr lang="ru-RU" sz="1800" b="1" smtClean="0">
              <a:solidFill>
                <a:srgbClr val="990033"/>
              </a:solidFill>
            </a:endParaRPr>
          </a:p>
        </p:txBody>
      </p:sp>
      <p:sp>
        <p:nvSpPr>
          <p:cNvPr id="91147" name="WordArt 19"/>
          <p:cNvSpPr>
            <a:spLocks noChangeArrowheads="1" noChangeShapeType="1" noTextEdit="1"/>
          </p:cNvSpPr>
          <p:nvPr/>
        </p:nvSpPr>
        <p:spPr bwMode="auto">
          <a:xfrm>
            <a:off x="3276600" y="1844675"/>
            <a:ext cx="4735513" cy="6540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2014-донині</a:t>
            </a:r>
          </a:p>
        </p:txBody>
      </p:sp>
      <p:pic>
        <p:nvPicPr>
          <p:cNvPr id="91148" name="Picture 19" descr="Рисунок1"/>
          <p:cNvPicPr>
            <a:picLocks noChangeAspect="1" noChangeArrowheads="1"/>
          </p:cNvPicPr>
          <p:nvPr/>
        </p:nvPicPr>
        <p:blipFill>
          <a:blip r:embed="rId5"/>
          <a:srcRect l="5739" t="716" r="82431"/>
          <a:stretch>
            <a:fillRect/>
          </a:stretch>
        </p:blipFill>
        <p:spPr bwMode="auto">
          <a:xfrm>
            <a:off x="0" y="0"/>
            <a:ext cx="11160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Picture 5" descr="Картинки по запросу Всеукраїнського конкурсу студентських наукових робіт з 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700213"/>
            <a:ext cx="6624638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2" name="AutoShape 11" descr="Картинки по запросу подяка картинк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sz="1800"/>
          </a:p>
        </p:txBody>
      </p:sp>
      <p:pic>
        <p:nvPicPr>
          <p:cNvPr id="92163" name="Picture 2"/>
          <p:cNvPicPr>
            <a:picLocks noChangeAspect="1" noChangeArrowheads="1"/>
          </p:cNvPicPr>
          <p:nvPr/>
        </p:nvPicPr>
        <p:blipFill>
          <a:blip r:embed="rId3"/>
          <a:srcRect t="1556" r="62729"/>
          <a:stretch>
            <a:fillRect/>
          </a:stretch>
        </p:blipFill>
        <p:spPr bwMode="auto">
          <a:xfrm>
            <a:off x="4660900" y="2852738"/>
            <a:ext cx="214153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4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3663" y="1773238"/>
            <a:ext cx="1906587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5" name="Picture 16" descr="Рисунок1"/>
          <p:cNvPicPr>
            <a:picLocks noChangeAspect="1" noChangeArrowheads="1"/>
          </p:cNvPicPr>
          <p:nvPr/>
        </p:nvPicPr>
        <p:blipFill>
          <a:blip r:embed="rId5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63849" y="152128"/>
            <a:ext cx="7056785" cy="1142999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sz="2400" b="1" smtClean="0">
                <a:solidFill>
                  <a:schemeClr val="folHlink"/>
                </a:solidFill>
                <a:latin typeface="Arial" charset="0"/>
                <a:cs typeface="Arial" charset="0"/>
              </a:rPr>
              <a:t>Нагороджена грамотами  та подяками за активну роботу щодо організації конференцій</a:t>
            </a:r>
            <a:endParaRPr lang="ru-RU" sz="2400" b="1" smtClean="0">
              <a:solidFill>
                <a:schemeClr val="folHlin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4"/>
          <p:cNvPicPr>
            <a:picLocks noChangeAspect="1" noChangeArrowheads="1"/>
          </p:cNvPicPr>
          <p:nvPr/>
        </p:nvPicPr>
        <p:blipFill>
          <a:blip r:embed="rId2"/>
          <a:srcRect l="-2789"/>
          <a:stretch>
            <a:fillRect/>
          </a:stretch>
        </p:blipFill>
        <p:spPr bwMode="auto">
          <a:xfrm>
            <a:off x="1187450" y="1484313"/>
            <a:ext cx="7956550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6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82817" b="252"/>
          <a:stretch>
            <a:fillRect/>
          </a:stretch>
        </p:blipFill>
        <p:spPr bwMode="auto">
          <a:xfrm>
            <a:off x="-107950" y="-171450"/>
            <a:ext cx="1331913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/>
          </p:cNvSpPr>
          <p:nvPr/>
        </p:nvSpPr>
        <p:spPr bwMode="auto">
          <a:xfrm>
            <a:off x="1871663" y="0"/>
            <a:ext cx="7272337" cy="1557338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uk-UA" sz="1800" b="1">
                <a:solidFill>
                  <a:schemeClr val="accent2"/>
                </a:solidFill>
              </a:rPr>
              <a:t>Брала участь у міжнародному науковому проекті у галузі ветеринарної освіти МЕБ – </a:t>
            </a:r>
            <a:r>
              <a:rPr lang="en-US" sz="1800" b="1" i="1">
                <a:solidFill>
                  <a:schemeClr val="accent2"/>
                </a:solidFill>
              </a:rPr>
              <a:t>VetAgro Sup</a:t>
            </a:r>
            <a:r>
              <a:rPr lang="uk-UA" sz="1800" b="1">
                <a:solidFill>
                  <a:schemeClr val="accent2"/>
                </a:solidFill>
              </a:rPr>
              <a:t> (Франція) - Білоцерківський НАУ. стажування у Ліонській національній ветеринарній школі VetAgro Sup за напрямком: “Некропсія. Клініко-патоморфологічний аналіз”</a:t>
            </a:r>
          </a:p>
          <a:p>
            <a:pPr algn="ctr">
              <a:defRPr/>
            </a:pPr>
            <a:endParaRPr lang="ru-RU" sz="1800" b="1">
              <a:latin typeface="Calibri" pitchFamily="34" charset="0"/>
            </a:endParaRPr>
          </a:p>
        </p:txBody>
      </p:sp>
      <p:sp>
        <p:nvSpPr>
          <p:cNvPr id="93188" name="WordArt 5"/>
          <p:cNvSpPr>
            <a:spLocks noChangeArrowheads="1" noChangeShapeType="1" noTextEdit="1"/>
          </p:cNvSpPr>
          <p:nvPr/>
        </p:nvSpPr>
        <p:spPr bwMode="auto">
          <a:xfrm>
            <a:off x="1476375" y="1268413"/>
            <a:ext cx="3240088" cy="7207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2017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512" y="36240"/>
            <a:ext cx="7056784" cy="1143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endParaRPr lang="ru-RU" sz="180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defRPr/>
            </a:pPr>
            <a:r>
              <a:rPr lang="uk-UA" sz="1800" b="1" i="1" smtClean="0">
                <a:solidFill>
                  <a:schemeClr val="accent2"/>
                </a:solidFill>
                <a:latin typeface="Arial" charset="0"/>
                <a:cs typeface="Arial" charset="0"/>
              </a:rPr>
              <a:t>ЛЯСОТА ВАСИЛЬ ПЕТРОВИЧ </a:t>
            </a:r>
          </a:p>
          <a:p>
            <a:pPr eaLnBrk="1" hangingPunct="1">
              <a:defRPr/>
            </a:pPr>
            <a:r>
              <a:rPr lang="uk-UA" sz="1800" b="1" i="1" smtClean="0">
                <a:solidFill>
                  <a:schemeClr val="hlink"/>
                </a:solidFill>
                <a:latin typeface="Arial" charset="0"/>
                <a:cs typeface="Arial" charset="0"/>
              </a:rPr>
              <a:t>автор </a:t>
            </a:r>
            <a:r>
              <a:rPr lang="ru-RU" sz="1800" smtClean="0">
                <a:solidFill>
                  <a:schemeClr val="hlink"/>
                </a:solidFill>
                <a:latin typeface="Arial" charset="0"/>
                <a:cs typeface="Arial" charset="0"/>
              </a:rPr>
              <a:t> </a:t>
            </a:r>
            <a:r>
              <a:rPr lang="ru-RU" sz="18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7 Деклараційних патентів України та 2 Технічних умов</a:t>
            </a:r>
            <a:endParaRPr lang="ru-RU" sz="4000" b="1" smtClean="0">
              <a:solidFill>
                <a:schemeClr val="hlink"/>
              </a:solidFill>
              <a:cs typeface="Arial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088" y="1341438"/>
            <a:ext cx="8316912" cy="525621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endParaRPr lang="ru-RU" sz="1500" smtClean="0"/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500" b="1" smtClean="0">
                <a:solidFill>
                  <a:srgbClr val="002060"/>
                </a:solidFill>
              </a:rPr>
              <a:t>      </a:t>
            </a:r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141663"/>
            <a:ext cx="2271712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1844675"/>
            <a:ext cx="1889125" cy="266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Рисунок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1268413"/>
            <a:ext cx="23114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Рисунок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1863" y="1484313"/>
            <a:ext cx="23114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Рисунок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32600" y="1773238"/>
            <a:ext cx="23114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Рисунок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59563" y="3068638"/>
            <a:ext cx="23114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Рисунок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225" y="3724275"/>
            <a:ext cx="23114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Рисунок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5600" y="3724275"/>
            <a:ext cx="23114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Рисунок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4300" y="3724275"/>
            <a:ext cx="23114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765175"/>
            <a:ext cx="371633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89363"/>
            <a:ext cx="2895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1268413"/>
            <a:ext cx="26162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2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48038" y="3933825"/>
            <a:ext cx="258127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3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3716338"/>
            <a:ext cx="2951162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4" name="Picture 9" descr="Рисунок1"/>
          <p:cNvPicPr>
            <a:picLocks noChangeAspect="1" noChangeArrowheads="1"/>
          </p:cNvPicPr>
          <p:nvPr/>
        </p:nvPicPr>
        <p:blipFill>
          <a:blip r:embed="rId7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47813" y="0"/>
            <a:ext cx="6635750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000" b="1" smtClean="0">
                <a:solidFill>
                  <a:schemeClr val="hlink"/>
                </a:solidFill>
              </a:rPr>
              <a:t>Відвідала практичні заняття з патологічної анатомії та токсикології,  ознайомилась з основами біобезпеки секційної зали</a:t>
            </a:r>
            <a:endParaRPr lang="ru-RU" sz="2000" b="1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981075"/>
            <a:ext cx="4321175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4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19250" y="333375"/>
            <a:ext cx="6562725" cy="566738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smtClean="0">
                <a:solidFill>
                  <a:srgbClr val="0000FF"/>
                </a:solidFill>
              </a:rPr>
              <a:t>Прогулянка травневим Ліоном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1557338"/>
            <a:ext cx="18288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58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4964" t="-1830" r="82817"/>
          <a:stretch>
            <a:fillRect/>
          </a:stretch>
        </p:blipFill>
        <p:spPr bwMode="auto">
          <a:xfrm>
            <a:off x="179388" y="0"/>
            <a:ext cx="1152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59" name="Picture 7" descr="Картинки по запросу факультет лінгвістики БНАУ картин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168400"/>
            <a:ext cx="4445000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95587" y="223565"/>
            <a:ext cx="7056784" cy="1143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000" b="1" smtClean="0">
                <a:solidFill>
                  <a:srgbClr val="CC3399"/>
                </a:solidFill>
                <a:latin typeface="Arial" charset="0"/>
                <a:cs typeface="Arial" charset="0"/>
              </a:rPr>
              <a:t>ТИШКІВСЬКА НАТАЛІЯ ВАСИЛІВНА</a:t>
            </a:r>
            <a:r>
              <a:rPr lang="uk-UA" sz="2000" smtClean="0">
                <a:solidFill>
                  <a:schemeClr val="hlink"/>
                </a:solidFill>
                <a:latin typeface="Arial" charset="0"/>
                <a:cs typeface="Arial" charset="0"/>
              </a:rPr>
              <a:t/>
            </a:r>
            <a:br>
              <a:rPr lang="uk-UA" sz="2000" smtClean="0">
                <a:solidFill>
                  <a:schemeClr val="hlink"/>
                </a:solidFill>
                <a:latin typeface="Arial" charset="0"/>
                <a:cs typeface="Arial" charset="0"/>
              </a:rPr>
            </a:br>
            <a:r>
              <a:rPr lang="uk-UA" sz="2000" smtClean="0">
                <a:solidFill>
                  <a:schemeClr val="hlink"/>
                </a:solidFill>
                <a:latin typeface="Arial" charset="0"/>
                <a:cs typeface="Arial" charset="0"/>
              </a:rPr>
              <a:t> </a:t>
            </a:r>
            <a:r>
              <a:rPr lang="uk-UA" sz="20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кандидат ветеринарних наук, доцент</a:t>
            </a:r>
            <a:endParaRPr lang="ru-RU" sz="2000" b="1" smtClean="0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47813" y="260350"/>
            <a:ext cx="7272337" cy="360045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4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Уроженка</a:t>
            </a:r>
            <a:r>
              <a:rPr lang="uk-UA" sz="400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400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с.м.т. Капітановка </a:t>
            </a:r>
            <a:br>
              <a:rPr lang="uk-UA" sz="40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Новомиргородського району</a:t>
            </a:r>
            <a:br>
              <a:rPr lang="uk-UA" sz="40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Кіровоградської області</a:t>
            </a:r>
            <a:endParaRPr lang="ru-RU" sz="4000" b="1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7282" name="Picture 5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4437063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4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4437063"/>
            <a:ext cx="25923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5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4300" y="4292600"/>
            <a:ext cx="21367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6" name="Picture 9"/>
          <p:cNvPicPr>
            <a:picLocks noChangeAspect="1" noChangeArrowheads="1"/>
          </p:cNvPicPr>
          <p:nvPr/>
        </p:nvPicPr>
        <p:blipFill>
          <a:blip r:embed="rId6"/>
          <a:srcRect r="-117" b="86125"/>
          <a:stretch>
            <a:fillRect/>
          </a:stretch>
        </p:blipFill>
        <p:spPr bwMode="auto">
          <a:xfrm>
            <a:off x="1692275" y="260350"/>
            <a:ext cx="59436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WordArt 4"/>
          <p:cNvSpPr>
            <a:spLocks noChangeArrowheads="1" noChangeShapeType="1" noTextEdit="1"/>
          </p:cNvSpPr>
          <p:nvPr/>
        </p:nvSpPr>
        <p:spPr bwMode="auto">
          <a:xfrm>
            <a:off x="1187450" y="188913"/>
            <a:ext cx="6248400" cy="14478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1993-1998</a:t>
            </a:r>
          </a:p>
        </p:txBody>
      </p:sp>
      <p:pic>
        <p:nvPicPr>
          <p:cNvPr id="98306" name="Picture 4" descr="Картинки по запросу логотип бна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620713"/>
            <a:ext cx="1862138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81032" y="1798935"/>
            <a:ext cx="7519958" cy="646331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«</a:t>
            </a:r>
            <a:r>
              <a:rPr lang="ru-RU" sz="3600" b="1" spc="50" dirty="0" err="1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Ветеринарна</a:t>
            </a: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 медицина»</a:t>
            </a:r>
          </a:p>
        </p:txBody>
      </p:sp>
      <p:pic>
        <p:nvPicPr>
          <p:cNvPr id="98308" name="Picture 16" descr="Картинки по запросу факультет ветеринарної медицини БНАУ картин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3284538"/>
            <a:ext cx="4030662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09" name="Picture 5" descr="Рисунок1"/>
          <p:cNvPicPr>
            <a:picLocks noChangeAspect="1" noChangeArrowheads="1"/>
          </p:cNvPicPr>
          <p:nvPr/>
        </p:nvPicPr>
        <p:blipFill>
          <a:blip r:embed="rId4"/>
          <a:srcRect l="4964" t="-1830" r="82817"/>
          <a:stretch>
            <a:fillRect/>
          </a:stretch>
        </p:blipFill>
        <p:spPr bwMode="auto">
          <a:xfrm>
            <a:off x="179388" y="0"/>
            <a:ext cx="1152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484313"/>
            <a:ext cx="4391025" cy="360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1557338"/>
            <a:ext cx="3786188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40049" y="261666"/>
            <a:ext cx="7056784" cy="1142999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b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Керівник студентського гуртка з ветсанекспертизи</a:t>
            </a:r>
          </a:p>
        </p:txBody>
      </p:sp>
      <p:sp>
        <p:nvSpPr>
          <p:cNvPr id="4" name="Заголовок 1"/>
          <p:cNvSpPr>
            <a:spLocks/>
          </p:cNvSpPr>
          <p:nvPr/>
        </p:nvSpPr>
        <p:spPr bwMode="auto">
          <a:xfrm>
            <a:off x="1042988" y="5300663"/>
            <a:ext cx="7921625" cy="1143000"/>
          </a:xfrm>
          <a:prstGeom prst="rect">
            <a:avLst/>
          </a:prstGeom>
          <a:gradFill rotWithShape="1">
            <a:gsLst>
              <a:gs pos="0">
                <a:srgbClr val="2787A0"/>
              </a:gs>
              <a:gs pos="80000">
                <a:srgbClr val="36B1D2"/>
              </a:gs>
              <a:gs pos="100000">
                <a:srgbClr val="34B3D6"/>
              </a:gs>
            </a:gsLst>
            <a:lin ang="16200000"/>
          </a:gra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uk-UA" b="1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Виїзне засідання науково-студентського гуртка з ветсанекспертизи на провідному підприємстві – експортері плодоовочевої продукції</a:t>
            </a:r>
            <a:endParaRPr lang="ru-RU" b="1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9335" name="Picture 5" descr="Рисунок1"/>
          <p:cNvPicPr>
            <a:picLocks noChangeAspect="1" noChangeArrowheads="1"/>
          </p:cNvPicPr>
          <p:nvPr/>
        </p:nvPicPr>
        <p:blipFill>
          <a:blip r:embed="rId4"/>
          <a:srcRect l="4964" t="-1830" r="82817"/>
          <a:stretch>
            <a:fillRect/>
          </a:stretch>
        </p:blipFill>
        <p:spPr bwMode="auto">
          <a:xfrm>
            <a:off x="-107950" y="-100013"/>
            <a:ext cx="1152525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3"/>
          <p:cNvSpPr>
            <a:spLocks noGrp="1"/>
          </p:cNvSpPr>
          <p:nvPr>
            <p:ph type="body" idx="1"/>
          </p:nvPr>
        </p:nvSpPr>
        <p:spPr>
          <a:xfrm>
            <a:off x="179388" y="5300663"/>
            <a:ext cx="8507412" cy="1557337"/>
          </a:xfrm>
        </p:spPr>
        <p:txBody>
          <a:bodyPr/>
          <a:lstStyle/>
          <a:p>
            <a:r>
              <a:rPr lang="uk-UA" smtClean="0"/>
              <a:t>:</a:t>
            </a:r>
          </a:p>
        </p:txBody>
      </p:sp>
      <p:pic>
        <p:nvPicPr>
          <p:cNvPr id="100354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773238"/>
            <a:ext cx="50006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5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620713"/>
            <a:ext cx="29241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6" name="Рисунок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3752850"/>
            <a:ext cx="414337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7" name="Picture 7" descr="Рисунок1"/>
          <p:cNvPicPr>
            <a:picLocks noChangeAspect="1" noChangeArrowheads="1"/>
          </p:cNvPicPr>
          <p:nvPr/>
        </p:nvPicPr>
        <p:blipFill>
          <a:blip r:embed="rId5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58888" y="115888"/>
            <a:ext cx="7885112" cy="1368425"/>
          </a:xfr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cap="flat" algn="ctr">
            <a:solidFill>
              <a:srgbClr val="7D60A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uk-UA" sz="1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На кафедрі працює з 2006 року.</a:t>
            </a:r>
            <a:br>
              <a:rPr lang="uk-UA" sz="1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Для удосконалення наукової майстерності та освоєння нових, сучасних методів дослідження систематично проходить, навчання, стажування зокрема:у науково-дослідному інституті ДНДКІ ветеринарних препаратів та кормових добавок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125538"/>
            <a:ext cx="7812087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78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898824" y="36240"/>
            <a:ext cx="7056784" cy="1143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4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СЕРТИФІКАТ </a:t>
            </a:r>
            <a:r>
              <a:rPr lang="uk-UA" sz="24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ДЕРЖПРОДСПОЖИВСЛУЖБИ УКРАЇНИ</a:t>
            </a:r>
            <a:endParaRPr lang="ru-RU" sz="2400" b="1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Рисунок 6"/>
          <p:cNvPicPr>
            <a:picLocks noChangeAspect="1" noChangeArrowheads="1"/>
          </p:cNvPicPr>
          <p:nvPr/>
        </p:nvPicPr>
        <p:blipFill>
          <a:blip r:embed="rId2"/>
          <a:srcRect l="-2071" t="12703"/>
          <a:stretch>
            <a:fillRect/>
          </a:stretch>
        </p:blipFill>
        <p:spPr bwMode="auto">
          <a:xfrm>
            <a:off x="395288" y="1323975"/>
            <a:ext cx="3816350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2" name="Рисунок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557338"/>
            <a:ext cx="4175125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3" name="Picture 6" descr="Рисунок1"/>
          <p:cNvPicPr>
            <a:picLocks noChangeAspect="1" noChangeArrowheads="1"/>
          </p:cNvPicPr>
          <p:nvPr/>
        </p:nvPicPr>
        <p:blipFill>
          <a:blip r:embed="rId4"/>
          <a:srcRect l="3062" t="-1830" r="79771"/>
          <a:stretch>
            <a:fillRect/>
          </a:stretch>
        </p:blipFill>
        <p:spPr bwMode="auto">
          <a:xfrm>
            <a:off x="-252413" y="0"/>
            <a:ext cx="16192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58888" y="0"/>
            <a:ext cx="7705725" cy="1844675"/>
          </a:xfr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cap="flat" algn="ctr">
            <a:solidFill>
              <a:srgbClr val="7D60A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uk-UA" sz="3200" b="1" smtClean="0">
                <a:solidFill>
                  <a:srgbClr val="CC3399"/>
                </a:solidFill>
              </a:rPr>
              <a:t>Стажування в Українській лабораторії якості і безпеки продукції АПК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3"/>
          <p:cNvSpPr>
            <a:spLocks noGrp="1"/>
          </p:cNvSpPr>
          <p:nvPr>
            <p:ph type="body" idx="1"/>
          </p:nvPr>
        </p:nvSpPr>
        <p:spPr>
          <a:xfrm>
            <a:off x="684213" y="2565400"/>
            <a:ext cx="8229600" cy="4292600"/>
          </a:xfrm>
        </p:spPr>
        <p:txBody>
          <a:bodyPr/>
          <a:lstStyle/>
          <a:p>
            <a:pPr lvl="2" algn="ctr">
              <a:lnSpc>
                <a:spcPct val="90000"/>
              </a:lnSpc>
            </a:pPr>
            <a:r>
              <a:rPr lang="uk-UA" sz="2800" smtClean="0">
                <a:solidFill>
                  <a:schemeClr val="hlink"/>
                </a:solidFill>
              </a:rPr>
              <a:t>1. </a:t>
            </a:r>
            <a:r>
              <a:rPr lang="en-GB" sz="2800" smtClean="0">
                <a:solidFill>
                  <a:schemeClr val="hlink"/>
                </a:solidFill>
              </a:rPr>
              <a:t>Earthworms</a:t>
            </a:r>
            <a:r>
              <a:rPr lang="uk-UA" sz="2800" smtClean="0">
                <a:solidFill>
                  <a:schemeClr val="hlink"/>
                </a:solidFill>
              </a:rPr>
              <a:t> (</a:t>
            </a:r>
            <a:r>
              <a:rPr lang="en-GB" sz="2800" smtClean="0">
                <a:solidFill>
                  <a:schemeClr val="hlink"/>
                </a:solidFill>
              </a:rPr>
              <a:t>Lumbricidae</a:t>
            </a:r>
            <a:r>
              <a:rPr lang="uk-UA" sz="2800" smtClean="0">
                <a:solidFill>
                  <a:schemeClr val="hlink"/>
                </a:solidFill>
              </a:rPr>
              <a:t>) </a:t>
            </a:r>
            <a:r>
              <a:rPr lang="en-GB" sz="2800" smtClean="0">
                <a:solidFill>
                  <a:schemeClr val="hlink"/>
                </a:solidFill>
              </a:rPr>
              <a:t>as intermediate hosts of lung nematodes</a:t>
            </a:r>
            <a:r>
              <a:rPr lang="uk-UA" sz="2800" smtClean="0">
                <a:solidFill>
                  <a:schemeClr val="hlink"/>
                </a:solidFill>
              </a:rPr>
              <a:t> (</a:t>
            </a:r>
            <a:r>
              <a:rPr lang="en-GB" sz="2800" smtClean="0">
                <a:solidFill>
                  <a:schemeClr val="hlink"/>
                </a:solidFill>
              </a:rPr>
              <a:t>Metastrongylidae</a:t>
            </a:r>
            <a:r>
              <a:rPr lang="uk-UA" sz="2800" smtClean="0">
                <a:solidFill>
                  <a:schemeClr val="hlink"/>
                </a:solidFill>
              </a:rPr>
              <a:t>) </a:t>
            </a:r>
            <a:r>
              <a:rPr lang="en-GB" sz="2800" smtClean="0">
                <a:solidFill>
                  <a:schemeClr val="hlink"/>
                </a:solidFill>
              </a:rPr>
              <a:t>of swine in Kyiv and Zhytomyr regions of Ukraine</a:t>
            </a:r>
            <a:r>
              <a:rPr lang="uk-UA" sz="2800" smtClean="0">
                <a:solidFill>
                  <a:schemeClr val="hlink"/>
                </a:solidFill>
              </a:rPr>
              <a:t> / A.A. Antipov, </a:t>
            </a:r>
            <a:r>
              <a:rPr lang="en-US" sz="2800" smtClean="0">
                <a:solidFill>
                  <a:schemeClr val="hlink"/>
                </a:solidFill>
              </a:rPr>
              <a:t>T</a:t>
            </a:r>
            <a:r>
              <a:rPr lang="uk-UA" sz="2800" smtClean="0">
                <a:solidFill>
                  <a:schemeClr val="hlink"/>
                </a:solidFill>
              </a:rPr>
              <a:t>.</a:t>
            </a:r>
            <a:r>
              <a:rPr lang="en-US" sz="2800" smtClean="0">
                <a:solidFill>
                  <a:schemeClr val="hlink"/>
                </a:solidFill>
              </a:rPr>
              <a:t>I</a:t>
            </a:r>
            <a:r>
              <a:rPr lang="uk-UA" sz="2800" smtClean="0">
                <a:solidFill>
                  <a:schemeClr val="hlink"/>
                </a:solidFill>
              </a:rPr>
              <a:t>. </a:t>
            </a:r>
            <a:r>
              <a:rPr lang="en-US" sz="2800" smtClean="0">
                <a:solidFill>
                  <a:schemeClr val="hlink"/>
                </a:solidFill>
              </a:rPr>
              <a:t>Bakhur</a:t>
            </a:r>
            <a:r>
              <a:rPr lang="uk-UA" sz="2800" smtClean="0">
                <a:solidFill>
                  <a:schemeClr val="hlink"/>
                </a:solidFill>
              </a:rPr>
              <a:t>, D.V. Feshchenko, T.A. Romanishina, </a:t>
            </a:r>
            <a:r>
              <a:rPr lang="en-US" sz="2800" smtClean="0">
                <a:solidFill>
                  <a:schemeClr val="hlink"/>
                </a:solidFill>
              </a:rPr>
              <a:t>N</a:t>
            </a:r>
            <a:r>
              <a:rPr lang="uk-UA" sz="2800" smtClean="0">
                <a:solidFill>
                  <a:schemeClr val="hlink"/>
                </a:solidFill>
              </a:rPr>
              <a:t>.</a:t>
            </a:r>
            <a:r>
              <a:rPr lang="en-US" sz="2800" smtClean="0">
                <a:solidFill>
                  <a:schemeClr val="hlink"/>
                </a:solidFill>
              </a:rPr>
              <a:t>V</a:t>
            </a:r>
            <a:r>
              <a:rPr lang="uk-UA" sz="2800" smtClean="0">
                <a:solidFill>
                  <a:schemeClr val="hlink"/>
                </a:solidFill>
              </a:rPr>
              <a:t>. </a:t>
            </a:r>
            <a:r>
              <a:rPr lang="en-US" sz="2800" smtClean="0">
                <a:solidFill>
                  <a:schemeClr val="hlink"/>
                </a:solidFill>
              </a:rPr>
              <a:t>Avramenko</a:t>
            </a:r>
            <a:r>
              <a:rPr lang="uk-UA" sz="2800" smtClean="0">
                <a:solidFill>
                  <a:schemeClr val="hlink"/>
                </a:solidFill>
              </a:rPr>
              <a:t>, </a:t>
            </a:r>
            <a:r>
              <a:rPr lang="en-US" sz="2800" smtClean="0">
                <a:solidFill>
                  <a:schemeClr val="hlink"/>
                </a:solidFill>
              </a:rPr>
              <a:t>V</a:t>
            </a:r>
            <a:r>
              <a:rPr lang="uk-UA" sz="2800" smtClean="0">
                <a:solidFill>
                  <a:schemeClr val="hlink"/>
                </a:solidFill>
              </a:rPr>
              <a:t>.</a:t>
            </a:r>
            <a:r>
              <a:rPr lang="en-US" sz="2800" smtClean="0">
                <a:solidFill>
                  <a:schemeClr val="hlink"/>
                </a:solidFill>
              </a:rPr>
              <a:t>P</a:t>
            </a:r>
            <a:r>
              <a:rPr lang="uk-UA" sz="2800" smtClean="0">
                <a:solidFill>
                  <a:schemeClr val="hlink"/>
                </a:solidFill>
              </a:rPr>
              <a:t>. </a:t>
            </a:r>
            <a:r>
              <a:rPr lang="en-US" sz="2800" smtClean="0">
                <a:solidFill>
                  <a:schemeClr val="hlink"/>
                </a:solidFill>
              </a:rPr>
              <a:t>Goncharenko</a:t>
            </a:r>
            <a:r>
              <a:rPr lang="uk-UA" sz="2800" smtClean="0">
                <a:solidFill>
                  <a:schemeClr val="hlink"/>
                </a:solidFill>
              </a:rPr>
              <a:t>, </a:t>
            </a:r>
            <a:r>
              <a:rPr lang="en-US" sz="2800" smtClean="0">
                <a:solidFill>
                  <a:schemeClr val="hlink"/>
                </a:solidFill>
              </a:rPr>
              <a:t>O</a:t>
            </a:r>
            <a:r>
              <a:rPr lang="uk-UA" sz="2800" smtClean="0">
                <a:solidFill>
                  <a:schemeClr val="hlink"/>
                </a:solidFill>
              </a:rPr>
              <a:t>.</a:t>
            </a:r>
            <a:r>
              <a:rPr lang="en-US" sz="2800" smtClean="0">
                <a:solidFill>
                  <a:schemeClr val="hlink"/>
                </a:solidFill>
              </a:rPr>
              <a:t>A</a:t>
            </a:r>
            <a:r>
              <a:rPr lang="uk-UA" sz="2800" smtClean="0">
                <a:solidFill>
                  <a:schemeClr val="hlink"/>
                </a:solidFill>
              </a:rPr>
              <a:t>. </a:t>
            </a:r>
            <a:r>
              <a:rPr lang="en-US" sz="2800" smtClean="0">
                <a:solidFill>
                  <a:schemeClr val="hlink"/>
                </a:solidFill>
              </a:rPr>
              <a:t>Zgozinska</a:t>
            </a:r>
            <a:r>
              <a:rPr lang="uk-UA" sz="2800" smtClean="0">
                <a:solidFill>
                  <a:schemeClr val="hlink"/>
                </a:solidFill>
              </a:rPr>
              <a:t>, </a:t>
            </a:r>
            <a:r>
              <a:rPr lang="en-US" sz="2800" smtClean="0">
                <a:solidFill>
                  <a:schemeClr val="hlink"/>
                </a:solidFill>
              </a:rPr>
              <a:t>L</a:t>
            </a:r>
            <a:r>
              <a:rPr lang="uk-UA" sz="2800" smtClean="0">
                <a:solidFill>
                  <a:schemeClr val="hlink"/>
                </a:solidFill>
              </a:rPr>
              <a:t>.</a:t>
            </a:r>
            <a:r>
              <a:rPr lang="en-US" sz="2800" smtClean="0">
                <a:solidFill>
                  <a:schemeClr val="hlink"/>
                </a:solidFill>
              </a:rPr>
              <a:t>M</a:t>
            </a:r>
            <a:r>
              <a:rPr lang="uk-UA" sz="2800" smtClean="0">
                <a:solidFill>
                  <a:schemeClr val="hlink"/>
                </a:solidFill>
              </a:rPr>
              <a:t>. </a:t>
            </a:r>
            <a:r>
              <a:rPr lang="en-US" sz="2800" smtClean="0">
                <a:solidFill>
                  <a:schemeClr val="hlink"/>
                </a:solidFill>
              </a:rPr>
              <a:t>Solovyova</a:t>
            </a:r>
            <a:r>
              <a:rPr lang="uk-UA" sz="2800" smtClean="0">
                <a:solidFill>
                  <a:schemeClr val="hlink"/>
                </a:solidFill>
              </a:rPr>
              <a:t>, </a:t>
            </a:r>
            <a:r>
              <a:rPr lang="en-US" sz="2800" smtClean="0">
                <a:solidFill>
                  <a:schemeClr val="hlink"/>
                </a:solidFill>
              </a:rPr>
              <a:t>N</a:t>
            </a:r>
            <a:r>
              <a:rPr lang="uk-UA" sz="2800" smtClean="0">
                <a:solidFill>
                  <a:schemeClr val="hlink"/>
                </a:solidFill>
              </a:rPr>
              <a:t>.</a:t>
            </a:r>
            <a:r>
              <a:rPr lang="en-US" sz="2800" smtClean="0">
                <a:solidFill>
                  <a:schemeClr val="hlink"/>
                </a:solidFill>
              </a:rPr>
              <a:t>V</a:t>
            </a:r>
            <a:r>
              <a:rPr lang="uk-UA" sz="2800" smtClean="0">
                <a:solidFill>
                  <a:schemeClr val="hlink"/>
                </a:solidFill>
              </a:rPr>
              <a:t>. </a:t>
            </a:r>
            <a:r>
              <a:rPr lang="en-US" sz="2800" smtClean="0">
                <a:solidFill>
                  <a:schemeClr val="hlink"/>
                </a:solidFill>
              </a:rPr>
              <a:t>Koziy</a:t>
            </a:r>
            <a:r>
              <a:rPr lang="uk-UA" sz="2800" smtClean="0">
                <a:solidFill>
                  <a:schemeClr val="hlink"/>
                </a:solidFill>
              </a:rPr>
              <a:t>, </a:t>
            </a:r>
            <a:r>
              <a:rPr lang="en-US" sz="2800" smtClean="0">
                <a:solidFill>
                  <a:schemeClr val="hlink"/>
                </a:solidFill>
              </a:rPr>
              <a:t>R</a:t>
            </a:r>
            <a:r>
              <a:rPr lang="uk-UA" sz="2800" smtClean="0">
                <a:solidFill>
                  <a:schemeClr val="hlink"/>
                </a:solidFill>
              </a:rPr>
              <a:t>.</a:t>
            </a:r>
            <a:r>
              <a:rPr lang="en-US" sz="2800" smtClean="0">
                <a:solidFill>
                  <a:schemeClr val="hlink"/>
                </a:solidFill>
              </a:rPr>
              <a:t>V</a:t>
            </a:r>
            <a:r>
              <a:rPr lang="uk-UA" sz="2800" smtClean="0">
                <a:solidFill>
                  <a:schemeClr val="hlink"/>
                </a:solidFill>
              </a:rPr>
              <a:t>. </a:t>
            </a:r>
            <a:r>
              <a:rPr lang="en-US" sz="2800" smtClean="0">
                <a:solidFill>
                  <a:schemeClr val="hlink"/>
                </a:solidFill>
              </a:rPr>
              <a:t>Pidborska</a:t>
            </a:r>
            <a:r>
              <a:rPr lang="uk-UA" sz="2800" smtClean="0">
                <a:solidFill>
                  <a:schemeClr val="hlink"/>
                </a:solidFill>
              </a:rPr>
              <a:t>, </a:t>
            </a:r>
            <a:r>
              <a:rPr lang="en-US" sz="2800" smtClean="0">
                <a:solidFill>
                  <a:schemeClr val="hlink"/>
                </a:solidFill>
              </a:rPr>
              <a:t>V</a:t>
            </a:r>
            <a:r>
              <a:rPr lang="uk-UA" sz="2800" smtClean="0">
                <a:solidFill>
                  <a:schemeClr val="hlink"/>
                </a:solidFill>
              </a:rPr>
              <a:t>.</a:t>
            </a:r>
            <a:r>
              <a:rPr lang="en-US" sz="2800" smtClean="0">
                <a:solidFill>
                  <a:schemeClr val="hlink"/>
                </a:solidFill>
              </a:rPr>
              <a:t>S</a:t>
            </a:r>
            <a:r>
              <a:rPr lang="uk-UA" sz="2800" smtClean="0">
                <a:solidFill>
                  <a:schemeClr val="hlink"/>
                </a:solidFill>
              </a:rPr>
              <a:t>. </a:t>
            </a:r>
            <a:r>
              <a:rPr lang="en-US" sz="2800" smtClean="0">
                <a:solidFill>
                  <a:schemeClr val="hlink"/>
                </a:solidFill>
              </a:rPr>
              <a:t>Shahanenko</a:t>
            </a:r>
            <a:r>
              <a:rPr lang="uk-UA" sz="2800" smtClean="0">
                <a:solidFill>
                  <a:schemeClr val="hlink"/>
                </a:solidFill>
              </a:rPr>
              <a:t>, </a:t>
            </a:r>
            <a:r>
              <a:rPr lang="en-US" sz="2800" smtClean="0">
                <a:solidFill>
                  <a:schemeClr val="hlink"/>
                </a:solidFill>
              </a:rPr>
              <a:t>V</a:t>
            </a:r>
            <a:r>
              <a:rPr lang="uk-UA" sz="2800" smtClean="0">
                <a:solidFill>
                  <a:schemeClr val="hlink"/>
                </a:solidFill>
              </a:rPr>
              <a:t>.</a:t>
            </a:r>
            <a:r>
              <a:rPr lang="en-US" sz="2800" smtClean="0">
                <a:solidFill>
                  <a:schemeClr val="hlink"/>
                </a:solidFill>
              </a:rPr>
              <a:t>I</a:t>
            </a:r>
            <a:r>
              <a:rPr lang="uk-UA" sz="2800" smtClean="0">
                <a:solidFill>
                  <a:schemeClr val="hlink"/>
                </a:solidFill>
              </a:rPr>
              <a:t>. </a:t>
            </a:r>
            <a:r>
              <a:rPr lang="en-US" sz="2800" smtClean="0">
                <a:solidFill>
                  <a:schemeClr val="hlink"/>
                </a:solidFill>
              </a:rPr>
              <a:t>Dzhmil</a:t>
            </a:r>
            <a:r>
              <a:rPr lang="uk-UA" sz="2800" smtClean="0">
                <a:solidFill>
                  <a:schemeClr val="hlink"/>
                </a:solidFill>
              </a:rPr>
              <a:t>, </a:t>
            </a:r>
            <a:r>
              <a:rPr lang="en-US" sz="2800" b="1" smtClean="0">
                <a:solidFill>
                  <a:srgbClr val="990033"/>
                </a:solidFill>
              </a:rPr>
              <a:t>N</a:t>
            </a:r>
            <a:r>
              <a:rPr lang="uk-UA" sz="2800" b="1" smtClean="0">
                <a:solidFill>
                  <a:srgbClr val="990033"/>
                </a:solidFill>
              </a:rPr>
              <a:t>.</a:t>
            </a:r>
            <a:r>
              <a:rPr lang="en-US" sz="2800" b="1" smtClean="0">
                <a:solidFill>
                  <a:srgbClr val="990033"/>
                </a:solidFill>
              </a:rPr>
              <a:t>V</a:t>
            </a:r>
            <a:r>
              <a:rPr lang="uk-UA" sz="2800" b="1" smtClean="0">
                <a:solidFill>
                  <a:srgbClr val="990033"/>
                </a:solidFill>
              </a:rPr>
              <a:t>. </a:t>
            </a:r>
            <a:r>
              <a:rPr lang="en-US" sz="2800" b="1" smtClean="0">
                <a:solidFill>
                  <a:srgbClr val="990033"/>
                </a:solidFill>
              </a:rPr>
              <a:t>Tyshkivska</a:t>
            </a:r>
            <a:r>
              <a:rPr lang="uk-UA" sz="2800" smtClean="0">
                <a:solidFill>
                  <a:schemeClr val="hlink"/>
                </a:solidFill>
              </a:rPr>
              <a:t> // Vestnik Zoologii. – </a:t>
            </a:r>
            <a:r>
              <a:rPr lang="en-US" sz="2800" smtClean="0">
                <a:solidFill>
                  <a:schemeClr val="hlink"/>
                </a:solidFill>
              </a:rPr>
              <a:t>Kyiv</a:t>
            </a:r>
            <a:r>
              <a:rPr lang="uk-UA" sz="2800" smtClean="0">
                <a:solidFill>
                  <a:schemeClr val="hlink"/>
                </a:solidFill>
              </a:rPr>
              <a:t>, 2018. – 52(1). – </a:t>
            </a:r>
            <a:r>
              <a:rPr lang="en-US" sz="2800" smtClean="0">
                <a:solidFill>
                  <a:schemeClr val="hlink"/>
                </a:solidFill>
              </a:rPr>
              <a:t>P</a:t>
            </a:r>
            <a:r>
              <a:rPr lang="uk-UA" sz="2800" smtClean="0">
                <a:solidFill>
                  <a:schemeClr val="hlink"/>
                </a:solidFill>
              </a:rPr>
              <a:t>. 59–64.</a:t>
            </a:r>
          </a:p>
        </p:txBody>
      </p:sp>
      <p:pic>
        <p:nvPicPr>
          <p:cNvPr id="103426" name="Picture 4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-180975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49536" y="34653"/>
            <a:ext cx="7056785" cy="1142999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b="1" i="1" smtClean="0">
                <a:solidFill>
                  <a:srgbClr val="CC0000"/>
                </a:solidFill>
                <a:latin typeface="Arial" charset="0"/>
                <a:cs typeface="Arial" charset="0"/>
              </a:rPr>
              <a:t>SCOPUS</a:t>
            </a:r>
            <a:endParaRPr lang="ru-RU" sz="3600" b="1" i="1" smtClean="0">
              <a:solidFill>
                <a:srgbClr val="CC0000"/>
              </a:solidFill>
              <a:latin typeface="Arial" charset="0"/>
              <a:cs typeface="Arial" charset="0"/>
            </a:endParaRPr>
          </a:p>
        </p:txBody>
      </p:sp>
      <p:pic>
        <p:nvPicPr>
          <p:cNvPr id="103430" name="Picture 6" descr="Картинки по запросу факультет лінгвістики БНАУ картин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765175"/>
            <a:ext cx="2381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2150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038225"/>
            <a:ext cx="4095750" cy="581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836613"/>
            <a:ext cx="4133850" cy="57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1057275"/>
            <a:ext cx="4133850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8" descr="Рисунок1"/>
          <p:cNvPicPr>
            <a:picLocks noChangeAspect="1" noChangeArrowheads="1"/>
          </p:cNvPicPr>
          <p:nvPr/>
        </p:nvPicPr>
        <p:blipFill>
          <a:blip r:embed="rId5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76512" y="36240"/>
            <a:ext cx="7056784" cy="1143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endParaRPr lang="ru-RU" sz="4000" b="1" smtClean="0">
              <a:solidFill>
                <a:schemeClr val="hlink"/>
              </a:solidFill>
              <a:cs typeface="Arial" charset="0"/>
            </a:endParaRPr>
          </a:p>
        </p:txBody>
      </p:sp>
      <p:sp>
        <p:nvSpPr>
          <p:cNvPr id="21513" name="Rectangle 11"/>
          <p:cNvSpPr>
            <a:spLocks noChangeArrowheads="1"/>
          </p:cNvSpPr>
          <p:nvPr/>
        </p:nvSpPr>
        <p:spPr bwMode="auto">
          <a:xfrm>
            <a:off x="2386013" y="260350"/>
            <a:ext cx="55705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800" b="1">
                <a:solidFill>
                  <a:schemeClr val="hlink"/>
                </a:solidFill>
              </a:rPr>
              <a:t>ПОЧЕСНА ГРАМОТА МІНІСТЕРСТВА </a:t>
            </a:r>
            <a:br>
              <a:rPr lang="uk-UA" sz="1800" b="1">
                <a:solidFill>
                  <a:schemeClr val="hlink"/>
                </a:solidFill>
              </a:rPr>
            </a:br>
            <a:r>
              <a:rPr lang="uk-UA" sz="1800" b="1">
                <a:solidFill>
                  <a:schemeClr val="hlink"/>
                </a:solidFill>
              </a:rPr>
              <a:t>АГРАРНОЇ ПОЛІТИКИ УКРАЇНИ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Рисунок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500438"/>
            <a:ext cx="31432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0" name="Рисунок 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635375" y="2492375"/>
            <a:ext cx="3079750" cy="4105275"/>
          </a:xfrm>
        </p:spPr>
      </p:pic>
      <p:pic>
        <p:nvPicPr>
          <p:cNvPr id="104451" name="Рисунок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6688" y="2565400"/>
            <a:ext cx="24574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58888" y="0"/>
            <a:ext cx="7705725" cy="1368425"/>
          </a:xfr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cap="flat" algn="ctr">
            <a:solidFill>
              <a:srgbClr val="7D60A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uk-UA" sz="2400" b="1" smtClean="0">
                <a:solidFill>
                  <a:srgbClr val="CC3399"/>
                </a:solidFill>
              </a:rPr>
              <a:t>ЗАВІДУВАЧ ВЕТЕРИНАРНОГО ВІДДІЛУ</a:t>
            </a:r>
            <a:br>
              <a:rPr lang="uk-UA" sz="2400" b="1" smtClean="0">
                <a:solidFill>
                  <a:srgbClr val="CC3399"/>
                </a:solidFill>
              </a:rPr>
            </a:br>
            <a:r>
              <a:rPr lang="uk-UA" sz="2400" b="1" smtClean="0">
                <a:solidFill>
                  <a:schemeClr val="hlink"/>
                </a:solidFill>
              </a:rPr>
              <a:t>Експертного центру діагностики та лабораторного супроводу "BioLightS" (ˮБІОЛАЙТС“)</a:t>
            </a:r>
          </a:p>
        </p:txBody>
      </p:sp>
      <p:sp>
        <p:nvSpPr>
          <p:cNvPr id="104453" name="WordArt 5"/>
          <p:cNvSpPr>
            <a:spLocks noChangeArrowheads="1" noChangeShapeType="1" noTextEdit="1"/>
          </p:cNvSpPr>
          <p:nvPr/>
        </p:nvSpPr>
        <p:spPr bwMode="auto">
          <a:xfrm>
            <a:off x="2051050" y="1341438"/>
            <a:ext cx="6248400" cy="14478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 серпня 2017-донині</a:t>
            </a:r>
          </a:p>
        </p:txBody>
      </p:sp>
      <p:pic>
        <p:nvPicPr>
          <p:cNvPr id="104454" name="Picture 4" descr="Рисунок1"/>
          <p:cNvPicPr>
            <a:picLocks noChangeAspect="1" noChangeArrowheads="1"/>
          </p:cNvPicPr>
          <p:nvPr/>
        </p:nvPicPr>
        <p:blipFill>
          <a:blip r:embed="rId5"/>
          <a:srcRect l="3062" t="-1830" r="79771"/>
          <a:stretch>
            <a:fillRect/>
          </a:stretch>
        </p:blipFill>
        <p:spPr bwMode="auto">
          <a:xfrm>
            <a:off x="-180975" y="-171450"/>
            <a:ext cx="161925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Picture 5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/>
          </p:cNvSpPr>
          <p:nvPr/>
        </p:nvSpPr>
        <p:spPr bwMode="auto">
          <a:xfrm>
            <a:off x="1476375" y="260350"/>
            <a:ext cx="7415213" cy="1143000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uk-UA" sz="3200" b="1">
                <a:solidFill>
                  <a:schemeClr val="folHlink"/>
                </a:solidFill>
              </a:rPr>
              <a:t>ПАПЧЕНКО ІВАН ВАСИЛЬОВИЧ</a:t>
            </a:r>
            <a:r>
              <a:rPr lang="uk-UA" sz="2800"/>
              <a:t/>
            </a:r>
            <a:br>
              <a:rPr lang="uk-UA" sz="2800"/>
            </a:br>
            <a:r>
              <a:rPr lang="uk-UA" sz="2800"/>
              <a:t> </a:t>
            </a:r>
            <a:r>
              <a:rPr lang="uk-UA" sz="2800" b="1">
                <a:solidFill>
                  <a:schemeClr val="hlink"/>
                </a:solidFill>
              </a:rPr>
              <a:t>кандидат ветеринарних наук, доцент</a:t>
            </a:r>
            <a:endParaRPr lang="ru-RU" sz="2800" b="1">
              <a:solidFill>
                <a:schemeClr val="hlink"/>
              </a:solidFill>
            </a:endParaRPr>
          </a:p>
        </p:txBody>
      </p:sp>
      <p:pic>
        <p:nvPicPr>
          <p:cNvPr id="10547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1484313"/>
            <a:ext cx="5111750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smtClean="0"/>
          </a:p>
          <a:p>
            <a:endParaRPr lang="uk-UA" smtClean="0"/>
          </a:p>
        </p:txBody>
      </p:sp>
      <p:pic>
        <p:nvPicPr>
          <p:cNvPr id="106498" name="Picture 5" descr="Карта маршрута: Озирна, Черкасская область, 20226 – Белоцерковский район, Киевская облас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2636838"/>
            <a:ext cx="676910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16013" y="0"/>
            <a:ext cx="7848600" cy="2276475"/>
          </a:xfr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cap="flat" algn="ctr">
            <a:solidFill>
              <a:srgbClr val="7D60A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uk-UA" sz="4000" b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Уроженець </a:t>
            </a:r>
            <a:r>
              <a:rPr lang="uk-UA" sz="4000" b="1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b="1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с. Озірно </a:t>
            </a:r>
            <a:br>
              <a:rPr lang="uk-UA" sz="4000" b="1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Білоцерківського району </a:t>
            </a:r>
            <a:br>
              <a:rPr lang="uk-UA" sz="4000" b="1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Київської області</a:t>
            </a:r>
          </a:p>
        </p:txBody>
      </p:sp>
      <p:pic>
        <p:nvPicPr>
          <p:cNvPr id="106500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1" name="Picture 6"/>
          <p:cNvPicPr>
            <a:picLocks noChangeAspect="1" noChangeArrowheads="1"/>
          </p:cNvPicPr>
          <p:nvPr/>
        </p:nvPicPr>
        <p:blipFill>
          <a:blip r:embed="rId4"/>
          <a:srcRect r="-117" b="86125"/>
          <a:stretch>
            <a:fillRect/>
          </a:stretch>
        </p:blipFill>
        <p:spPr bwMode="auto">
          <a:xfrm>
            <a:off x="2555875" y="6235700"/>
            <a:ext cx="59436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Picture 4" descr="Картинки по запросу логотип бна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076700"/>
            <a:ext cx="1862137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2" name="WordArt 5"/>
          <p:cNvSpPr>
            <a:spLocks noChangeArrowheads="1" noChangeShapeType="1" noTextEdit="1"/>
          </p:cNvSpPr>
          <p:nvPr/>
        </p:nvSpPr>
        <p:spPr bwMode="auto">
          <a:xfrm>
            <a:off x="1331913" y="836613"/>
            <a:ext cx="5959475" cy="8001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1973-1978</a:t>
            </a:r>
          </a:p>
        </p:txBody>
      </p:sp>
      <p:pic>
        <p:nvPicPr>
          <p:cNvPr id="107523" name="Picture 7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r="-44" b="22412"/>
          <a:stretch>
            <a:fillRect/>
          </a:stretch>
        </p:blipFill>
        <p:spPr bwMode="auto">
          <a:xfrm>
            <a:off x="3132138" y="2997200"/>
            <a:ext cx="424815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33331" y="2087860"/>
            <a:ext cx="7519958" cy="646331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«</a:t>
            </a:r>
            <a:r>
              <a:rPr lang="ru-RU" sz="3600" b="1" spc="50" dirty="0" err="1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Ветеринарна</a:t>
            </a:r>
            <a:r>
              <a:rPr lang="ru-RU" sz="3600" b="1" spc="50" dirty="0">
                <a:ln w="11430">
                  <a:solidFill>
                    <a:srgbClr val="0066FF"/>
                  </a:solidFill>
                </a:ln>
                <a:solidFill>
                  <a:srgbClr val="99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 медицина»</a:t>
            </a:r>
          </a:p>
        </p:txBody>
      </p:sp>
      <p:pic>
        <p:nvPicPr>
          <p:cNvPr id="107525" name="Picture 5" descr="Рисунок1"/>
          <p:cNvPicPr>
            <a:picLocks noChangeAspect="1" noChangeArrowheads="1"/>
          </p:cNvPicPr>
          <p:nvPr/>
        </p:nvPicPr>
        <p:blipFill>
          <a:blip r:embed="rId4"/>
          <a:srcRect l="3062" t="-1830" r="79771"/>
          <a:stretch>
            <a:fillRect/>
          </a:stretch>
        </p:blipFill>
        <p:spPr bwMode="auto">
          <a:xfrm>
            <a:off x="774065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5" descr="Картинки по запросу фахівець ветеринар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557338"/>
            <a:ext cx="29337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6" name="AutoShape 7" descr="Картинки по запросу фахівець ветеринар-патологоанатом картинк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sz="1800"/>
          </a:p>
        </p:txBody>
      </p:sp>
      <p:pic>
        <p:nvPicPr>
          <p:cNvPr id="108547" name="Picture 11" descr="Картинки по запросу моя професія  ветеринар картинка"/>
          <p:cNvPicPr>
            <a:picLocks noChangeAspect="1" noChangeArrowheads="1"/>
          </p:cNvPicPr>
          <p:nvPr/>
        </p:nvPicPr>
        <p:blipFill>
          <a:blip r:embed="rId3"/>
          <a:srcRect l="-1495" t="39316" r="1202" b="33159"/>
          <a:stretch>
            <a:fillRect/>
          </a:stretch>
        </p:blipFill>
        <p:spPr bwMode="auto">
          <a:xfrm>
            <a:off x="2771775" y="5589588"/>
            <a:ext cx="4897438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8" name="Picture 13" descr="Картинки по запросу моя професія  ветеринар картин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3573463"/>
            <a:ext cx="20891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9" name="Picture 14" descr="Рисунок1"/>
          <p:cNvPicPr>
            <a:picLocks noChangeAspect="1" noChangeArrowheads="1"/>
          </p:cNvPicPr>
          <p:nvPr/>
        </p:nvPicPr>
        <p:blipFill>
          <a:blip r:embed="rId5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63713" y="260350"/>
            <a:ext cx="6635750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800" b="1" smtClean="0">
                <a:solidFill>
                  <a:srgbClr val="FF3300"/>
                </a:solidFill>
              </a:rPr>
              <a:t>ПАПЧЕНКО І.В. – професіонал з великим стажем роботи</a:t>
            </a:r>
            <a:endParaRPr lang="ru-RU" sz="2800" b="1" smtClean="0">
              <a:solidFill>
                <a:srgbClr val="0000FF"/>
              </a:solidFill>
            </a:endParaRPr>
          </a:p>
        </p:txBody>
      </p:sp>
      <p:pic>
        <p:nvPicPr>
          <p:cNvPr id="108551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35150" y="1916113"/>
            <a:ext cx="2265363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2" name="Picture 7" descr="Картинки по запросу підвищення кваліфікації ветеринарам  картин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9338" y="1557338"/>
            <a:ext cx="2667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Picture 8" descr="Рисунок1"/>
          <p:cNvPicPr>
            <a:picLocks noChangeAspect="1" noChangeArrowheads="1"/>
          </p:cNvPicPr>
          <p:nvPr/>
        </p:nvPicPr>
        <p:blipFill>
          <a:blip r:embed="rId2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11487" y="34652"/>
            <a:ext cx="7056784" cy="1143001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0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Проводить заняття слухачам Інституту післядипломного навчання керівників і спеціалістів ветеринарної медицини</a:t>
            </a:r>
            <a:endParaRPr lang="ru-RU" sz="2000" b="1" smtClean="0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  <p:pic>
        <p:nvPicPr>
          <p:cNvPr id="10957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1196975"/>
            <a:ext cx="7885112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5663" y="3213100"/>
            <a:ext cx="4478337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4" name="Picture 7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-180975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38275" y="188913"/>
            <a:ext cx="7705725" cy="1368425"/>
          </a:xfr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16200000" scaled="1"/>
          </a:gradFill>
          <a:ln cap="flat" algn="ctr">
            <a:solidFill>
              <a:srgbClr val="7D60A0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uk-UA" sz="2800" b="1" smtClean="0">
                <a:solidFill>
                  <a:srgbClr val="CC0000"/>
                </a:solidFill>
              </a:rPr>
              <a:t>Нагорода Державного комітету ветеринарної медицини “За заслуги у розвитку ветеринарної медицини України”</a:t>
            </a:r>
          </a:p>
        </p:txBody>
      </p:sp>
      <p:pic>
        <p:nvPicPr>
          <p:cNvPr id="11059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1557338"/>
            <a:ext cx="3886200" cy="376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Picture 5" descr="Картинки по запросу майстер золоті руки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21336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18" name="Picture 9" descr="Картинки по запросу обробка деревини картин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4221163"/>
            <a:ext cx="3154363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19" name="Picture 11" descr="Картинки по запросу обробка деревини картин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2275" y="4149725"/>
            <a:ext cx="3482975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0" name="Picture 12" descr="Картинки по запросу майстер золоті руки картинка"/>
          <p:cNvPicPr>
            <a:picLocks noChangeAspect="1" noChangeArrowheads="1"/>
          </p:cNvPicPr>
          <p:nvPr/>
        </p:nvPicPr>
        <p:blipFill>
          <a:blip r:embed="rId5"/>
          <a:srcRect l="6143" r="-1047" b="18362"/>
          <a:stretch>
            <a:fillRect/>
          </a:stretch>
        </p:blipFill>
        <p:spPr bwMode="auto">
          <a:xfrm>
            <a:off x="900113" y="1196975"/>
            <a:ext cx="44640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1" name="Picture 13" descr="Рисунок1"/>
          <p:cNvPicPr>
            <a:picLocks noChangeAspect="1" noChangeArrowheads="1"/>
          </p:cNvPicPr>
          <p:nvPr/>
        </p:nvPicPr>
        <p:blipFill>
          <a:blip r:embed="rId6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47813" y="0"/>
            <a:ext cx="7596187" cy="140335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800" b="1" smtClean="0">
                <a:solidFill>
                  <a:srgbClr val="FF3300"/>
                </a:solidFill>
              </a:rPr>
              <a:t>Неофіційна людська нагорода </a:t>
            </a:r>
            <a:r>
              <a:rPr lang="uk-UA" sz="2800" b="1" smtClean="0">
                <a:solidFill>
                  <a:srgbClr val="FF3300"/>
                </a:solidFill>
                <a:latin typeface="Arial" charset="0"/>
              </a:rPr>
              <a:t/>
            </a:r>
            <a:br>
              <a:rPr lang="uk-UA" sz="2800" b="1" smtClean="0">
                <a:solidFill>
                  <a:srgbClr val="FF3300"/>
                </a:solidFill>
                <a:latin typeface="Arial" charset="0"/>
              </a:rPr>
            </a:br>
            <a:r>
              <a:rPr lang="uk-UA" sz="2800" b="1" smtClean="0">
                <a:solidFill>
                  <a:srgbClr val="FF3300"/>
                </a:solidFill>
              </a:rPr>
              <a:t>“Майстер Золоті руки”</a:t>
            </a:r>
            <a:endParaRPr lang="ru-RU" sz="2800" b="1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1557338"/>
            <a:ext cx="3716337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2" name="Picture 5" descr="Рисунок1"/>
          <p:cNvPicPr>
            <a:picLocks noChangeAspect="1" noChangeArrowheads="1"/>
          </p:cNvPicPr>
          <p:nvPr/>
        </p:nvPicPr>
        <p:blipFill>
          <a:blip r:embed="rId3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68671" y="41873"/>
            <a:ext cx="7619326" cy="1381187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000" b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УТЕЧЕНКО МИКОЛА ВАЛЕНТИНОВИЧ</a:t>
            </a:r>
            <a:br>
              <a:rPr lang="uk-UA" sz="2000" b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b="1" smtClean="0">
                <a:solidFill>
                  <a:schemeClr val="hlink"/>
                </a:solidFill>
                <a:latin typeface="Arial" charset="0"/>
                <a:cs typeface="Arial" charset="0"/>
              </a:rPr>
              <a:t> кандидат ветеринарних наук, доцент</a:t>
            </a:r>
            <a:endParaRPr lang="ru-RU" sz="2000" b="1" smtClean="0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Picture 5" descr="Водяний млин (мур.), село Шамраїв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3429000"/>
            <a:ext cx="2779713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6" name="Picture 7" descr="120px-%D0%A1%D1%96%D0%BB%D1%8C%D1%81%D1%8C%D0%BA%D0%B0_%D1%80%D0%B0%D0%B4%D0%B0_%D0%A8%D0%B0%D0%BC%D1%80%D0%B0%D1%97%D0%B2%D0%BA%D0%B0_%D0%A1%D0%BA%D0%B2%D0%B8%D1%80%D1%81%D1%8C%D0%BA%D0%B8%D0%B9_%D1%80%D0%B0%D0%B9%D0%BE%D0%BD_%D0%9A%D0%B8%D1%97%D0%B2%D1%81%D1%8C%D0%BA%D0%B0_%D0%BE%D0%B1%D0%BB%D0%B0%D1%81%D1%82%D1%8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3357563"/>
            <a:ext cx="295275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7" name="Picture 9" descr="Спиридонівська церква (мур.), село Шамраївка (Сквирський район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4300" y="3429000"/>
            <a:ext cx="2147888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31913" y="115888"/>
            <a:ext cx="7667625" cy="2563812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4000" b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Уроженець</a:t>
            </a:r>
            <a:r>
              <a:rPr lang="uk-UA" sz="400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smtClean="0">
                <a:solidFill>
                  <a:srgbClr val="006600"/>
                </a:solidFill>
              </a:rPr>
              <a:t>с. Шамраївка </a:t>
            </a:r>
            <a:br>
              <a:rPr lang="uk-UA" sz="4000" b="1" smtClean="0">
                <a:solidFill>
                  <a:srgbClr val="006600"/>
                </a:solidFill>
              </a:rPr>
            </a:br>
            <a:r>
              <a:rPr lang="uk-UA" sz="4000" b="1" smtClean="0">
                <a:solidFill>
                  <a:srgbClr val="006600"/>
                </a:solidFill>
              </a:rPr>
              <a:t>Сквирського району </a:t>
            </a:r>
            <a:br>
              <a:rPr lang="uk-UA" sz="4000" b="1" smtClean="0">
                <a:solidFill>
                  <a:srgbClr val="006600"/>
                </a:solidFill>
              </a:rPr>
            </a:br>
            <a:r>
              <a:rPr lang="uk-UA" sz="4000" b="1" smtClean="0">
                <a:solidFill>
                  <a:srgbClr val="006600"/>
                </a:solidFill>
              </a:rPr>
              <a:t>Київської області</a:t>
            </a:r>
            <a:br>
              <a:rPr lang="uk-UA" sz="4000" b="1" smtClean="0">
                <a:solidFill>
                  <a:srgbClr val="006600"/>
                </a:solidFill>
              </a:rPr>
            </a:br>
            <a:endParaRPr lang="ru-RU" sz="4000" b="1" smtClean="0">
              <a:solidFill>
                <a:srgbClr val="006600"/>
              </a:solidFill>
            </a:endParaRPr>
          </a:p>
        </p:txBody>
      </p:sp>
      <p:pic>
        <p:nvPicPr>
          <p:cNvPr id="113669" name="Picture 6"/>
          <p:cNvPicPr>
            <a:picLocks noChangeAspect="1" noChangeArrowheads="1"/>
          </p:cNvPicPr>
          <p:nvPr/>
        </p:nvPicPr>
        <p:blipFill>
          <a:blip r:embed="rId5"/>
          <a:srcRect r="-117" b="86125"/>
          <a:stretch>
            <a:fillRect/>
          </a:stretch>
        </p:blipFill>
        <p:spPr bwMode="auto">
          <a:xfrm>
            <a:off x="1763713" y="2565400"/>
            <a:ext cx="59436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0" name="Picture 14" descr="Рисунок1"/>
          <p:cNvPicPr>
            <a:picLocks noChangeAspect="1" noChangeArrowheads="1"/>
          </p:cNvPicPr>
          <p:nvPr/>
        </p:nvPicPr>
        <p:blipFill>
          <a:blip r:embed="rId6"/>
          <a:srcRect l="3062" t="-1830" r="79771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1720</TotalTime>
  <Words>1935</Words>
  <Application>Microsoft Office PowerPoint</Application>
  <PresentationFormat>Экран (4:3)</PresentationFormat>
  <Paragraphs>227</Paragraphs>
  <Slides>141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141</vt:i4>
      </vt:variant>
    </vt:vector>
  </HeadingPairs>
  <TitlesOfParts>
    <vt:vector size="142" baseType="lpstr">
      <vt:lpstr>Тема Office</vt:lpstr>
      <vt:lpstr>30.05. 2018</vt:lpstr>
      <vt:lpstr>Слайд 2</vt:lpstr>
      <vt:lpstr>Слайд 3</vt:lpstr>
      <vt:lpstr>Завідувач кафедри ветеринарно-санітарної експертизи, гігієни продуктів тваринного походження та патологічної анатомії  імені Й.С. Загаєвського </vt:lpstr>
      <vt:lpstr>Уроженець  с. Гонтівка Могилів-Подільського району Вінницької області</vt:lpstr>
      <vt:lpstr>Слайд 6</vt:lpstr>
      <vt:lpstr>Слайд 7</vt:lpstr>
      <vt:lpstr> ЛЯСОТА ВАСИЛЬ ПЕТРОВИЧ  автор  7 Деклараційних патентів України та 2 Технічних умов</vt:lpstr>
      <vt:lpstr>Слайд 9</vt:lpstr>
      <vt:lpstr>ПОДЯКА ТА ГРАМОТА  МІНІСТЕРСТВА ОСВІТИ ТА НАУКИ УКРАЇНИ</vt:lpstr>
      <vt:lpstr>Нагороди за керівництво гуртком “Основи ветеринарної медицини” Центру творчості дітей та юнацтва Київщини</vt:lpstr>
      <vt:lpstr>Почесний диплом за керівництво наукового проекту-переможця у Всеукраїнському форумі учнівської та студентської молоді “Дотик природи”</vt:lpstr>
      <vt:lpstr>Подяка за підготовку призера Всеураїнського конкурсу науково-дослідницьких робіт учнів МАН</vt:lpstr>
      <vt:lpstr>Про творчу палітру науковця з душею вчителя Василя Петровича Лясоти культурна громадськість знає вже давно. Це цікавий поет, телережисер, автор-виконавець власних поетичних творів та творів українських авторів. Його палке слово патріота й громадянина збуджує серця, бентежить душі. Він пише вірші патріотичного й громадянського штибу, а також творить інтимну лірику. А ще пише про село, рідний край, долю батьків і про те, що хвилює серце  </vt:lpstr>
      <vt:lpstr>ВОЛОДИМИР ДІДКІВСЬКИЙ,  член Національної спілки письменників України: ”Слово В. Лясоти образне й лаконічне, близьке простому читачеві й гурману з вишуканим поетичним смаком. Очевидно, що автор постійно працює над словом, над удосконаленням версифікації, шукає себе в поезії, не стоїть на місті, оскільки шанує рідну мову понад усе”.</vt:lpstr>
      <vt:lpstr>“Є в поета й метафора високого звучання, є й прості слова, що передають страждання, болі, й радості.  В його слові немає байдужості, а є любов, переживання, є найголовніше – душа.  А вона в автора «Журавлиної веснянки» завжди молода, життєрадісна, бо закохана в життя, рідну землю”. </vt:lpstr>
      <vt:lpstr>ПОДЯКА ФЕДЕРАЦІЇ ПРОФСПІЛОК УКРАЇНИ ТА ПОЧЕСНА ГРАМОТА ПРОФСПІЛОК КИЇВЩИНИ</vt:lpstr>
      <vt:lpstr>ДИПЛОМ ЛАУРЕАТА БІЛОЦЕРКІВСКОЇ МОЛОДІЖНОЇ ЛІТЕРАТУРНО-МИСТЕЦЬКОЇ ПРЕМІЇ</vt:lpstr>
      <vt:lpstr>Слайд 19</vt:lpstr>
      <vt:lpstr>          </vt:lpstr>
      <vt:lpstr>БУКАЛОВА НАТАЛІЯ ВОЛОДИМИРІВНА кандидат ветеринарних наук, доцент</vt:lpstr>
      <vt:lpstr>Слайд 22</vt:lpstr>
      <vt:lpstr>Слайд 23</vt:lpstr>
      <vt:lpstr>Слайд 24</vt:lpstr>
      <vt:lpstr>ФЕСТИВАЛЬ НАРОДНОЇ ТВОРЧОСТІ БНАУ ДО 10-РІЧЧЯ НЕЗАЛЕЖНОСТІ УКРАЇНИ</vt:lpstr>
      <vt:lpstr>Слайд 26</vt:lpstr>
      <vt:lpstr>Всеукраїнський конкурс  «Кращий куратор академічної групи»</vt:lpstr>
      <vt:lpstr>Букалова Н.В. - учасниця конкурсу від БНАУ</vt:lpstr>
      <vt:lpstr>Перше місце в конкурсі виборола  Букалова Наталія Володимирівна  </vt:lpstr>
      <vt:lpstr>Методичні розробки з виховної роботи</vt:lpstr>
      <vt:lpstr>У травні 2018 р. наукова робота, співвиконавцем якої є НВ. Букалова, зайняла 1 місце в 13-му обласному конкурсі науково-дослідних робіт, який щороку проводить Хмельницька обласна рада у номінації  «Прикладні НДР» </vt:lpstr>
      <vt:lpstr>Слайд 32</vt:lpstr>
      <vt:lpstr>Слайд 33</vt:lpstr>
      <vt:lpstr>Слайд 34</vt:lpstr>
      <vt:lpstr> ПОДЯКА ЗА ДОПОМОГУ ВІЙСЬКОВИКАМ БІЛОЇ ЦЕРКВИ (2014 р.) </vt:lpstr>
      <vt:lpstr>ПІДРУЧНИКИ</vt:lpstr>
      <vt:lpstr>2015 р -. ДИПЛОМ АКАДЕМІЇ НАУК ВИЩОЇ ОСВІТИ  (друга премія в номінації підручники)</vt:lpstr>
      <vt:lpstr>2016 р. - ДИПЛОМ АКАДЕМІЇ НАУК ВИЩОЇ ОСВІТИ УКРАЇНИ  (друга премія в номінації підручники)</vt:lpstr>
      <vt:lpstr>31 Патент України на корисну модель</vt:lpstr>
      <vt:lpstr>Публікація наукових досліджень в спеціальних журналах</vt:lpstr>
      <vt:lpstr>За наказом ректора індивідуально вивчала французьку мову з викладачем БНАУ та носієм мови – учителем-французом для стажування у лабораторії Шарля-Флаша та Вищій ветеринарній школі м. Ліон у 1999 р. та 2000 р.</vt:lpstr>
      <vt:lpstr>Стажування у Ліонській Вищій національний ветеринарній школі</vt:lpstr>
      <vt:lpstr>Стажування в державних установах ветеринарної медицини (грудень 1999 р.)</vt:lpstr>
      <vt:lpstr>Слайд 44</vt:lpstr>
      <vt:lpstr>Слайд 45</vt:lpstr>
      <vt:lpstr>Прогулянки літнім Ліоном</vt:lpstr>
      <vt:lpstr>Запрошення на гостину до Директора лабораторії і зав. відділенням токсикології лабораторії Шарля-Флаша</vt:lpstr>
      <vt:lpstr>В Ліонських ресторанчиках та кав’ярнях смакуємо біфштекси з кров’ю, піцу, морозиво …</vt:lpstr>
      <vt:lpstr>Про стажування засвідчують СЕРТИФІКАТИ</vt:lpstr>
      <vt:lpstr>Слайд 50</vt:lpstr>
      <vt:lpstr>РОЗРОБЛЕНІ НОРМАТИВНІ ДОКУМЕНТИ УКРАЇНИ: 1. ДСТУ 7469:2013 “Борошно кормове тваринного походження. Методи бактеріологічного аналізування». 2. ДСТУ 8253: 2015 “М'ясо птиці. Методи хімічного аналізування свіжості”.</vt:lpstr>
      <vt:lpstr>Н.В. Букалова - дописувач газети “Університет”</vt:lpstr>
      <vt:lpstr>Н.В. Букалова - дописувач газети “Університет”</vt:lpstr>
      <vt:lpstr>  Н.В. Букалова –  дописувач газети “Університет” </vt:lpstr>
      <vt:lpstr>  Н.В. Букалова - дописувач газети “Університет” </vt:lpstr>
      <vt:lpstr>Відповідальна за наповнення  веб-сайту БНАУ</vt:lpstr>
      <vt:lpstr>Тісне спілкування зі студентами: експерименти, обговорення, дискусії …</vt:lpstr>
      <vt:lpstr>ВОЛОНТЕРСЬКА РОБОТА …</vt:lpstr>
      <vt:lpstr>Слайд 59</vt:lpstr>
      <vt:lpstr>ДОЗВІЛЛЯ НА ПРИРОДІ:  СМАЧНА РИБНА ЮШКА  …  </vt:lpstr>
      <vt:lpstr>ШАШЛИКИ і КАРТОПЛЯ …</vt:lpstr>
      <vt:lpstr>ХІЦЬКА ОКСАНА АНАТОЛІЇВНА Кандидат ветеринарних наук, доцент </vt:lpstr>
      <vt:lpstr>Уроженка  с. Велика Виска  Маловисківського району Кіровоградської області </vt:lpstr>
      <vt:lpstr>Слайд 64</vt:lpstr>
      <vt:lpstr>О.А. Хіцька -  зав. відділенням аспірантури БНАУ</vt:lpstr>
      <vt:lpstr> Співпраця в рамках твіннінг-проекту МЕБ між національною ветеринарною школою VetAgroSup  (м. Ліон, Франція) та БНАУ </vt:lpstr>
      <vt:lpstr>Робота в рамках твіннінг-проекту МЕБ  у VetAgroSup (м. Ліон, Франція)</vt:lpstr>
      <vt:lpstr>Слайд 68</vt:lpstr>
      <vt:lpstr>Участь у першій регіональній нараді «Казахський досвід у реалізації проекту партнерства МЕБ з ветеринарного навчання та підготовки фахівців ветеринарної медицини» за ініціативи Національної Тулузької ветеринарної школи (ENVT)  та підтримки Міжнародного епізоотичного бюро (МЕБ) у рамках Twinning-проекту на базі Казахського національного аграрного університету </vt:lpstr>
      <vt:lpstr>Патент України на корисну модель</vt:lpstr>
      <vt:lpstr>РОЗРОБЛЕНІ НОРМАТИВНІ ДОКУМЕНТИ – НАЦІОНАЛЬНІ СТАНДАРТИ УКРАЇНИ:  1. ДСТУ 7469:2013 “Борошно кормове тваринного походження. Методи бактеріологічного аналізування». 2. ДСТУ 8253: 2015 “М'ясо птиці. Методи хімічного аналізування свіжості”.</vt:lpstr>
      <vt:lpstr>АКТИВНА І ОСНОВНА УЧАСТЬ В АКРЕДИТАЦІЇ СПЕЦІАЛЬНОСТІ 212  “ВЕТЕРИНАРНА САНІТАРІЯ, ГІГІЄНА ТА ЕКСПЕРТИЗА”</vt:lpstr>
      <vt:lpstr>ТИРСІНА ЮЛІЯ МАРКІВНА Кандидат ветеринарних наук, доцент</vt:lpstr>
      <vt:lpstr>Уроженка  с. Терешки  Шполянського району  Черкаської області  </vt:lpstr>
      <vt:lpstr>Слайд 75</vt:lpstr>
      <vt:lpstr>Тирсіна Ю.М. відповідальна за організацію та  проведення конференцій, координатор відділу науково-технічного товариства молоді на факультеті ветеринарної медицини бере участь в організації та проведенні науково-практичних конференцій професорсько-викладацького складу, молодих учених, аспірантів, докторантів та  студентів</vt:lpstr>
      <vt:lpstr>Бере участь у організаційних питаннях щодо проведення Всеукраїнського конкурсу студентських наукових робіт з природничих, технічних та гуманітарних наук</vt:lpstr>
      <vt:lpstr>Нагороджена грамотами  та подяками за активну роботу щодо організації конференцій</vt:lpstr>
      <vt:lpstr>Слайд 79</vt:lpstr>
      <vt:lpstr>Відвідала практичні заняття з патологічної анатомії та токсикології,  ознайомилась з основами біобезпеки секційної зали</vt:lpstr>
      <vt:lpstr>Прогулянка травневим Ліоном</vt:lpstr>
      <vt:lpstr>ТИШКІВСЬКА НАТАЛІЯ ВАСИЛІВНА  кандидат ветеринарних наук, доцент</vt:lpstr>
      <vt:lpstr>Уроженка  с.м.т. Капітановка  Новомиргородського району Кіровоградської області</vt:lpstr>
      <vt:lpstr>Слайд 84</vt:lpstr>
      <vt:lpstr>Керівник студентського гуртка з ветсанекспертизи</vt:lpstr>
      <vt:lpstr>На кафедрі працює з 2006 року. Для удосконалення наукової майстерності та освоєння нових, сучасних методів дослідження систематично проходить, навчання, стажування зокрема:у науково-дослідному інституті ДНДКІ ветеринарних препаратів та кормових добавок</vt:lpstr>
      <vt:lpstr>СЕРТИФІКАТ ДЕРЖПРОДСПОЖИВСЛУЖБИ УКРАЇНИ</vt:lpstr>
      <vt:lpstr>Стажування в Українській лабораторії якості і безпеки продукції АПК</vt:lpstr>
      <vt:lpstr>SCOPUS</vt:lpstr>
      <vt:lpstr>ЗАВІДУВАЧ ВЕТЕРИНАРНОГО ВІДДІЛУ Експертного центру діагностики та лабораторного супроводу "BioLightS" (ˮБІОЛАЙТС“)</vt:lpstr>
      <vt:lpstr>Слайд 91</vt:lpstr>
      <vt:lpstr>Уроженець  с. Озірно  Білоцерківського району  Київської області</vt:lpstr>
      <vt:lpstr>Слайд 93</vt:lpstr>
      <vt:lpstr>ПАПЧЕНКО І.В. – професіонал з великим стажем роботи</vt:lpstr>
      <vt:lpstr>Проводить заняття слухачам Інституту післядипломного навчання керівників і спеціалістів ветеринарної медицини</vt:lpstr>
      <vt:lpstr>Нагорода Державного комітету ветеринарної медицини “За заслуги у розвитку ветеринарної медицини України”</vt:lpstr>
      <vt:lpstr>Неофіційна людська нагорода  “Майстер Золоті руки”</vt:lpstr>
      <vt:lpstr>УТЕЧЕНКО МИКОЛА ВАЛЕНТИНОВИЧ  кандидат ветеринарних наук, доцент</vt:lpstr>
      <vt:lpstr>Уроженець  с. Шамраївка  Сквирського району  Київської області </vt:lpstr>
      <vt:lpstr>Слайд 100</vt:lpstr>
      <vt:lpstr>ПРОФЕСІОНАЛ СВОЄЇ СПРАВИ. ЛЮБИТЬ СВОЮ ПРОФЕСІЮ – ЦЬОМУ Ж НАВЧАЄ Й СТУДЕНТІВ</vt:lpstr>
      <vt:lpstr>На запрошення керівництва Тульчинського коледжу читає лекції з патанатомії</vt:lpstr>
      <vt:lpstr>Упродовж 3-х років – голова ДЕК  у Тульчинського коледжу</vt:lpstr>
      <vt:lpstr>АКТИВНИЙ УЧАСНИК ПРОВЕДЕННЯ ЩОРІЧНОГО ЗОВНІШНЬОГО НЕЗАЛЕЖНОГО ОЦІНЮВАННЯ</vt:lpstr>
      <vt:lpstr>Має нагороди від керівництва БНАУ та ФВМ</vt:lpstr>
      <vt:lpstr>РИБАЛКА ЗІ СТАЖЕМ</vt:lpstr>
      <vt:lpstr>ЗАЯДЛИЙ ПАСІЧНИК</vt:lpstr>
      <vt:lpstr>МИСЛИВЕЦЬ</vt:lpstr>
      <vt:lpstr>Слайд 109</vt:lpstr>
      <vt:lpstr>Слайд 110</vt:lpstr>
      <vt:lpstr>Слайд 111</vt:lpstr>
      <vt:lpstr>Слайд 112</vt:lpstr>
      <vt:lpstr>Слайд 113</vt:lpstr>
      <vt:lpstr>РОЗРОБЛЕНИЙ НОРМАТИВНИЙ ДОКУМЕНТ УКРАЇНИ, ГАРМОНІЗОВАНИЙ З МІЖНАРОДНИМИ – ДСТУ ISO: </vt:lpstr>
      <vt:lpstr>SCOPUS</vt:lpstr>
      <vt:lpstr>Слайд 116</vt:lpstr>
      <vt:lpstr>Слайд 117</vt:lpstr>
      <vt:lpstr>Офіційно опонує кандидатські дисертації з іхтіопатології</vt:lpstr>
      <vt:lpstr>Виїжджає в господарства з колегами кафедри</vt:lpstr>
      <vt:lpstr>Знайомить студентів з виробництвом</vt:lpstr>
      <vt:lpstr>АКТИВНИЙ УЧАСНИК ПРОВЕДЕННЯ ЩОРІЧНОГО ЗОВНІШНЬОГО НЕЗАЛЕЖНОГО ОЦІНЮВАННЯ</vt:lpstr>
      <vt:lpstr>ЛЮБИТЬ СПІВАТИ – УЧАСНИК ХОРУ БНАУ “БАТЬКІВСЬКА НИВА”</vt:lpstr>
      <vt:lpstr>ЗАЙМАЄТЬСЯ РИБОЛОВЛЕЮ Активний учасник щорічних змагань з підльодного лову риби</vt:lpstr>
      <vt:lpstr>БДЖОЛЯРСТВОМ</vt:lpstr>
      <vt:lpstr>ТИХИМ МИСЛИВСТВОМ</vt:lpstr>
      <vt:lpstr>БЕРЕ УЧАСТЬ У ЗМАГАННІ З ЧОТИРИЛАПИМ ДРУГОМ – НІМЕЦЬКОЮ ВІВЧАРКОЮ</vt:lpstr>
      <vt:lpstr>ГРАЄ У ВОЛЕЙБОЛ</vt:lpstr>
      <vt:lpstr>СЛЮСАРЕНКО СЕРГІЙ ВОЛОДИМИРОВИЧ  кандидат ветеринарних наук, доцент</vt:lpstr>
      <vt:lpstr>Уроженець  с. Гельмязів Золотоніського району Черкаської області</vt:lpstr>
      <vt:lpstr>Слайд 130</vt:lpstr>
      <vt:lpstr>Патент України на корисну модель</vt:lpstr>
      <vt:lpstr>Web of Sience −  Regulatory Mechanisms in Biosystems</vt:lpstr>
      <vt:lpstr>РЕПОЗИТАРІЙ</vt:lpstr>
      <vt:lpstr>АКТИВНИЙ УЧАСНИК ПРОВЕДЕННЯ ЩОРІЧНОГО ЗОВНІШНЬОГО НЕЗАЛЕЖНОГО ОЦІНЮВАННЯ</vt:lpstr>
      <vt:lpstr>ЛЮБИТЬ БДЖІЛ І МЕД …</vt:lpstr>
      <vt:lpstr>Слайд 136</vt:lpstr>
      <vt:lpstr>Викладачі-ветсанексперти кафедри проводять стажування викладачам ветеринарних коледжів України </vt:lpstr>
      <vt:lpstr>Нині викладачі співпрацюють з експертами проекту ЄС в Україні – болгарами  Міною Баровою та Валентином Панковим  </vt:lpstr>
      <vt:lpstr>Навчальний процес забезпечують лаборанти кафери – випускниці  ФВМ БНАУ (зліва направо): СІДНІЧЕНКО ІННА ВІКТОРІВНА  (нині в декретній відпустці), БЕЗУХ ОКСАНА ВОЛОДИМИРІВНА, СТЕПЕНКО НАТАЛІЯ МИКОЛАЇНА</vt:lpstr>
      <vt:lpstr>Слайд 140</vt:lpstr>
      <vt:lpstr>НПП КАФЕДРИ ВЕТЕРИНАРНО-САНІТАРНОЇ ЕКСПЕРТИЗИ, ГІГІЄНИ ПРОДУКТІВ ТВАРИННОГО ПОХОДЖЕННЯ  ТА ПАТОЛОГІЧНОЇ АНАТОМІЇ  ІМЕНІ Й.С. ЗАГАЄВСЬКОГО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Comfy</dc:creator>
  <cp:lastModifiedBy>1</cp:lastModifiedBy>
  <cp:revision>462</cp:revision>
  <dcterms:created xsi:type="dcterms:W3CDTF">2012-03-17T12:15:09Z</dcterms:created>
  <dcterms:modified xsi:type="dcterms:W3CDTF">2018-05-29T11:17:56Z</dcterms:modified>
</cp:coreProperties>
</file>