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4B3"/>
    <a:srgbClr val="F9F9F9"/>
    <a:srgbClr val="7BD38C"/>
    <a:srgbClr val="F5F5F5"/>
    <a:srgbClr val="EAEAEA"/>
    <a:srgbClr val="2685C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8003" autoAdjust="0"/>
  </p:normalViewPr>
  <p:slideViewPr>
    <p:cSldViewPr snapToGrid="0">
      <p:cViewPr>
        <p:scale>
          <a:sx n="122" d="100"/>
          <a:sy n="122" d="100"/>
        </p:scale>
        <p:origin x="-138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F413EB-F674-4C32-8609-77242E33C0B0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DDBA76-0AAF-4C37-BF6F-DD0BD81E0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044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40F8B-A066-42FE-9259-60BD4AAA7594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6192-DA45-4A7E-B59E-BD0B7FCB8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FE12C-BF73-40F6-B654-D756ACEF4664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C7F3-0D59-4744-B284-125A5426D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BCF3-90EF-426A-8532-FF7B8C233EC8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A04C1-5DD1-40CF-9FEA-39E589562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5EC3C-352E-423F-8F6E-BF0EB0F5A9C5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A0DF6-BEDB-45D0-8C39-0282421A4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C071-C12E-4FF5-AFA0-EAB070888686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207B4-4165-4F7E-96FD-7768FC30E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F3963-CE52-4C94-8C15-F40870FA1F64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A339D-21BB-436F-93D6-59B3E046F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44FA7-06B9-403B-BA4C-BC5145034771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2EB5-1E71-48D8-8BFE-042FAA298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EDBB2-11B4-45FB-81B9-21AA8FB601A1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CD057-4B22-4A63-89D1-1597BD1CE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16AC1-BE3A-4D24-A7CE-2C94CD30FCCA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C8F9D-51D6-4162-8066-E10F27F2F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9769-E77C-4C62-AD52-9E995AA804E7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2D8B-F04E-4706-830F-E34E21FA0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AEE64-90F3-4EAA-8F9F-6FDA2C30A52E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9AB6F-4D3E-4679-9B08-5FA588941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6F2815-2C3A-40B8-841C-9AC9EB8B348A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C2D0A9-811D-4017-9154-B15B57736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4"/>
          <p:cNvSpPr>
            <a:spLocks noGrp="1"/>
          </p:cNvSpPr>
          <p:nvPr>
            <p:ph idx="1"/>
          </p:nvPr>
        </p:nvSpPr>
        <p:spPr>
          <a:xfrm>
            <a:off x="896938" y="2092325"/>
            <a:ext cx="9294812" cy="424595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600" b="1" dirty="0" smtClean="0">
                <a:solidFill>
                  <a:srgbClr val="3364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ГАЛУЗЬ РИБНИЦТВА УКРАЇНИ: СУЧАСНІ ВИКЛИКИ ТА НАПРЯМИ ЇХ ВИРІШЕННЯ</a:t>
            </a:r>
            <a:endParaRPr lang="uk-UA" sz="2600" b="1" dirty="0" smtClean="0">
              <a:solidFill>
                <a:srgbClr val="3364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uk-UA" sz="2600" b="1" dirty="0" smtClean="0">
                <a:latin typeface="Arial" charset="0"/>
              </a:rPr>
              <a:t> </a:t>
            </a:r>
            <a:r>
              <a:rPr lang="uk-UA" sz="2600" b="1" dirty="0" smtClean="0">
                <a:solidFill>
                  <a:srgbClr val="333333"/>
                </a:solidFill>
                <a:latin typeface="Arial" charset="0"/>
              </a:rPr>
              <a:t>27 травня 2021 – </a:t>
            </a:r>
            <a:r>
              <a:rPr lang="uk-UA" sz="2600" b="1" dirty="0" err="1" smtClean="0">
                <a:solidFill>
                  <a:srgbClr val="333333"/>
                </a:solidFill>
                <a:latin typeface="Arial" charset="0"/>
              </a:rPr>
              <a:t>онлайн</a:t>
            </a:r>
            <a:r>
              <a:rPr lang="uk-UA" sz="2600" b="1" dirty="0" smtClean="0">
                <a:solidFill>
                  <a:srgbClr val="333333"/>
                </a:solidFill>
                <a:latin typeface="Arial" charset="0"/>
              </a:rPr>
              <a:t> зустріч</a:t>
            </a:r>
            <a:endParaRPr lang="en-US" sz="2600" b="1" dirty="0" smtClean="0">
              <a:solidFill>
                <a:srgbClr val="333333"/>
              </a:solidFill>
              <a:latin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uk-UA" sz="1800" b="1" dirty="0" smtClean="0">
              <a:solidFill>
                <a:srgbClr val="333333"/>
              </a:solidFill>
              <a:latin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2600" b="1" dirty="0" smtClean="0">
                <a:solidFill>
                  <a:srgbClr val="3364B3"/>
                </a:solidFill>
                <a:latin typeface="Arial" charset="0"/>
              </a:rPr>
              <a:t>FISHERIES OF UKRAINE</a:t>
            </a:r>
            <a:r>
              <a:rPr lang="uk-UA" sz="2600" b="1" dirty="0" smtClean="0">
                <a:solidFill>
                  <a:srgbClr val="3364B3"/>
                </a:solidFill>
                <a:latin typeface="Arial" charset="0"/>
              </a:rPr>
              <a:t>: </a:t>
            </a:r>
            <a:r>
              <a:rPr lang="en-US" sz="2600" b="1" dirty="0" smtClean="0">
                <a:solidFill>
                  <a:srgbClr val="3364B3"/>
                </a:solidFill>
                <a:latin typeface="Arial" charset="0"/>
              </a:rPr>
              <a:t>CURRENT CHALLENGES AND WAYS TO SOLUTION THEM </a:t>
            </a:r>
            <a:endParaRPr lang="uk-UA" sz="2600" b="1" dirty="0" smtClean="0">
              <a:solidFill>
                <a:srgbClr val="3364B3"/>
              </a:solidFill>
              <a:latin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uk-UA" sz="2600" b="1" dirty="0" smtClean="0">
                <a:solidFill>
                  <a:srgbClr val="333333"/>
                </a:solidFill>
                <a:latin typeface="Arial" charset="0"/>
              </a:rPr>
              <a:t>27 </a:t>
            </a:r>
            <a:r>
              <a:rPr lang="en-AU" sz="2600" b="1" dirty="0" smtClean="0">
                <a:solidFill>
                  <a:srgbClr val="333333"/>
                </a:solidFill>
                <a:latin typeface="Arial" charset="0"/>
              </a:rPr>
              <a:t>of May 2021 – online </a:t>
            </a:r>
            <a:r>
              <a:rPr lang="en-AU" sz="2600" b="1" dirty="0" smtClean="0">
                <a:solidFill>
                  <a:srgbClr val="333333"/>
                </a:solidFill>
                <a:latin typeface="Arial" charset="0"/>
              </a:rPr>
              <a:t>meeting</a:t>
            </a:r>
            <a:endParaRPr lang="uk-UA" sz="2600" b="1" dirty="0" smtClean="0">
              <a:solidFill>
                <a:srgbClr val="333333"/>
              </a:solidFill>
              <a:latin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uk-UA" sz="2600" b="1" dirty="0" smtClean="0">
              <a:solidFill>
                <a:srgbClr val="333333"/>
              </a:solidFill>
              <a:latin typeface="Arial" charset="0"/>
            </a:endParaRPr>
          </a:p>
          <a:p>
            <a:pPr marL="0" indent="0" algn="r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uk-UA" sz="26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Печенєва</a:t>
            </a:r>
            <a:r>
              <a:rPr lang="uk-UA" sz="2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Ю.В., </a:t>
            </a:r>
          </a:p>
          <a:p>
            <a:pPr marL="0" indent="0" algn="r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uk-UA" sz="2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товариства</a:t>
            </a:r>
            <a:endParaRPr lang="uk-UA" sz="26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uk-UA" b="1" dirty="0" smtClean="0">
                <a:solidFill>
                  <a:schemeClr val="bg1"/>
                </a:solidFill>
                <a:latin typeface="Arial" charset="0"/>
              </a:rPr>
              <a:t>20 </a:t>
            </a:r>
            <a:r>
              <a:rPr lang="de-AT" b="1" dirty="0" smtClean="0">
                <a:solidFill>
                  <a:schemeClr val="bg1"/>
                </a:solidFill>
                <a:latin typeface="Arial" charset="0"/>
              </a:rPr>
              <a:t>o</a:t>
            </a:r>
            <a:r>
              <a:rPr lang="uk-UA" b="1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ru-RU" b="1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338" name="Рисунок 18" descr="C:\Users\Marat\Desktop\eu_flag_co_funded_pos_[rgb]_r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543" y="419100"/>
            <a:ext cx="38925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3477" y="469900"/>
            <a:ext cx="14017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эмблема н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6350" y="422275"/>
            <a:ext cx="13843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home-feature-overla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07663" y="2143125"/>
            <a:ext cx="16843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382991" y="872837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336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ТОВ </a:t>
            </a:r>
            <a:r>
              <a:rPr lang="uk-UA" b="1" dirty="0" err="1" smtClean="0">
                <a:solidFill>
                  <a:srgbClr val="336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“ІНВЕСТ</a:t>
            </a:r>
            <a:r>
              <a:rPr lang="uk-UA" b="1" dirty="0" smtClean="0">
                <a:solidFill>
                  <a:srgbClr val="336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К”</a:t>
            </a:r>
            <a:endParaRPr lang="uk-UA" b="1" dirty="0">
              <a:solidFill>
                <a:srgbClr val="3364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4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91445" y="3210791"/>
            <a:ext cx="7900555" cy="3647209"/>
          </a:xfrm>
          <a:prstGeom prst="rect">
            <a:avLst/>
          </a:prstGeom>
          <a:ln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6338455" cy="402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44936" y="1662546"/>
            <a:ext cx="5084617" cy="1704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Програма вселення рослиноїдних риб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5" name="Объект 2"/>
          <p:cNvSpPr>
            <a:spLocks noGrp="1"/>
          </p:cNvSpPr>
          <p:nvPr>
            <p:ph idx="1"/>
          </p:nvPr>
        </p:nvSpPr>
        <p:spPr>
          <a:xfrm>
            <a:off x="2555875" y="2384425"/>
            <a:ext cx="6969125" cy="7921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5600" b="1" dirty="0" smtClean="0">
                <a:solidFill>
                  <a:schemeClr val="bg1"/>
                </a:solidFill>
                <a:latin typeface="Arial" charset="0"/>
              </a:rPr>
              <a:t>ДЯКУЮ ЗА УВАГУ!</a:t>
            </a:r>
            <a:endParaRPr lang="ru-RU" sz="5600" b="1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761528" y="2649145"/>
            <a:ext cx="10598150" cy="3760708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недостатня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рибної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недостатній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законодавчого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рибної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розірваний ланцюг «наука-виробництво»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погіршення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екологічної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водоймах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послаблення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державного контролю за станом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прибережних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захисних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смуг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забором води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забрудненням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численними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водокористувачами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стрімке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чужорідних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інвазійних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цвітіння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Char char="-"/>
            </a:pPr>
            <a:endParaRPr lang="ru-RU" sz="2500" dirty="0" smtClean="0">
              <a:latin typeface="Arial" charset="0"/>
            </a:endParaRPr>
          </a:p>
        </p:txBody>
      </p:sp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0" y="1543050"/>
            <a:ext cx="7440613" cy="952500"/>
          </a:xfrm>
          <a:prstGeom prst="rect">
            <a:avLst/>
          </a:prstGeom>
          <a:solidFill>
            <a:srgbClr val="3364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38113" y="1630363"/>
            <a:ext cx="7170737" cy="831850"/>
          </a:xfrm>
        </p:spPr>
        <p:txBody>
          <a:bodyPr/>
          <a:lstStyle/>
          <a:p>
            <a:pPr algn="ctr" eaLnBrk="1" hangingPunct="1"/>
            <a:r>
              <a:rPr lang="uk-UA" sz="3200" b="1" dirty="0" smtClean="0">
                <a:solidFill>
                  <a:schemeClr val="bg1"/>
                </a:solidFill>
                <a:latin typeface="Arial" charset="0"/>
              </a:rPr>
              <a:t>ОСНОВНІ ПРОБЛЕМИ АКВАКУЛЬТУРИ: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9521" y="0"/>
            <a:ext cx="4822479" cy="249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자유형: 도형 16"/>
          <p:cNvSpPr>
            <a:spLocks/>
          </p:cNvSpPr>
          <p:nvPr/>
        </p:nvSpPr>
        <p:spPr bwMode="auto">
          <a:xfrm>
            <a:off x="-11113" y="1411288"/>
            <a:ext cx="4511676" cy="2644775"/>
          </a:xfrm>
          <a:custGeom>
            <a:avLst/>
            <a:gdLst>
              <a:gd name="T0" fmla="*/ 0 w 3313174"/>
              <a:gd name="T1" fmla="*/ 0 h 2000006"/>
              <a:gd name="T2" fmla="*/ 4635883 w 3313174"/>
              <a:gd name="T3" fmla="*/ 0 h 2000006"/>
              <a:gd name="T4" fmla="*/ 8368683 w 3313174"/>
              <a:gd name="T5" fmla="*/ 4164027 h 2000006"/>
              <a:gd name="T6" fmla="*/ 3841151 w 3313174"/>
              <a:gd name="T7" fmla="*/ 4164027 h 2000006"/>
              <a:gd name="T8" fmla="*/ 3312614 w 3313174"/>
              <a:gd name="T9" fmla="*/ 4626195 h 2000006"/>
              <a:gd name="T10" fmla="*/ 2840256 w 3313174"/>
              <a:gd name="T11" fmla="*/ 4130317 h 2000006"/>
              <a:gd name="T12" fmla="*/ 10216 w 3313174"/>
              <a:gd name="T13" fmla="*/ 4154398 h 2000006"/>
              <a:gd name="T14" fmla="*/ 0 w 3313174"/>
              <a:gd name="T15" fmla="*/ 0 h 20000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13174"/>
              <a:gd name="T25" fmla="*/ 0 h 2000006"/>
              <a:gd name="T26" fmla="*/ 3313174 w 3313174"/>
              <a:gd name="T27" fmla="*/ 2000006 h 200000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13174" h="2000006">
                <a:moveTo>
                  <a:pt x="0" y="0"/>
                </a:moveTo>
                <a:lnTo>
                  <a:pt x="1835352" y="0"/>
                </a:lnTo>
                <a:lnTo>
                  <a:pt x="3313174" y="1800200"/>
                </a:lnTo>
                <a:lnTo>
                  <a:pt x="1520716" y="1800200"/>
                </a:lnTo>
                <a:lnTo>
                  <a:pt x="1311468" y="2000006"/>
                </a:lnTo>
                <a:lnTo>
                  <a:pt x="1124461" y="1785626"/>
                </a:lnTo>
                <a:lnTo>
                  <a:pt x="4044" y="1796036"/>
                </a:lnTo>
                <a:lnTo>
                  <a:pt x="0" y="0"/>
                </a:lnTo>
                <a:close/>
              </a:path>
            </a:pathLst>
          </a:custGeom>
          <a:solidFill>
            <a:srgbClr val="3364B3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6387" name="Rectangle 15"/>
          <p:cNvSpPr>
            <a:spLocks noChangeArrowheads="1"/>
          </p:cNvSpPr>
          <p:nvPr/>
        </p:nvSpPr>
        <p:spPr bwMode="auto">
          <a:xfrm>
            <a:off x="1204912" y="2390115"/>
            <a:ext cx="10987088" cy="1267485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ПОСЛАБЛЕННЯ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ДЕРЖАВНОГО КОНТРОЛЮ ЗА СТАНОМ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ПРИБЕРЕЖНИХ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ЗАХИСНИХ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СМУГ</a:t>
            </a:r>
            <a:endParaRPr lang="en-US" b="1" dirty="0"/>
          </a:p>
        </p:txBody>
      </p:sp>
      <p:sp>
        <p:nvSpPr>
          <p:cNvPr id="16388" name="Объект 2"/>
          <p:cNvSpPr>
            <a:spLocks/>
          </p:cNvSpPr>
          <p:nvPr/>
        </p:nvSpPr>
        <p:spPr bwMode="auto">
          <a:xfrm>
            <a:off x="630238" y="2062163"/>
            <a:ext cx="104362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sz="2400" dirty="0"/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146487"/>
            <a:ext cx="5712737" cy="27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40289" cy="264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5533" y="3223034"/>
            <a:ext cx="5836467" cy="363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2693" y="0"/>
            <a:ext cx="5465276" cy="281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자유형: 도형 16"/>
          <p:cNvSpPr>
            <a:spLocks/>
          </p:cNvSpPr>
          <p:nvPr/>
        </p:nvSpPr>
        <p:spPr bwMode="auto">
          <a:xfrm>
            <a:off x="-11113" y="1685925"/>
            <a:ext cx="4511676" cy="2644775"/>
          </a:xfrm>
          <a:custGeom>
            <a:avLst/>
            <a:gdLst>
              <a:gd name="T0" fmla="*/ 0 w 3313174"/>
              <a:gd name="T1" fmla="*/ 0 h 2000006"/>
              <a:gd name="T2" fmla="*/ 4635883 w 3313174"/>
              <a:gd name="T3" fmla="*/ 0 h 2000006"/>
              <a:gd name="T4" fmla="*/ 8368683 w 3313174"/>
              <a:gd name="T5" fmla="*/ 4164027 h 2000006"/>
              <a:gd name="T6" fmla="*/ 3841151 w 3313174"/>
              <a:gd name="T7" fmla="*/ 4164027 h 2000006"/>
              <a:gd name="T8" fmla="*/ 3312614 w 3313174"/>
              <a:gd name="T9" fmla="*/ 4626195 h 2000006"/>
              <a:gd name="T10" fmla="*/ 2840256 w 3313174"/>
              <a:gd name="T11" fmla="*/ 4130317 h 2000006"/>
              <a:gd name="T12" fmla="*/ 10216 w 3313174"/>
              <a:gd name="T13" fmla="*/ 4154398 h 2000006"/>
              <a:gd name="T14" fmla="*/ 0 w 3313174"/>
              <a:gd name="T15" fmla="*/ 0 h 20000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13174"/>
              <a:gd name="T25" fmla="*/ 0 h 2000006"/>
              <a:gd name="T26" fmla="*/ 3313174 w 3313174"/>
              <a:gd name="T27" fmla="*/ 2000006 h 200000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13174" h="2000006">
                <a:moveTo>
                  <a:pt x="0" y="0"/>
                </a:moveTo>
                <a:lnTo>
                  <a:pt x="1835352" y="0"/>
                </a:lnTo>
                <a:lnTo>
                  <a:pt x="3313174" y="1800200"/>
                </a:lnTo>
                <a:lnTo>
                  <a:pt x="1520716" y="1800200"/>
                </a:lnTo>
                <a:lnTo>
                  <a:pt x="1311468" y="2000006"/>
                </a:lnTo>
                <a:lnTo>
                  <a:pt x="1124461" y="1785626"/>
                </a:lnTo>
                <a:lnTo>
                  <a:pt x="4044" y="1796036"/>
                </a:lnTo>
                <a:lnTo>
                  <a:pt x="0" y="0"/>
                </a:lnTo>
                <a:close/>
              </a:path>
            </a:pathLst>
          </a:custGeom>
          <a:solidFill>
            <a:srgbClr val="3364B3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360363" y="2027238"/>
            <a:ext cx="11279187" cy="433070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2145672"/>
            <a:ext cx="9421640" cy="1267485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ПОСЛАБЛЕННЯ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ДЕРЖАВНОГО КОНТРОЛЮ ЗА ЗАБОРОМ ВОДИ</a:t>
            </a:r>
            <a:endParaRPr lang="en-US" dirty="0"/>
          </a:p>
        </p:txBody>
      </p:sp>
      <p:pic>
        <p:nvPicPr>
          <p:cNvPr id="11" name="image3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42727" y="0"/>
            <a:ext cx="4649273" cy="4681471"/>
          </a:xfrm>
          <a:prstGeom prst="rect">
            <a:avLst/>
          </a:prstGeom>
          <a:ln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57525"/>
            <a:ext cx="6667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자유형: 도형 16"/>
          <p:cNvSpPr>
            <a:spLocks/>
          </p:cNvSpPr>
          <p:nvPr/>
        </p:nvSpPr>
        <p:spPr bwMode="auto">
          <a:xfrm>
            <a:off x="0" y="0"/>
            <a:ext cx="4511676" cy="2644775"/>
          </a:xfrm>
          <a:custGeom>
            <a:avLst/>
            <a:gdLst>
              <a:gd name="T0" fmla="*/ 0 w 3313174"/>
              <a:gd name="T1" fmla="*/ 0 h 2000006"/>
              <a:gd name="T2" fmla="*/ 4635883 w 3313174"/>
              <a:gd name="T3" fmla="*/ 0 h 2000006"/>
              <a:gd name="T4" fmla="*/ 8368683 w 3313174"/>
              <a:gd name="T5" fmla="*/ 4164027 h 2000006"/>
              <a:gd name="T6" fmla="*/ 3841151 w 3313174"/>
              <a:gd name="T7" fmla="*/ 4164027 h 2000006"/>
              <a:gd name="T8" fmla="*/ 3312614 w 3313174"/>
              <a:gd name="T9" fmla="*/ 4626195 h 2000006"/>
              <a:gd name="T10" fmla="*/ 2840256 w 3313174"/>
              <a:gd name="T11" fmla="*/ 4130317 h 2000006"/>
              <a:gd name="T12" fmla="*/ 10216 w 3313174"/>
              <a:gd name="T13" fmla="*/ 4154398 h 2000006"/>
              <a:gd name="T14" fmla="*/ 0 w 3313174"/>
              <a:gd name="T15" fmla="*/ 0 h 20000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13174"/>
              <a:gd name="T25" fmla="*/ 0 h 2000006"/>
              <a:gd name="T26" fmla="*/ 3313174 w 3313174"/>
              <a:gd name="T27" fmla="*/ 2000006 h 200000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13174" h="2000006">
                <a:moveTo>
                  <a:pt x="0" y="0"/>
                </a:moveTo>
                <a:lnTo>
                  <a:pt x="1835352" y="0"/>
                </a:lnTo>
                <a:lnTo>
                  <a:pt x="3313174" y="1800200"/>
                </a:lnTo>
                <a:lnTo>
                  <a:pt x="1520716" y="1800200"/>
                </a:lnTo>
                <a:lnTo>
                  <a:pt x="1311468" y="2000006"/>
                </a:lnTo>
                <a:lnTo>
                  <a:pt x="1124461" y="1785626"/>
                </a:lnTo>
                <a:lnTo>
                  <a:pt x="4044" y="1796036"/>
                </a:lnTo>
                <a:lnTo>
                  <a:pt x="0" y="0"/>
                </a:lnTo>
                <a:close/>
              </a:path>
            </a:pathLst>
          </a:custGeom>
          <a:solidFill>
            <a:srgbClr val="3364B3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85231" y="1611250"/>
            <a:ext cx="11114087" cy="427990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Объект 2"/>
          <p:cNvSpPr>
            <a:spLocks noGrp="1"/>
          </p:cNvSpPr>
          <p:nvPr>
            <p:ph idx="1"/>
          </p:nvPr>
        </p:nvSpPr>
        <p:spPr>
          <a:xfrm>
            <a:off x="280657" y="1647873"/>
            <a:ext cx="5758004" cy="1520839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ПРИЗВЕДЕ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ГЕС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image2.jpg"/>
          <p:cNvPicPr/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>
          <a:xfrm>
            <a:off x="0" y="2743200"/>
            <a:ext cx="7795034" cy="4114800"/>
          </a:xfrm>
          <a:prstGeom prst="rect">
            <a:avLst/>
          </a:prstGeom>
          <a:ln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8372" y="-1"/>
            <a:ext cx="5863628" cy="360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342" y="0"/>
            <a:ext cx="6026590" cy="332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712737" cy="344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554709" y="3998457"/>
            <a:ext cx="5902860" cy="2230327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ПОСЛАБЛЕННЯ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ДЕРЖАВНОГО КОНТРОЛЮ ЗА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ЗАБРУДНЕННЯМ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ЧИСЛЕННИМИ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ВОДОКОРИСТУВАЧАМИ</a:t>
            </a:r>
            <a:endParaRPr lang="uk-UA" sz="2400" b="1" dirty="0"/>
          </a:p>
        </p:txBody>
      </p:sp>
      <p:pic>
        <p:nvPicPr>
          <p:cNvPr id="5124" name="Picture 4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302" y="3621386"/>
            <a:ext cx="5616000" cy="323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Двойная стрелка влево/вверх 15"/>
          <p:cNvSpPr/>
          <p:nvPr/>
        </p:nvSpPr>
        <p:spPr>
          <a:xfrm>
            <a:off x="5296277" y="2969537"/>
            <a:ext cx="1964602" cy="214567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ChangeArrowheads="1"/>
          </p:cNvSpPr>
          <p:nvPr/>
        </p:nvSpPr>
        <p:spPr bwMode="auto">
          <a:xfrm>
            <a:off x="0" y="0"/>
            <a:ext cx="7937500" cy="6858000"/>
          </a:xfrm>
          <a:prstGeom prst="rect">
            <a:avLst/>
          </a:prstGeom>
          <a:solidFill>
            <a:srgbClr val="3364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Объект 2"/>
          <p:cNvSpPr>
            <a:spLocks/>
          </p:cNvSpPr>
          <p:nvPr/>
        </p:nvSpPr>
        <p:spPr bwMode="auto">
          <a:xfrm>
            <a:off x="266700" y="3840163"/>
            <a:ext cx="7366000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0" y="431800"/>
            <a:ext cx="11761788" cy="278765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image5.png"/>
          <p:cNvPicPr>
            <a:picLocks noGrp="1"/>
          </p:cNvPicPr>
          <p:nvPr>
            <p:ph idx="1"/>
          </p:nvPr>
        </p:nvPicPr>
        <p:blipFill rotWithShape="1">
          <a:blip r:embed="rId2">
            <a:lum contrast="30000"/>
          </a:blip>
          <a:srcRect l="7764" t="29517" r="8536" b="8239"/>
          <a:stretch/>
        </p:blipFill>
        <p:spPr bwMode="auto">
          <a:xfrm>
            <a:off x="5347580" y="108642"/>
            <a:ext cx="6539620" cy="3281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688" y="3358837"/>
            <a:ext cx="9678154" cy="34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2491" cy="335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4462" y="3503691"/>
            <a:ext cx="6017537" cy="335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9730" y="0"/>
            <a:ext cx="5972271" cy="353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1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612332"/>
            <a:ext cx="6255945" cy="3245668"/>
          </a:xfrm>
          <a:prstGeom prst="rect">
            <a:avLst/>
          </a:prstGeom>
          <a:ln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201624" cy="359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5" name="Rectangle 3"/>
          <p:cNvSpPr>
            <a:spLocks noChangeArrowheads="1"/>
          </p:cNvSpPr>
          <p:nvPr/>
        </p:nvSpPr>
        <p:spPr bwMode="auto">
          <a:xfrm>
            <a:off x="2942377" y="2978590"/>
            <a:ext cx="6572816" cy="1176951"/>
          </a:xfrm>
          <a:prstGeom prst="rect">
            <a:avLst/>
          </a:prstGeom>
          <a:solidFill>
            <a:srgbClr val="3364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СТРІМКЕ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ЧУЖОРІДНИХ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ІНВАЗІЙНИХ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РИБ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506" name="Объект 2"/>
          <p:cNvSpPr>
            <a:spLocks/>
          </p:cNvSpPr>
          <p:nvPr/>
        </p:nvSpPr>
        <p:spPr bwMode="auto">
          <a:xfrm>
            <a:off x="614363" y="3403600"/>
            <a:ext cx="1108233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1508" name="Объект 2"/>
          <p:cNvSpPr>
            <a:spLocks noGrp="1"/>
          </p:cNvSpPr>
          <p:nvPr>
            <p:ph idx="1"/>
          </p:nvPr>
        </p:nvSpPr>
        <p:spPr>
          <a:xfrm>
            <a:off x="3163888" y="1111250"/>
            <a:ext cx="8736012" cy="1554163"/>
          </a:xfrm>
        </p:spPr>
        <p:txBody>
          <a:bodyPr/>
          <a:lstStyle/>
          <a:p>
            <a:pPr marL="0" indent="0" algn="ctr" eaLnBrk="1">
              <a:buFont typeface="Arial" charset="0"/>
              <a:buNone/>
            </a:pPr>
            <a:r>
              <a:rPr lang="uk-UA" sz="2400" dirty="0" smtClean="0">
                <a:latin typeface="Arial" charset="0"/>
              </a:rPr>
              <a:t>.</a:t>
            </a:r>
            <a:endParaRPr lang="ru-RU" sz="2400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005946" cy="314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4318" y="0"/>
            <a:ext cx="569768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6130637" y="3761509"/>
            <a:ext cx="6061364" cy="1326573"/>
          </a:xfrm>
        </p:spPr>
        <p:txBody>
          <a:bodyPr/>
          <a:lstStyle/>
          <a:p>
            <a:pPr algn="ctr" eaLnBrk="1" hangingPunct="1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ПРОБЛЕМИ ЦВІТІННЯ ВОДИ В УКРАЇНІ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96491"/>
            <a:ext cx="5981700" cy="376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169</Words>
  <Application>Microsoft Office PowerPoint</Application>
  <PresentationFormat>Произвольный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ОСНОВНІ ПРОБЛЕМИ АКВАКУЛЬТУРИ: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ПРОБЛЕМИ ЦВІТІННЯ ВОДИ В УКРАЇНІ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Olga</cp:lastModifiedBy>
  <cp:revision>139</cp:revision>
  <dcterms:created xsi:type="dcterms:W3CDTF">2021-05-10T16:50:40Z</dcterms:created>
  <dcterms:modified xsi:type="dcterms:W3CDTF">2021-05-27T06:51:14Z</dcterms:modified>
</cp:coreProperties>
</file>