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embeddedFontLst>
    <p:embeddedFont>
      <p:font typeface="Merriweather" charset="-52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12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52710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efc547778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efc547778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efc547778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efc547778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7efc547778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7efc547778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efc91fc8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efc91fc84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efc91fc8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7efc91fc8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efc91fc8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7efc91fc8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efc91fc8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efc91fc8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efc91fc84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efc91fc84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efc91fc84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efc91fc84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efc91fc84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efc91fc84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7efc547778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7efc547778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efc91fc84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efc91fc84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7efc91fc84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7efc91fc84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efc91fc84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efc91fc84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efc91fc84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efc91fc84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efc91fc84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efc91fc84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efc547778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efc547778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efc547778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efc547778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efc547778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efc547778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efc547778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7efc547778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7efc547778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7efc547778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efc547778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7efc547778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7efc547778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7efc547778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25" y="1111899"/>
            <a:ext cx="2896823" cy="3671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265050" y="1385100"/>
            <a:ext cx="4496400" cy="40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dirty="0" smtClean="0">
                <a:highlight>
                  <a:srgbClr val="FFFFFF"/>
                </a:highlight>
              </a:rPr>
              <a:t>«</a:t>
            </a:r>
            <a:r>
              <a:rPr lang="ru" sz="4000" dirty="0" smtClean="0">
                <a:highlight>
                  <a:srgbClr val="FFFFFF"/>
                </a:highlight>
              </a:rPr>
              <a:t>Перо </a:t>
            </a:r>
            <a:r>
              <a:rPr lang="ru" sz="4000" dirty="0">
                <a:highlight>
                  <a:srgbClr val="FFFFFF"/>
                </a:highlight>
              </a:rPr>
              <a:t>і пензель - дві великі долі, які навіки у одній </a:t>
            </a:r>
            <a:r>
              <a:rPr lang="ru" sz="4000" dirty="0" smtClean="0">
                <a:highlight>
                  <a:srgbClr val="FFFFFF"/>
                </a:highlight>
              </a:rPr>
              <a:t>злились»: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dirty="0" smtClean="0">
                <a:highlight>
                  <a:srgbClr val="FFFFFF"/>
                </a:highlight>
              </a:rPr>
              <a:t>Т.Г.Шевченко </a:t>
            </a:r>
            <a:r>
              <a:rPr lang="ru" sz="4000" dirty="0">
                <a:highlight>
                  <a:srgbClr val="FFFFFF"/>
                </a:highlight>
              </a:rPr>
              <a:t>- художник. </a:t>
            </a:r>
            <a:endParaRPr sz="4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630875" y="5037500"/>
            <a:ext cx="79479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266288" y="4901250"/>
            <a:ext cx="34947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АВТОПОРТРЕТ 1840 - 1841рр.</a:t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475" y="231575"/>
            <a:ext cx="8401476" cy="455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2"/>
          <p:cNvSpPr txBox="1"/>
          <p:nvPr/>
        </p:nvSpPr>
        <p:spPr>
          <a:xfrm>
            <a:off x="942325" y="5645225"/>
            <a:ext cx="7339800" cy="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25" name="Google Shape;125;p22"/>
          <p:cNvSpPr txBox="1"/>
          <p:nvPr/>
        </p:nvSpPr>
        <p:spPr>
          <a:xfrm>
            <a:off x="383475" y="487750"/>
            <a:ext cx="2427000" cy="60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/>
          </a:p>
        </p:txBody>
      </p:sp>
      <p:sp>
        <p:nvSpPr>
          <p:cNvPr id="126" name="Google Shape;126;p22"/>
          <p:cNvSpPr txBox="1"/>
          <p:nvPr/>
        </p:nvSpPr>
        <p:spPr>
          <a:xfrm>
            <a:off x="528613" y="4782275"/>
            <a:ext cx="8167200" cy="14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100" dirty="0">
                <a:solidFill>
                  <a:schemeClr val="dk1"/>
                </a:solidFill>
              </a:rPr>
              <a:t>Весною 1845р. Т. Шевченко знову прибув до рідної України, тепер </a:t>
            </a:r>
            <a:r>
              <a:rPr lang="ru" sz="2100" dirty="0" smtClean="0">
                <a:solidFill>
                  <a:schemeClr val="dk1"/>
                </a:solidFill>
              </a:rPr>
              <a:t>надовго, </a:t>
            </a:r>
            <a:r>
              <a:rPr lang="ru" sz="2100" dirty="0">
                <a:solidFill>
                  <a:schemeClr val="dk1"/>
                </a:solidFill>
              </a:rPr>
              <a:t>у складі Київської археологічної комісії. Він </a:t>
            </a:r>
            <a:r>
              <a:rPr lang="ru" sz="2100" dirty="0" smtClean="0">
                <a:solidFill>
                  <a:schemeClr val="dk1"/>
                </a:solidFill>
              </a:rPr>
              <a:t>подорожує </a:t>
            </a:r>
            <a:r>
              <a:rPr lang="ru" sz="2100" dirty="0">
                <a:solidFill>
                  <a:schemeClr val="dk1"/>
                </a:solidFill>
              </a:rPr>
              <a:t>Київщиною, Полтавщиною, Поділлям, Волинню, Чернігівщиною. </a:t>
            </a:r>
            <a:r>
              <a:rPr lang="uk-UA" sz="2100" dirty="0" smtClean="0">
                <a:solidFill>
                  <a:schemeClr val="dk1"/>
                </a:solidFill>
              </a:rPr>
              <a:t> </a:t>
            </a:r>
            <a:endParaRPr sz="21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1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0" y="397413"/>
            <a:ext cx="7620000" cy="5153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3"/>
          <p:cNvSpPr txBox="1"/>
          <p:nvPr/>
        </p:nvSpPr>
        <p:spPr>
          <a:xfrm>
            <a:off x="995250" y="5685150"/>
            <a:ext cx="7153500" cy="7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solidFill>
                  <a:schemeClr val="dk1"/>
                </a:solidFill>
              </a:rPr>
              <a:t>“Будинок Котляревського в Полтаві” (1845р.)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/>
        </p:nvSpPr>
        <p:spPr>
          <a:xfrm>
            <a:off x="4239613" y="5289825"/>
            <a:ext cx="4502700" cy="13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“Портрет Маєвської” (1843р.) належить до кращих жіночих портретів першої половини XIX століття.</a:t>
            </a:r>
            <a:endParaRPr sz="1800"/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5563" y="335050"/>
            <a:ext cx="4010776" cy="4830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 txBox="1"/>
          <p:nvPr/>
        </p:nvSpPr>
        <p:spPr>
          <a:xfrm>
            <a:off x="375475" y="463800"/>
            <a:ext cx="3967800" cy="55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chemeClr val="dk1"/>
                </a:solidFill>
              </a:rPr>
              <a:t>У 1843 - 1847рр. Тарас Григорович створив низку портретів, які переконливо свідчать про зростання художника, про поглиблення психологічної характеристики образів.</a:t>
            </a:r>
            <a:endParaRPr sz="3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5"/>
          <p:cNvSpPr txBox="1"/>
          <p:nvPr/>
        </p:nvSpPr>
        <p:spPr>
          <a:xfrm>
            <a:off x="867175" y="467000"/>
            <a:ext cx="3373200" cy="51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На червоно-малиновому тлі, що контрастує з блакитною сукнею, створено витончене обличчя “Ганни вродливої” (як називав її Шевченко), з довірливо лагідним поглядом. У нього збереглися до неї теплі почуття, що були висвітлені у вірші “Г. З.”</a:t>
            </a:r>
            <a:endParaRPr sz="2400"/>
          </a:p>
        </p:txBody>
      </p:sp>
      <p:sp>
        <p:nvSpPr>
          <p:cNvPr id="148" name="Google Shape;148;p25"/>
          <p:cNvSpPr txBox="1"/>
          <p:nvPr/>
        </p:nvSpPr>
        <p:spPr>
          <a:xfrm>
            <a:off x="5349050" y="5920325"/>
            <a:ext cx="23889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Ганна Закревська (1843р.)</a:t>
            </a:r>
            <a:endParaRPr/>
          </a:p>
        </p:txBody>
      </p:sp>
      <p:pic>
        <p:nvPicPr>
          <p:cNvPr id="149" name="Google Shape;14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17100" y="618725"/>
            <a:ext cx="3787350" cy="54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2400" y="446338"/>
            <a:ext cx="4489524" cy="606832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6"/>
          <p:cNvSpPr txBox="1"/>
          <p:nvPr/>
        </p:nvSpPr>
        <p:spPr>
          <a:xfrm>
            <a:off x="343600" y="682350"/>
            <a:ext cx="3802500" cy="54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/>
              <a:t>Перед нами портрет Іллі Лизогуба (1846р.).</a:t>
            </a:r>
            <a:endParaRPr sz="22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/>
              <a:t>Ілля Іванович - відставний полковник, брав участь у Вітчизняній війні 1812р. Якийсь час жив за кордоном, потім оселився в Чернігівській губернії. Тут у 1846 році Шевченко й познайомився з Лизогубом, гостював у його родовому маєтку де багато і плідно працював над поетичними </a:t>
            </a:r>
            <a:r>
              <a:rPr lang="ru" sz="2200" dirty="0" smtClean="0"/>
              <a:t>творами. Там він  і  </a:t>
            </a:r>
            <a:r>
              <a:rPr lang="ru" sz="2200" dirty="0"/>
              <a:t>написав його портрет.</a:t>
            </a:r>
            <a:endParaRPr sz="2200" dirty="0"/>
          </a:p>
        </p:txBody>
      </p:sp>
      <p:pic>
        <p:nvPicPr>
          <p:cNvPr id="157" name="Google Shape;15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1999" y="640875"/>
            <a:ext cx="4201674" cy="567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9088" y="809625"/>
            <a:ext cx="4029075" cy="523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7"/>
          <p:cNvSpPr txBox="1"/>
          <p:nvPr/>
        </p:nvSpPr>
        <p:spPr>
          <a:xfrm>
            <a:off x="360750" y="1078350"/>
            <a:ext cx="3759300" cy="47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“Портрет княгині Кейкуатової" (1847р.).</a:t>
            </a:r>
            <a:endParaRPr sz="21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Портрет княгині художник виконав на замовлення її чоловіка - князя Миколи Кейкуатова, власника маєтків на Чернігівщині. Цей портрет є шедевром вітчизняного і видатним твором європейського малярства першої половини XIX століття, хоч над ним Тарас Григорович працював усього два тижні.</a:t>
            </a:r>
            <a:endParaRPr sz="2100"/>
          </a:p>
        </p:txBody>
      </p:sp>
      <p:pic>
        <p:nvPicPr>
          <p:cNvPr id="165" name="Google Shape;16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9088" y="809625"/>
            <a:ext cx="4029075" cy="523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675" y="200875"/>
            <a:ext cx="8274250" cy="502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8"/>
          <p:cNvSpPr txBox="1"/>
          <p:nvPr/>
        </p:nvSpPr>
        <p:spPr>
          <a:xfrm>
            <a:off x="378000" y="5330925"/>
            <a:ext cx="8325600" cy="10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/>
              <a:t>Не залишав малювання Т. Г. Шевченко і в найпохмуріше десятиріччя свого життя - в 1847-1857 роки, коли перебував на засланні, у тяжкій солдатчині.</a:t>
            </a:r>
            <a:endParaRPr sz="15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/>
              <a:t>Акварель “Пожежа в степу” (1848р.) Тарас Григорович виконав під час Аральської експедиції.</a:t>
            </a:r>
            <a:endParaRPr sz="15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9"/>
          <p:cNvSpPr txBox="1"/>
          <p:nvPr/>
        </p:nvSpPr>
        <p:spPr>
          <a:xfrm>
            <a:off x="395100" y="815400"/>
            <a:ext cx="3622200" cy="52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Велика частина творів періоду заслання присвячені природі Казахстану. Життя і побут пригніченого казахського народу глибоко хвилювали художника. З великим співчуттям зображує він на малюнку “Казахські діти-байгуші” нужденних казахських дітей, які просять милостиню. </a:t>
            </a:r>
            <a:endParaRPr sz="2400"/>
          </a:p>
        </p:txBody>
      </p:sp>
      <p:pic>
        <p:nvPicPr>
          <p:cNvPr id="179" name="Google Shape;17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1701" y="344637"/>
            <a:ext cx="4665101" cy="6168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0"/>
          <p:cNvSpPr txBox="1"/>
          <p:nvPr/>
        </p:nvSpPr>
        <p:spPr>
          <a:xfrm>
            <a:off x="5330450" y="2394750"/>
            <a:ext cx="3553500" cy="20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Душевної чистоти і лагідності сповнений образ простої дівчини- служниці, втілений у творі “Казашка Катя”.</a:t>
            </a:r>
            <a:endParaRPr sz="2400"/>
          </a:p>
        </p:txBody>
      </p:sp>
      <p:pic>
        <p:nvPicPr>
          <p:cNvPr id="186" name="Google Shape;18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475" y="271788"/>
            <a:ext cx="4893676" cy="631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1"/>
          <p:cNvSpPr txBox="1"/>
          <p:nvPr/>
        </p:nvSpPr>
        <p:spPr>
          <a:xfrm>
            <a:off x="369325" y="642450"/>
            <a:ext cx="3604800" cy="55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На засланні Шевченко написав і портрет “Агата Ускова з донькою Наталею”. Агата Ускова - дружина коменданта Новопетровського укріплення Іраклія Ускова зі старшою донькою - однорічною Наталочкою. Шевченко був частим і бажаним гостем у родині Ускових, де на нього чекали і їхні діти.</a:t>
            </a:r>
            <a:endParaRPr sz="2400"/>
          </a:p>
        </p:txBody>
      </p:sp>
      <p:pic>
        <p:nvPicPr>
          <p:cNvPr id="193" name="Google Shape;19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5575" y="313275"/>
            <a:ext cx="4735900" cy="6231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4729" y="3293550"/>
            <a:ext cx="4138272" cy="3217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407375" y="375975"/>
            <a:ext cx="3313200" cy="52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Художній і поетичний талант Т. Г Шевченка розвивався у гармонійній єдності і завжди доповнював один одного. Малювати, так само як і писати вірші, Т. Г. Шевченко почав дуже рано, незважаючи на те, що його дитинство і юність пройшли в надзвичайно тяжких умовах кріпаччини.</a:t>
            </a:r>
            <a:endParaRPr sz="2400"/>
          </a:p>
        </p:txBody>
      </p:sp>
      <p:sp>
        <p:nvSpPr>
          <p:cNvPr id="66" name="Google Shape;66;p14"/>
          <p:cNvSpPr txBox="1"/>
          <p:nvPr/>
        </p:nvSpPr>
        <p:spPr>
          <a:xfrm>
            <a:off x="3760575" y="375975"/>
            <a:ext cx="4912500" cy="28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dirty="0"/>
              <a:t>Образотворчу спадщину Тараса Григоровича складають близько 1,200 творів, різноманітних за тематикою і технікою виконання. Чільне місце у цій широкій галереї належить творам живопису, виконаним олійними та акварельними фарбами. Він </a:t>
            </a:r>
            <a:r>
              <a:rPr lang="ru" sz="2000" dirty="0" smtClean="0"/>
              <a:t>також майстерно </a:t>
            </a:r>
            <a:r>
              <a:rPr lang="ru" sz="2000" dirty="0"/>
              <a:t>володів олівцем, офортом та сепією.</a:t>
            </a:r>
            <a:endParaRPr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2"/>
          <p:cNvSpPr txBox="1"/>
          <p:nvPr/>
        </p:nvSpPr>
        <p:spPr>
          <a:xfrm>
            <a:off x="336150" y="5526825"/>
            <a:ext cx="8471700" cy="13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В останні роки перебування на засланні Тарас Шевченко створив серію малюнків під назвою “Притча про блудного сина”. Гостро і правдиво автор засуджує в них знущання над людиною в умовах безправ'я і сваволі.</a:t>
            </a:r>
            <a:endParaRPr sz="1800"/>
          </a:p>
        </p:txBody>
      </p:sp>
      <p:pic>
        <p:nvPicPr>
          <p:cNvPr id="200" name="Google Shape;20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738" y="172425"/>
            <a:ext cx="8656525" cy="4869301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2"/>
          <p:cNvSpPr txBox="1"/>
          <p:nvPr/>
        </p:nvSpPr>
        <p:spPr>
          <a:xfrm>
            <a:off x="3249600" y="5041725"/>
            <a:ext cx="2644800" cy="4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“Кара колодкою”</a:t>
            </a:r>
            <a:endParaRPr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129" y="224600"/>
            <a:ext cx="5021175" cy="6316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3"/>
          <p:cNvSpPr txBox="1"/>
          <p:nvPr/>
        </p:nvSpPr>
        <p:spPr>
          <a:xfrm>
            <a:off x="5467775" y="1047150"/>
            <a:ext cx="3218700" cy="48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Після звільнення у 1857 році із заслання Шевченко виконав ряд портретів своїх старих і нових знайомих, діячів літератури і мистецтва. Тут ми бачимо чудовий портрет видатного актора - давнього Шевченкового друга Михайла Щепкіна.</a:t>
            </a:r>
            <a:endParaRPr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3125" y="321413"/>
            <a:ext cx="4540349" cy="6215176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4"/>
          <p:cNvSpPr txBox="1"/>
          <p:nvPr/>
        </p:nvSpPr>
        <p:spPr>
          <a:xfrm>
            <a:off x="380625" y="2056050"/>
            <a:ext cx="3862500" cy="27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Портрет американського трагіка Айри Олдріджа, з яким художник познайомився і потоваришував, коли повернувся до Петербурга.</a:t>
            </a:r>
            <a:endParaRPr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6150" y="241375"/>
            <a:ext cx="4539775" cy="57572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5"/>
          <p:cNvSpPr txBox="1"/>
          <p:nvPr/>
        </p:nvSpPr>
        <p:spPr>
          <a:xfrm>
            <a:off x="4767838" y="6163500"/>
            <a:ext cx="35364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Т. Г. Шевченко, </a:t>
            </a:r>
            <a:r>
              <a:rPr lang="ru">
                <a:solidFill>
                  <a:schemeClr val="dk1"/>
                </a:solidFill>
              </a:rPr>
              <a:t>автопортрет, </a:t>
            </a:r>
            <a:r>
              <a:rPr lang="ru"/>
              <a:t>1860 рік.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35"/>
          <p:cNvSpPr txBox="1"/>
          <p:nvPr/>
        </p:nvSpPr>
        <p:spPr>
          <a:xfrm>
            <a:off x="274925" y="476400"/>
            <a:ext cx="3845400" cy="52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До останніх хвилин свого життя Тарас Григорович Шевченко працював у своїй майстерні при Академії мистецтв. </a:t>
            </a:r>
            <a:endParaRPr sz="21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У своїх художніх творах, як і в безсмертних поезіях він пропагував світлі ідеали свободи і рівності, закликав народ до боротьби проти гнобителів. </a:t>
            </a:r>
            <a:endParaRPr sz="21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Увесь український народ, як і все прогресивне людство, глибоко шанують пам’ять безсмертного Кобзаря, “Апостола правди і свободи”.</a:t>
            </a:r>
            <a:endParaRPr sz="2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6"/>
          <p:cNvSpPr txBox="1"/>
          <p:nvPr/>
        </p:nvSpPr>
        <p:spPr>
          <a:xfrm>
            <a:off x="832338" y="4360985"/>
            <a:ext cx="7748954" cy="1395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smtClean="0">
                <a:latin typeface="Merriweather"/>
                <a:ea typeface="Merriweather"/>
                <a:cs typeface="Merriweather"/>
                <a:sym typeface="Merriweather"/>
              </a:rPr>
              <a:t>Зав. </a:t>
            </a:r>
            <a:r>
              <a:rPr lang="ru" sz="2800" dirty="0">
                <a:latin typeface="Merriweather"/>
                <a:ea typeface="Merriweather"/>
                <a:cs typeface="Merriweather"/>
                <a:sym typeface="Merriweather"/>
              </a:rPr>
              <a:t>галузевого відділу № </a:t>
            </a:r>
            <a:r>
              <a:rPr lang="ru" sz="2800" dirty="0" smtClean="0">
                <a:latin typeface="Merriweather"/>
                <a:ea typeface="Merriweather"/>
                <a:cs typeface="Merriweather"/>
                <a:sym typeface="Merriweather"/>
              </a:rPr>
              <a:t>1 наукової бібліотеки </a:t>
            </a:r>
            <a:r>
              <a:rPr lang="ru" sz="2800" dirty="0">
                <a:latin typeface="Merriweather"/>
                <a:ea typeface="Merriweather"/>
                <a:cs typeface="Merriweather"/>
                <a:sym typeface="Merriweather"/>
              </a:rPr>
              <a:t>БНАУ, Бєлєнька Т.П.</a:t>
            </a:r>
            <a:endParaRPr sz="2800" dirty="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29" name="Google Shape;229;p36"/>
          <p:cNvSpPr txBox="1"/>
          <p:nvPr/>
        </p:nvSpPr>
        <p:spPr>
          <a:xfrm>
            <a:off x="1078650" y="1617783"/>
            <a:ext cx="6986700" cy="209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200" dirty="0"/>
              <a:t>Дякую за увагу!</a:t>
            </a:r>
            <a:endParaRPr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000" y="1272363"/>
            <a:ext cx="3894275" cy="43132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4572000" y="858300"/>
            <a:ext cx="3894300" cy="51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chemeClr val="dk1"/>
                </a:solidFill>
                <a:highlight>
                  <a:srgbClr val="FFFFFF"/>
                </a:highlight>
              </a:rPr>
              <a:t>Збереглася одна з перших робіт Шевченка, виконана з професійними навиками, - "Погруддя жінки". Цей малюнок він подарував родині Уварових, про яких згадує в автобіографічній повісті "Художник".</a:t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1525" y="543799"/>
            <a:ext cx="4421600" cy="54367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383475" y="575575"/>
            <a:ext cx="3637540" cy="57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dirty="0"/>
              <a:t>Картина  "Циганка - ворожка" зображує сцену з народного життя. За цю картину Шевченко в </a:t>
            </a:r>
            <a:r>
              <a:rPr lang="ru" sz="2600" dirty="0" smtClean="0"/>
              <a:t>черговий раз</a:t>
            </a:r>
            <a:r>
              <a:rPr lang="ru" sz="2600" dirty="0" smtClean="0"/>
              <a:t> </a:t>
            </a:r>
            <a:r>
              <a:rPr lang="ru" sz="2600" dirty="0"/>
              <a:t>здобув срібну медаль. І жодного разу художнику не присудили золоту медаль. Мабуть за те, що сюжети з повсякденного життя вважалися "низькими".</a:t>
            </a:r>
            <a:endParaRPr sz="2600" dirty="0"/>
          </a:p>
        </p:txBody>
      </p:sp>
      <p:sp>
        <p:nvSpPr>
          <p:cNvPr id="81" name="Google Shape;81;p16"/>
          <p:cNvSpPr txBox="1"/>
          <p:nvPr/>
        </p:nvSpPr>
        <p:spPr>
          <a:xfrm>
            <a:off x="7423800" y="5980550"/>
            <a:ext cx="18282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 i="1">
                <a:solidFill>
                  <a:schemeClr val="dk1"/>
                </a:solidFill>
              </a:rPr>
              <a:t>1841р. </a:t>
            </a:r>
            <a:endParaRPr sz="1800" i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8551" y="401000"/>
            <a:ext cx="4490975" cy="6055996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583050" y="754330"/>
            <a:ext cx="3465000" cy="5822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chemeClr val="dk1"/>
                </a:solidFill>
              </a:rPr>
              <a:t>Етапною </a:t>
            </a:r>
            <a:r>
              <a:rPr lang="ru" sz="2400" dirty="0" smtClean="0">
                <a:solidFill>
                  <a:schemeClr val="dk1"/>
                </a:solidFill>
              </a:rPr>
              <a:t>роботою </a:t>
            </a:r>
            <a:r>
              <a:rPr lang="ru" sz="2400" dirty="0">
                <a:solidFill>
                  <a:schemeClr val="dk1"/>
                </a:solidFill>
              </a:rPr>
              <a:t>на творчому шляху </a:t>
            </a:r>
            <a:endParaRPr lang="ru" sz="2400" dirty="0" smtClean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 smtClean="0">
                <a:solidFill>
                  <a:schemeClr val="dk1"/>
                </a:solidFill>
              </a:rPr>
              <a:t>Т</a:t>
            </a:r>
            <a:r>
              <a:rPr lang="ru" sz="2400" dirty="0">
                <a:solidFill>
                  <a:schemeClr val="dk1"/>
                </a:solidFill>
              </a:rPr>
              <a:t>. Г. Шевченка стала картина "Катерина" (1842 р.). У цьому, сповненому драматизму творі,  художник сміливо і переконливо показав долю селянської дівчини-кріпачки, скривдженої офіцером-поміщиком.</a:t>
            </a:r>
            <a:endParaRPr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67850" y="698575"/>
            <a:ext cx="5382174" cy="546084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351450" y="534900"/>
            <a:ext cx="3116400" cy="57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dirty="0">
                <a:solidFill>
                  <a:schemeClr val="dk1"/>
                </a:solidFill>
              </a:rPr>
              <a:t>У 1843р. Шевченко приїхав до України. Він відвідує місця, дорогі його серцю та робить замальовки. Україна постала перед поетом з усіма злиднями та гнітом, під тягарем яких стогнало закріпачене селянство.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775" y="582600"/>
            <a:ext cx="4286250" cy="40058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9"/>
          <p:cNvSpPr txBox="1"/>
          <p:nvPr/>
        </p:nvSpPr>
        <p:spPr>
          <a:xfrm>
            <a:off x="4814425" y="391950"/>
            <a:ext cx="3967800" cy="51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chemeClr val="dk1"/>
                </a:solidFill>
              </a:rPr>
              <a:t>Творчість Шевченка-художника під час подорожей до України була багатогранною. Він демонструє свою майстерність і в техніці олійного живопису, акварелі, сепії, і навіть офорта.</a:t>
            </a:r>
            <a:endParaRPr sz="3000"/>
          </a:p>
        </p:txBody>
      </p:sp>
      <p:sp>
        <p:nvSpPr>
          <p:cNvPr id="103" name="Google Shape;103;p19"/>
          <p:cNvSpPr txBox="1"/>
          <p:nvPr/>
        </p:nvSpPr>
        <p:spPr>
          <a:xfrm>
            <a:off x="628800" y="4655250"/>
            <a:ext cx="3784200" cy="7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/>
              <a:t>“Аскольдова могила”, акварель (живописний твір, виконаний водяними фарбами).</a:t>
            </a:r>
            <a:endParaRPr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4625" y="262600"/>
            <a:ext cx="8394776" cy="446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/>
        </p:nvSpPr>
        <p:spPr>
          <a:xfrm>
            <a:off x="415375" y="4966600"/>
            <a:ext cx="8422800" cy="16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</a:rPr>
              <a:t>“Видубицький монастир у Києві”, офорт (спосіб поглибленого гравірування, при якому лінії малюнка продряпуються різцем у смоляному шарі, що покриває металеву пластину, і потім протравлюється азотною кислотою.)</a:t>
            </a:r>
            <a:endParaRPr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075" y="197200"/>
            <a:ext cx="8564125" cy="512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1"/>
          <p:cNvSpPr txBox="1"/>
          <p:nvPr/>
        </p:nvSpPr>
        <p:spPr>
          <a:xfrm>
            <a:off x="368550" y="5405700"/>
            <a:ext cx="8406900" cy="12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"Церква всіх святих у Києво-Печерській Лаврі", сепія </a:t>
            </a:r>
            <a:endParaRPr sz="24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(малюнок, виконаний стійкою до дії сонця та повітря фарбою коричневого кольору.)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949</Words>
  <Application>Microsoft Office PowerPoint</Application>
  <PresentationFormat>Экран (4:3)</PresentationFormat>
  <Paragraphs>41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Merriweather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 Windows</cp:lastModifiedBy>
  <cp:revision>3</cp:revision>
  <dcterms:modified xsi:type="dcterms:W3CDTF">2020-03-10T09:45:30Z</dcterms:modified>
</cp:coreProperties>
</file>