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88" r:id="rId5"/>
    <p:sldId id="280" r:id="rId6"/>
    <p:sldId id="281" r:id="rId7"/>
    <p:sldId id="279" r:id="rId8"/>
    <p:sldId id="287" r:id="rId9"/>
    <p:sldId id="258" r:id="rId10"/>
    <p:sldId id="278" r:id="rId11"/>
    <p:sldId id="262" r:id="rId12"/>
    <p:sldId id="286" r:id="rId13"/>
    <p:sldId id="289" r:id="rId14"/>
    <p:sldId id="290" r:id="rId15"/>
    <p:sldId id="260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64" r:id="rId25"/>
    <p:sldId id="261" r:id="rId26"/>
    <p:sldId id="282" r:id="rId27"/>
    <p:sldId id="265" r:id="rId28"/>
    <p:sldId id="268" r:id="rId29"/>
    <p:sldId id="266" r:id="rId30"/>
    <p:sldId id="283" r:id="rId31"/>
    <p:sldId id="284" r:id="rId32"/>
    <p:sldId id="285" r:id="rId33"/>
    <p:sldId id="291" r:id="rId34"/>
    <p:sldId id="292" r:id="rId35"/>
    <p:sldId id="27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1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8" autoAdjust="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nvvm.net.ua/sites/default/files/visnyky/vet/vet_1-2016.pdf" TargetMode="External"/><Relationship Id="rId7" Type="http://schemas.openxmlformats.org/officeDocument/2006/relationships/hyperlink" Target="https://elibrary.ru/item.asp?id=2586383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rbis-nbuv.gov.ua/cgi-bin/irbis_nbuv/cgiirbis_64.exe?C21COM=2&amp;I21DBN=UJRN&amp;P21DBN=UJRN&amp;IMAGE_FILE_DOWNLOAD=1&amp;Image_file_name=PDF/nvvm_2016_1_11.pdf" TargetMode="External"/><Relationship Id="rId5" Type="http://schemas.openxmlformats.org/officeDocument/2006/relationships/hyperlink" Target="http://www.irbis-nbuv.gov.ua/cgi-bin/irbis_nbuv/cgiirbis_64.exe?C21COM=2&amp;I21DBN=UJRN&amp;P21DBN=UJRN&amp;IMAGE_FILE_DOWNLOAD=1&amp;Image_file_name=PDF/nvvm_2014_14_9.pdf" TargetMode="External"/><Relationship Id="rId4" Type="http://schemas.openxmlformats.org/officeDocument/2006/relationships/hyperlink" Target="http://www.irbis-nbuv.gov.ua/cgi-bin/irbis_nbuv/cgiirbis_64.exe?C21COM=2&amp;I21DBN=UJRN&amp;P21DBN=UJRN&amp;IMAGE_FILE_DOWNLOAD=1&amp;Image_file_name=PDF/nvvm_2016_2_9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s://elibrary.ru/item.asp?id=23937497" TargetMode="External"/><Relationship Id="rId7" Type="http://schemas.openxmlformats.org/officeDocument/2006/relationships/image" Target="../media/image18.jpeg"/><Relationship Id="rId2" Type="http://schemas.openxmlformats.org/officeDocument/2006/relationships/hyperlink" Target="http://cyberleninka.ru/article/n/izmeneniya-svoystv-eritrotsitov-u-sobak-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www.irbis-nbuv.gov.ua/cgi-bin/irbis_nbuv/cgiirbis_64.exe?C21COM=2&amp;I21DBN=UJRN&amp;P21DBN=UJRN&amp;IMAGE_FILE_DOWNLOAD=1&amp;Image_file_name=PDF/Vsna_vet_2012_1_35.pdf" TargetMode="External"/><Relationship Id="rId10" Type="http://schemas.openxmlformats.org/officeDocument/2006/relationships/image" Target="../media/image21.jpeg"/><Relationship Id="rId4" Type="http://schemas.openxmlformats.org/officeDocument/2006/relationships/hyperlink" Target="http://www.irbis-nbuv.gov.ua/cgi-bin/irbis_nbuv/cgiirbis_64.exe?C21COM=2&amp;I21DBN=UJRN&amp;P21DBN=UJRN&amp;IMAGE_FILE_DOWNLOAD=1&amp;Image_file_name=PDF/Npkau_2013_151_31.pdf" TargetMode="External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s://scholar.google.com.ua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lar.google.com.ua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gif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uapatents.com/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library.ru/item.asp?id=30058550" TargetMode="External"/><Relationship Id="rId2" Type="http://schemas.openxmlformats.org/officeDocument/2006/relationships/hyperlink" Target="https://cyberleninka.ru/article/n/veterinarno-sanitarnyy-kontrol-bezopasnosti-i-kachestva-myasnyh-produktov.pdf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opus.com/" TargetMode="External"/><Relationship Id="rId2" Type="http://schemas.openxmlformats.org/officeDocument/2006/relationships/hyperlink" Target="https://scholar.google.com.ua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ebofknowledge.com/" TargetMode="External"/><Relationship Id="rId4" Type="http://schemas.openxmlformats.org/officeDocument/2006/relationships/hyperlink" Target="http://uapatents.com/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cine.dp.ua/index.php/med/article/view/360" TargetMode="External"/><Relationship Id="rId2" Type="http://schemas.openxmlformats.org/officeDocument/2006/relationships/hyperlink" Target="http://journals.uran.ua/sr_med/article/view/102278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rbis-nbuv.gov.ua/cgi-bin/irbis_nbuv/cgiirbis_64.exe?I21DBN=LINK&amp;P21DBN=UJRN&amp;Z21ID=&amp;S21REF=10&amp;S21CNR=20&amp;S21STN=1&amp;S21FMT=ASP_meta&amp;C21COM=S&amp;2_S21P03=FILA=&amp;2_S21STR=OpTlP_2017_1_13" TargetMode="External"/><Relationship Id="rId4" Type="http://schemas.openxmlformats.org/officeDocument/2006/relationships/hyperlink" Target="https://cyberleninka.ru/article/n/biohimichni-markeri-stanu-paravertebralnih-m-yaziv-u-hvorih-na-grizhi-ta-stenozi-poperekovogo-viddilu-hrebt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library.ru/item.asp?id=29458876" TargetMode="External"/><Relationship Id="rId2" Type="http://schemas.openxmlformats.org/officeDocument/2006/relationships/hyperlink" Target="http://www.irbis-nbuv.gov.ua/cgi-bin/irbis_nbuv/cgiirbis_64.exe?C21COM=2&amp;I21DBN=UJRN&amp;P21DBN=UJRN&amp;IMAGE_FILE_DOWNLOAD=1&amp;Image_file_name=PDF/nvvm_2016_1_7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rbis-nbuv.gov.ua/cgi-bin/irbis_nbuv/cgiirbis_64.exe?C21COM=2&amp;I21DBN=UJRN&amp;P21DBN=UJRN&amp;IMAGE_FILE_DOWNLOAD=1&amp;Image_file_name=PDF/vbtb_2016_29_24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bis-nbuv.gov.ua/cgi-bin/irbis_nbuv/cgiirbis_64.exe?C21COM=2&amp;I21DBN=UJRN&amp;P21DBN=UJRN&amp;IMAGE_FILE_DOWNLOAD=1&amp;Image_file_name=PDF/nvlnuvmbvn_2016_18_3_46.pdf" TargetMode="External"/><Relationship Id="rId2" Type="http://schemas.openxmlformats.org/officeDocument/2006/relationships/hyperlink" Target="http://www.irbis-nbuv.gov.ua/cgi-bin/irbis_nbuv/cgiirbis_64.exe?C21COM=2&amp;I21DBN=UJRN&amp;P21DBN=UJRN&amp;IMAGE_FILE_DOWNLOAD=1&amp;Image_file_name=PDF/vbtb_2016_28_16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rbis-nbuv.gov.ua/cgi-bin/irbis_nbuv/cgiirbis_64.exe?C21COM=2&amp;I21DBN=UJRN&amp;P21DBN=UJRN&amp;IMAGE_FILE_DOWNLOAD=1&amp;Image_file_name=PDF/nvvm_2015_1_4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bis-nbuv.gov.ua/cgi-bin/irbis_nbuv/cgiirbis_64.exe?C21COM=2&amp;I21DBN=UJRN&amp;P21DBN=UJRN&amp;IMAGE_FILE_DOWNLOAD=1&amp;Image_file_name=PDF/nvvm_2015_1_4.pdf" TargetMode="External"/><Relationship Id="rId2" Type="http://schemas.openxmlformats.org/officeDocument/2006/relationships/hyperlink" Target="http://www.irbis-nbuv.gov.ua/cgi-bin/irbis_nbuv/cgiirbis_64.exe?C21COM=2&amp;I21DBN=UJRN&amp;P21DBN=UJRN&amp;IMAGE_FILE_DOWNLOAD=1&amp;Image_file_name=PDF/nvlnu_2015_17_1(2)__42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bis-nbuv.gov.ua/cgi-bin/irbis_nbuv/cgiirbis_64.exe?C21COM=2&amp;I21DBN=UJRN&amp;P21DBN=UJRN&amp;IMAGE_FILE_DOWNLOAD=1&amp;Image_file_name=PDF/nvvm_2015_2_18.pdf" TargetMode="External"/><Relationship Id="rId2" Type="http://schemas.openxmlformats.org/officeDocument/2006/relationships/hyperlink" Target="http://cyberleninka.ru/article/n/klinicheskaya-effektivnost-preparata-soderzhaschego-glyukozamina-gidrohlorid-v-lechenii-mochekamennoy-bolezni-domashnih-koshe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rbis-nbuv.gov.ua/cgi-bin/irbis_nbuv/cgiirbis_64.exe?C21COM=2&amp;I21DBN=UJRN&amp;P21DBN=UJRN&amp;IMAGE_FILE_DOWNLOAD=1&amp;Image_file_name=PDF/molv_2015_12(3)__3.pdf" TargetMode="External"/><Relationship Id="rId5" Type="http://schemas.openxmlformats.org/officeDocument/2006/relationships/hyperlink" Target="http://www.irbis-nbuv.gov.ua/cgi-bin/irbis_nbuv/cgiirbis_64.exe?C21COM=2&amp;I21DBN=UJRN&amp;P21DBN=UJRN&amp;IMAGE_FILE_DOWNLOAD=1&amp;Image_file_name=PDF/nvvm_2015_1_11.pdf" TargetMode="External"/><Relationship Id="rId4" Type="http://schemas.openxmlformats.org/officeDocument/2006/relationships/hyperlink" Target="http://noironline.ru/files/ippo/ippo_2%20(16)%202015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bis-nbuv.gov.ua/cgi-bin/irbis_nbuv/cgiirbis_64.exe?C21COM=2&amp;I21DBN=UJRN&amp;P21DBN=UJRN&amp;IMAGE_FILE_DOWNLOAD=1&amp;Image_file_name=PDF/nvvm_2016_1_7.pd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rbis-nbuv.gov.ua/cgi-bin/irbis_nbuv/cgiirbis_64.exe?C21COM=2&amp;I21DBN=UJRN&amp;P21DBN=UJRN&amp;IMAGE_FILE_DOWNLOAD=1&amp;Image_file_name=PDF/nvvm_2015_1_4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tsau.edu.ua/sites/default/files/Faculties/vet/011.jpg"/>
          <p:cNvPicPr>
            <a:picLocks noChangeAspect="1" noChangeArrowheads="1"/>
          </p:cNvPicPr>
          <p:nvPr/>
        </p:nvPicPr>
        <p:blipFill>
          <a:blip r:embed="rId2" cstate="print">
            <a:lum bright="11000" contrast="3000"/>
          </a:blip>
          <a:srcRect/>
          <a:stretch>
            <a:fillRect/>
          </a:stretch>
        </p:blipFill>
        <p:spPr bwMode="auto">
          <a:xfrm>
            <a:off x="323528" y="188640"/>
            <a:ext cx="8352928" cy="55546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obliqueBottom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267744" y="836712"/>
            <a:ext cx="6696744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Публікаційна активність науково-педагогічного складу </a:t>
            </a:r>
            <a:r>
              <a:rPr lang="uk-UA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</a:rPr>
              <a:t>кафедри терапії та клінічної діагностики</a:t>
            </a:r>
            <a:endParaRPr lang="ru-RU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6021288"/>
            <a:ext cx="763284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b="1" i="1" dirty="0" smtClean="0">
              <a:solidFill>
                <a:schemeClr val="tx1"/>
              </a:solidFill>
            </a:endParaRPr>
          </a:p>
          <a:p>
            <a:r>
              <a:rPr lang="uk-UA" sz="1600" b="1" i="1" dirty="0" smtClean="0">
                <a:solidFill>
                  <a:schemeClr val="tx1"/>
                </a:solidFill>
              </a:rPr>
              <a:t>Підготувала бібліотекар </a:t>
            </a:r>
            <a:r>
              <a:rPr lang="en-US" sz="1600" b="1" i="1" dirty="0" smtClean="0">
                <a:solidFill>
                  <a:schemeClr val="tx1"/>
                </a:solidFill>
              </a:rPr>
              <a:t>I</a:t>
            </a:r>
            <a:r>
              <a:rPr lang="uk-UA" sz="1600" b="1" i="1" dirty="0" smtClean="0">
                <a:solidFill>
                  <a:schemeClr val="tx1"/>
                </a:solidFill>
              </a:rPr>
              <a:t> категорії інформаційно-бібліографічного </a:t>
            </a:r>
            <a:r>
              <a:rPr lang="uk-UA" sz="1600" b="1" i="1" dirty="0" smtClean="0">
                <a:solidFill>
                  <a:schemeClr val="tx1"/>
                </a:solidFill>
              </a:rPr>
              <a:t>відділу БНАУ                Клімова </a:t>
            </a:r>
            <a:r>
              <a:rPr lang="uk-UA" sz="1600" b="1" i="1" dirty="0" smtClean="0">
                <a:solidFill>
                  <a:schemeClr val="tx1"/>
                </a:solidFill>
              </a:rPr>
              <a:t>Олена Вікторівна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28092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Науковий вісник ветеринарної медицини                   Білоцерківського національного аграрного університету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Рисунок 2" descr="C:\Documents and Settings\Zemlyanska\Мои документы\Мои рисунки\Изображение 001.jpg"/>
          <p:cNvPicPr/>
          <p:nvPr/>
        </p:nvPicPr>
        <p:blipFill>
          <a:blip r:embed="rId2" cstate="print"/>
          <a:srcRect l="5587" r="3152" b="3846"/>
          <a:stretch>
            <a:fillRect/>
          </a:stretch>
        </p:blipFill>
        <p:spPr bwMode="auto">
          <a:xfrm>
            <a:off x="251520" y="1196752"/>
            <a:ext cx="237626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267744" y="1124744"/>
            <a:ext cx="5472608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Мельник А. Ю.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  <a:hlinkClick r:id="rId3"/>
              </a:rPr>
              <a:t>Фосфорний обмін у сільськогосподарських тварин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/ </a:t>
            </a:r>
            <a:r>
              <a:rPr lang="uk-UA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А. Ю</a:t>
            </a:r>
            <a:r>
              <a:rPr lang="en-US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Мельник, 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В. М</a:t>
            </a:r>
            <a:r>
              <a:rPr lang="uk-UA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Безух</a:t>
            </a:r>
            <a:r>
              <a:rPr lang="en-US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В. П. Москаленко //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ун-т.–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2016. –№ 1.– С. 49–56   </a:t>
            </a:r>
            <a:r>
              <a:rPr lang="uk-UA" sz="1600" dirty="0" smtClean="0">
                <a:solidFill>
                  <a:srgbClr val="222222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276872"/>
            <a:ext cx="6336704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solidFill>
                  <a:srgbClr val="222222"/>
                </a:solidFill>
                <a:ea typeface="Times New Roman" pitchFamily="18" charset="0"/>
              </a:rPr>
              <a:t>Тишківська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 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</a:rPr>
              <a:t>Н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</a:rPr>
              <a:t>В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Зміни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технологічних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властивостей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 молока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корів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 за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субклінічного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hlinkClick r:id="rId4"/>
              </a:rPr>
              <a:t> маститу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 /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</a:rPr>
              <a:t> Н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</a:rPr>
              <a:t>В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222222"/>
                </a:solidFill>
                <a:ea typeface="Times New Roman" pitchFamily="18" charset="0"/>
              </a:rPr>
              <a:t>Тишківська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</a:rPr>
              <a:t>М</a:t>
            </a:r>
            <a:r>
              <a:rPr lang="uk-UA" sz="1600" b="1" dirty="0" smtClean="0">
                <a:solidFill>
                  <a:schemeClr val="tx1"/>
                </a:solidFill>
                <a:ea typeface="Times New Roman" pitchFamily="18" charset="0"/>
              </a:rPr>
              <a:t>. </a:t>
            </a: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</a:rPr>
              <a:t>Я</a:t>
            </a:r>
            <a:r>
              <a:rPr lang="uk-UA" sz="1600" b="1" dirty="0" smtClean="0">
                <a:solidFill>
                  <a:schemeClr val="tx1"/>
                </a:solidFill>
                <a:ea typeface="Times New Roman" pitchFamily="18" charset="0"/>
              </a:rPr>
              <a:t>.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ea typeface="Times New Roman" pitchFamily="18" charset="0"/>
              </a:rPr>
              <a:t>Тишківський</a:t>
            </a:r>
            <a:r>
              <a:rPr lang="uk-UA" sz="1600" b="1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//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Науковий вісник ветеринарної медицини /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</a:rPr>
              <a:t>Білоцерків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.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</a:rPr>
              <a:t>нац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. </a:t>
            </a:r>
            <a:r>
              <a:rPr lang="ru-RU" sz="1600" dirty="0" err="1" smtClean="0">
                <a:solidFill>
                  <a:schemeClr val="tx1"/>
                </a:solidFill>
                <a:ea typeface="Times New Roman" pitchFamily="18" charset="0"/>
              </a:rPr>
              <a:t>аграр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.</a:t>
            </a:r>
            <a:r>
              <a:rPr lang="en-US" sz="1600" dirty="0" smtClean="0">
                <a:solidFill>
                  <a:schemeClr val="tx1"/>
                </a:solidFill>
                <a:ea typeface="Times New Roman" pitchFamily="18" charset="0"/>
              </a:rPr>
              <a:t>    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 ун-т.– 2016. –№ 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2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.– С. 4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0–45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   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</a:rPr>
              <a:t> 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3356992"/>
            <a:ext cx="6372200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err="1" smtClean="0">
                <a:solidFill>
                  <a:srgbClr val="222222"/>
                </a:solidFill>
                <a:ea typeface="Times New Roman" pitchFamily="18" charset="0"/>
              </a:rPr>
              <a:t>Вовкотруб</a:t>
            </a:r>
            <a:r>
              <a:rPr lang="uk-UA" sz="1600" b="1" dirty="0" smtClean="0">
                <a:solidFill>
                  <a:srgbClr val="222222"/>
                </a:solidFill>
                <a:ea typeface="Times New Roman" pitchFamily="18" charset="0"/>
              </a:rPr>
              <a:t>, Н. В.</a:t>
            </a:r>
            <a:r>
              <a:rPr lang="uk-UA" sz="1600" b="1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  <a:ea typeface="Times New Roman" pitchFamily="18" charset="0"/>
                <a:hlinkClick r:id="rId5"/>
              </a:rPr>
              <a:t>Експрес-скринінг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  <a:hlinkClick r:id="rId5"/>
              </a:rPr>
              <a:t> вуглеводно-ліпідного статусу в корів за різної продуктивності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 / 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Н. В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.</a:t>
            </a:r>
            <a:r>
              <a:rPr lang="en-US" sz="1600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Вовкотруб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, </a:t>
            </a:r>
            <a:r>
              <a:rPr lang="uk-UA" sz="1600" b="1" dirty="0" smtClean="0">
                <a:solidFill>
                  <a:schemeClr val="tx1"/>
                </a:solidFill>
                <a:ea typeface="Times New Roman" pitchFamily="18" charset="0"/>
              </a:rPr>
              <a:t>О. В.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  <a:ea typeface="Times New Roman" pitchFamily="18" charset="0"/>
              </a:rPr>
              <a:t>Чуб 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// Науковий вісник ветеринарної медицини /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Білоцерків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нац.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аграр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ун-т.–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 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2014. </a:t>
            </a:r>
            <a:r>
              <a:rPr lang="uk-UA" sz="1600" dirty="0" err="1" smtClean="0">
                <a:solidFill>
                  <a:schemeClr val="tx1"/>
                </a:solidFill>
                <a:ea typeface="Times New Roman" pitchFamily="18" charset="0"/>
              </a:rPr>
              <a:t>–Вип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. 14.– С. 32–36   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  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509120"/>
            <a:ext cx="6624736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dirty="0" smtClean="0">
                <a:solidFill>
                  <a:schemeClr val="tx1"/>
                </a:solidFill>
                <a:hlinkClick r:id="rId6"/>
              </a:rPr>
              <a:t>Вплив препарату </a:t>
            </a:r>
            <a:r>
              <a:rPr lang="uk-UA" sz="1600" dirty="0" err="1" smtClean="0">
                <a:solidFill>
                  <a:schemeClr val="tx1"/>
                </a:solidFill>
                <a:hlinkClick r:id="rId6"/>
              </a:rPr>
              <a:t>Мегавіт</a:t>
            </a:r>
            <a:r>
              <a:rPr lang="uk-UA" sz="1600" dirty="0" smtClean="0">
                <a:solidFill>
                  <a:schemeClr val="tx1"/>
                </a:solidFill>
                <a:hlinkClick r:id="rId6"/>
              </a:rPr>
              <a:t> на А-вітамінний і </a:t>
            </a:r>
            <a:r>
              <a:rPr lang="uk-UA" sz="1600" dirty="0" err="1" smtClean="0">
                <a:solidFill>
                  <a:schemeClr val="tx1"/>
                </a:solidFill>
                <a:hlinkClick r:id="rId6"/>
              </a:rPr>
              <a:t>кальціє-фосфорний</a:t>
            </a:r>
            <a:r>
              <a:rPr lang="uk-UA" sz="1600" dirty="0" smtClean="0">
                <a:solidFill>
                  <a:schemeClr val="tx1"/>
                </a:solidFill>
                <a:hlinkClick r:id="rId6"/>
              </a:rPr>
              <a:t> обмін у сільськогосподарських тварин</a:t>
            </a:r>
            <a:r>
              <a:rPr lang="uk-UA" sz="1600" dirty="0" smtClean="0">
                <a:solidFill>
                  <a:schemeClr val="tx1"/>
                </a:solidFill>
              </a:rPr>
              <a:t> / В. І.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Левченко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А. Ю.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Мельник</a:t>
            </a:r>
            <a:r>
              <a:rPr lang="en-US" sz="1600" b="1" dirty="0" smtClean="0">
                <a:solidFill>
                  <a:schemeClr val="tx1"/>
                </a:solidFill>
              </a:rPr>
              <a:t>,</a:t>
            </a:r>
            <a:r>
              <a:rPr lang="uk-UA" sz="1600" b="1" dirty="0" smtClean="0">
                <a:solidFill>
                  <a:schemeClr val="tx1"/>
                </a:solidFill>
              </a:rPr>
              <a:t> В. М</a:t>
            </a:r>
            <a:r>
              <a:rPr lang="en-US" sz="1600" b="1" dirty="0" smtClean="0">
                <a:solidFill>
                  <a:schemeClr val="tx1"/>
                </a:solidFill>
              </a:rPr>
              <a:t>.</a:t>
            </a:r>
            <a:r>
              <a:rPr lang="uk-UA" sz="1600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err="1" smtClean="0">
                <a:solidFill>
                  <a:schemeClr val="tx1"/>
                </a:solidFill>
              </a:rPr>
              <a:t>Безух</a:t>
            </a:r>
            <a:r>
              <a:rPr lang="uk-UA" sz="1600" b="1" dirty="0" smtClean="0">
                <a:solidFill>
                  <a:schemeClr val="tx1"/>
                </a:solidFill>
              </a:rPr>
              <a:t>, В. П</a:t>
            </a:r>
            <a:r>
              <a:rPr lang="uk-UA" sz="1600" dirty="0" smtClean="0">
                <a:solidFill>
                  <a:schemeClr val="tx1"/>
                </a:solidFill>
              </a:rPr>
              <a:t>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Москаленко</a:t>
            </a:r>
            <a:r>
              <a:rPr lang="en-US" sz="1600" b="1" dirty="0" smtClean="0">
                <a:solidFill>
                  <a:schemeClr val="tx1"/>
                </a:solidFill>
              </a:rPr>
              <a:t>,</a:t>
            </a:r>
            <a:r>
              <a:rPr lang="uk-UA" sz="1600" b="1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А. В. Харченко // 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</a:rPr>
              <a:t>ун-т.–</a:t>
            </a:r>
            <a:r>
              <a:rPr lang="uk-UA" sz="1600" dirty="0" smtClean="0">
                <a:solidFill>
                  <a:schemeClr val="tx1"/>
                </a:solidFill>
              </a:rPr>
              <a:t> 2016. – № 1.– С. 49–56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661248"/>
            <a:ext cx="7164288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ea typeface="Times New Roman" pitchFamily="18" charset="0"/>
              </a:rPr>
              <a:t>Мельник А. Ю.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hlinkClick r:id="rId7"/>
              </a:rPr>
              <a:t>Анализ и перспективы отрасли птицеводства Украины, распространение и классификация метаболических болезней сельскохозяйственной птицы</a:t>
            </a: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</a:rPr>
              <a:t> / А. Ю. Мельник // 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Науковий вісник ветеринарної медицини /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Білоцерків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нац.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аграр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. </a:t>
            </a:r>
            <a:r>
              <a:rPr lang="uk-UA" sz="1600" dirty="0" err="1" smtClean="0">
                <a:solidFill>
                  <a:srgbClr val="222222"/>
                </a:solidFill>
                <a:ea typeface="Times New Roman" pitchFamily="18" charset="0"/>
              </a:rPr>
              <a:t>ун-т.–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 </a:t>
            </a:r>
            <a:r>
              <a:rPr lang="uk-UA" sz="1600" dirty="0" smtClean="0">
                <a:solidFill>
                  <a:schemeClr val="tx1"/>
                </a:solidFill>
                <a:ea typeface="Times New Roman" pitchFamily="18" charset="0"/>
              </a:rPr>
              <a:t>2015. – № 2.– С. 67–73   </a:t>
            </a:r>
            <a:r>
              <a:rPr lang="uk-UA" sz="1600" dirty="0" smtClean="0">
                <a:solidFill>
                  <a:srgbClr val="222222"/>
                </a:solidFill>
                <a:ea typeface="Times New Roman" pitchFamily="18" charset="0"/>
              </a:rPr>
              <a:t>  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6632"/>
            <a:ext cx="8352928" cy="13681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Публікації викладачів </a:t>
            </a:r>
          </a:p>
          <a:p>
            <a:pPr algn="ctr"/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 </a:t>
            </a:r>
          </a:p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в наукових вісниках  інших ВНЗ та НДІ                   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" name="Рисунок 1"/>
          <p:cNvPicPr/>
          <p:nvPr/>
        </p:nvPicPr>
        <p:blipFill>
          <a:blip r:embed="rId2" cstate="print"/>
          <a:srcRect l="25975" t="14579" r="51441" b="45554"/>
          <a:stretch>
            <a:fillRect/>
          </a:stretch>
        </p:blipFill>
        <p:spPr bwMode="auto">
          <a:xfrm>
            <a:off x="611560" y="1268760"/>
            <a:ext cx="180020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7" name="Рисунок 6" descr="http://naukainform.kpi.ua/DocLib/Наукові%20журнали/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060849"/>
            <a:ext cx="172819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BottomDown"/>
            <a:lightRig rig="threePt" dir="t"/>
          </a:scene3d>
        </p:spPr>
      </p:pic>
      <p:pic>
        <p:nvPicPr>
          <p:cNvPr id="6" name="Рисунок 5" descr="http://www.irbis-nbuv.gov.ua/cgi-bin/irbis_nbuv/cgiirbis_64.exe?C21COM=2&amp;I21DBN=UJRN&amp;P21DBN=UJRN&amp;Z21ID=&amp;Image_file_name=IMG/Vzhnau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068960"/>
            <a:ext cx="180020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5" name="Рисунок 4" descr="Cover Page"/>
          <p:cNvPicPr/>
          <p:nvPr/>
        </p:nvPicPr>
        <p:blipFill>
          <a:blip r:embed="rId5" cstate="print"/>
          <a:srcRect b="69815"/>
          <a:stretch>
            <a:fillRect/>
          </a:stretch>
        </p:blipFill>
        <p:spPr bwMode="auto">
          <a:xfrm>
            <a:off x="827584" y="4077072"/>
            <a:ext cx="1656184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BottomDown"/>
            <a:lightRig rig="threePt" dir="t"/>
          </a:scene3d>
        </p:spPr>
      </p:pic>
      <p:sp>
        <p:nvSpPr>
          <p:cNvPr id="8" name="Прямоугольник 7"/>
          <p:cNvSpPr/>
          <p:nvPr/>
        </p:nvSpPr>
        <p:spPr>
          <a:xfrm>
            <a:off x="3203848" y="1628800"/>
            <a:ext cx="5760640" cy="5112568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1628800"/>
            <a:ext cx="57606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  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The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influence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of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a mineral-vitamin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premix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on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the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metabolism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 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of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pregnant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horses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with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microelementosis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/ V.L. F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e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dorovuch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,  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   A.R.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Shcherbatyy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,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L.G.Slivinska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, B.V.G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u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tyj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, 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V. I. </a:t>
            </a:r>
            <a:r>
              <a:rPr lang="uk-UA" sz="1600" b="1" dirty="0" err="1" smtClean="0">
                <a:ea typeface="Calibri" pitchFamily="34" charset="0"/>
                <a:cs typeface="Times New Roman" pitchFamily="18" charset="0"/>
              </a:rPr>
              <a:t>Golovakha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,               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O. V. </a:t>
            </a:r>
            <a:r>
              <a:rPr lang="uk-UA" sz="1600" b="1" dirty="0" err="1" smtClean="0">
                <a:ea typeface="Calibri" pitchFamily="34" charset="0"/>
                <a:cs typeface="Times New Roman" pitchFamily="18" charset="0"/>
              </a:rPr>
              <a:t>Piddubnyak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//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Regulatory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Mechanisms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in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Biosystems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. - 2017. - Т. 8. - № 2 . - С. 293-298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1600" dirty="0" smtClean="0"/>
              <a:t>    </a:t>
            </a:r>
            <a:r>
              <a:rPr lang="uk-UA" sz="1600" dirty="0" err="1" smtClean="0"/>
              <a:t>Влияние</a:t>
            </a:r>
            <a:r>
              <a:rPr lang="uk-UA" sz="1600" dirty="0" smtClean="0"/>
              <a:t> </a:t>
            </a:r>
            <a:r>
              <a:rPr lang="uk-UA" sz="1600" dirty="0" err="1" smtClean="0"/>
              <a:t>имплантации</a:t>
            </a:r>
            <a:r>
              <a:rPr lang="uk-UA" sz="1600" dirty="0" smtClean="0"/>
              <a:t> </a:t>
            </a:r>
            <a:r>
              <a:rPr lang="uk-UA" sz="1600" dirty="0" err="1" smtClean="0"/>
              <a:t>криоконсервированных</a:t>
            </a:r>
            <a:r>
              <a:rPr lang="uk-UA" sz="1600" dirty="0" smtClean="0"/>
              <a:t> </a:t>
            </a:r>
            <a:r>
              <a:rPr lang="uk-UA" sz="1600" dirty="0" err="1" smtClean="0"/>
              <a:t>эксплантов</a:t>
            </a:r>
            <a:r>
              <a:rPr lang="uk-UA" sz="1600" dirty="0" smtClean="0"/>
              <a:t> </a:t>
            </a:r>
            <a:r>
              <a:rPr lang="uk-UA" sz="1600" dirty="0" err="1" smtClean="0"/>
              <a:t>плаценты</a:t>
            </a:r>
            <a:r>
              <a:rPr lang="uk-UA" sz="1600" dirty="0" smtClean="0"/>
              <a:t> на </a:t>
            </a:r>
            <a:r>
              <a:rPr lang="uk-UA" sz="1600" dirty="0" err="1" smtClean="0"/>
              <a:t>продолжительность</a:t>
            </a:r>
            <a:r>
              <a:rPr lang="uk-UA" sz="1600" dirty="0" smtClean="0"/>
              <a:t> и </a:t>
            </a:r>
            <a:r>
              <a:rPr lang="uk-UA" sz="1600" dirty="0" err="1" smtClean="0"/>
              <a:t>качество</a:t>
            </a:r>
            <a:r>
              <a:rPr lang="uk-UA" sz="1600" dirty="0" smtClean="0"/>
              <a:t> </a:t>
            </a:r>
            <a:r>
              <a:rPr lang="uk-UA" sz="1600" dirty="0" err="1" smtClean="0"/>
              <a:t>жизни</a:t>
            </a:r>
            <a:r>
              <a:rPr lang="uk-UA" sz="1600" dirty="0" smtClean="0"/>
              <a:t> (</a:t>
            </a:r>
            <a:r>
              <a:rPr lang="uk-UA" sz="1600" dirty="0" err="1" smtClean="0"/>
              <a:t>экспериментальное</a:t>
            </a:r>
            <a:r>
              <a:rPr lang="uk-UA" sz="1600" dirty="0" smtClean="0"/>
              <a:t> </a:t>
            </a:r>
            <a:r>
              <a:rPr lang="uk-UA" sz="1600" dirty="0" err="1" smtClean="0"/>
              <a:t>исследование</a:t>
            </a:r>
            <a:r>
              <a:rPr lang="uk-UA" sz="1600" dirty="0" smtClean="0"/>
              <a:t> / </a:t>
            </a:r>
            <a:r>
              <a:rPr lang="uk-UA" sz="1600" b="1" dirty="0" smtClean="0"/>
              <a:t>О. В. Чуб</a:t>
            </a:r>
            <a:r>
              <a:rPr lang="uk-UA" sz="1600" dirty="0" smtClean="0"/>
              <a:t>, В. Ю. </a:t>
            </a:r>
            <a:r>
              <a:rPr lang="uk-UA" sz="1600" dirty="0" err="1" smtClean="0"/>
              <a:t>Прокопюк</a:t>
            </a:r>
            <a:r>
              <a:rPr lang="uk-UA" sz="1600" dirty="0" smtClean="0"/>
              <a:t>, И. Б. </a:t>
            </a:r>
            <a:r>
              <a:rPr lang="uk-UA" sz="1600" dirty="0" err="1" smtClean="0"/>
              <a:t>Мусатова</a:t>
            </a:r>
            <a:r>
              <a:rPr lang="uk-UA" sz="1600" dirty="0" smtClean="0"/>
              <a:t>, О. С. </a:t>
            </a:r>
            <a:r>
              <a:rPr lang="uk-UA" sz="1600" dirty="0" err="1" smtClean="0"/>
              <a:t>Прокопюк</a:t>
            </a:r>
            <a:r>
              <a:rPr lang="uk-UA" sz="1600" dirty="0" smtClean="0"/>
              <a:t> // </a:t>
            </a:r>
            <a:r>
              <a:rPr lang="uk-UA" sz="1600" dirty="0" err="1" smtClean="0"/>
              <a:t>Проблемы</a:t>
            </a:r>
            <a:r>
              <a:rPr lang="uk-UA" sz="1600" dirty="0" smtClean="0"/>
              <a:t> </a:t>
            </a:r>
            <a:r>
              <a:rPr lang="uk-UA" sz="1600" dirty="0" err="1" smtClean="0"/>
              <a:t>криобиологии</a:t>
            </a:r>
            <a:r>
              <a:rPr lang="uk-UA" sz="1600" dirty="0" smtClean="0"/>
              <a:t> и </a:t>
            </a:r>
            <a:r>
              <a:rPr lang="uk-UA" sz="1600" dirty="0" err="1" smtClean="0"/>
              <a:t>криомедицины</a:t>
            </a:r>
            <a:r>
              <a:rPr lang="uk-UA" sz="1600" dirty="0" smtClean="0"/>
              <a:t> / </a:t>
            </a:r>
            <a:r>
              <a:rPr lang="uk-UA" sz="1600" dirty="0" err="1" smtClean="0"/>
              <a:t>Национальная</a:t>
            </a:r>
            <a:r>
              <a:rPr lang="uk-UA" sz="1600" dirty="0" smtClean="0"/>
              <a:t> </a:t>
            </a:r>
            <a:r>
              <a:rPr lang="uk-UA" sz="1600" dirty="0" err="1" smtClean="0"/>
              <a:t>академия</a:t>
            </a:r>
            <a:r>
              <a:rPr lang="uk-UA" sz="1600" dirty="0" smtClean="0"/>
              <a:t> наук </a:t>
            </a:r>
            <a:r>
              <a:rPr lang="uk-UA" sz="1600" dirty="0" err="1" smtClean="0"/>
              <a:t>Украины</a:t>
            </a:r>
            <a:r>
              <a:rPr lang="uk-UA" sz="1600" dirty="0" smtClean="0"/>
              <a:t>, </a:t>
            </a:r>
            <a:r>
              <a:rPr lang="uk-UA" sz="1600" dirty="0" err="1" smtClean="0"/>
              <a:t>Институт</a:t>
            </a:r>
            <a:r>
              <a:rPr lang="uk-UA" sz="1600" dirty="0" smtClean="0"/>
              <a:t> проблем </a:t>
            </a:r>
            <a:r>
              <a:rPr lang="uk-UA" sz="1600" dirty="0" err="1" smtClean="0"/>
              <a:t>криобиологии</a:t>
            </a:r>
            <a:r>
              <a:rPr lang="uk-UA" sz="1600" dirty="0" smtClean="0"/>
              <a:t> и </a:t>
            </a:r>
            <a:r>
              <a:rPr lang="uk-UA" sz="1600" dirty="0" err="1" smtClean="0"/>
              <a:t>криомедицины</a:t>
            </a:r>
            <a:r>
              <a:rPr lang="uk-UA" sz="1600" dirty="0" smtClean="0"/>
              <a:t>. – 2017. –     Т. 27. – № 2. – С. 184</a:t>
            </a:r>
            <a:endParaRPr lang="uk-UA" sz="1600" dirty="0" smtClean="0"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   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Применение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микробиологических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критерий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на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пищевых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предприятиях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Украины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,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которые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приняты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в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ЕС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/ Н. М.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Богатко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 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Г. А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ea typeface="Calibri" pitchFamily="34" charset="0"/>
                <a:cs typeface="Times New Roman" pitchFamily="18" charset="0"/>
              </a:rPr>
              <a:t>Щуревич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Н. В.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Букалова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Л. М.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ea typeface="Calibri" pitchFamily="34" charset="0"/>
                <a:cs typeface="Times New Roman" pitchFamily="18" charset="0"/>
              </a:rPr>
              <a:t>Богатко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В. З.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Салата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Я. К.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Сердюков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// Науковий вісник Львівського національного університету ветеринарної медицини та біотехнологій імені   С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.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З</a:t>
            </a:r>
            <a:r>
              <a:rPr lang="en-US" sz="1600" dirty="0" smtClean="0">
                <a:ea typeface="Calibri" pitchFamily="34" charset="0"/>
                <a:cs typeface="Times New Roman" pitchFamily="18" charset="0"/>
              </a:rPr>
              <a:t>.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ea typeface="Calibri" pitchFamily="34" charset="0"/>
                <a:cs typeface="Times New Roman" pitchFamily="18" charset="0"/>
              </a:rPr>
              <a:t>Ґжицького.–</a:t>
            </a: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2016 .– Т. 18. – № 1/2 (65). – С. 18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1600" dirty="0" smtClean="0"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16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>
              <a:lnSpc>
                <a:spcPts val="2800"/>
              </a:lnSpc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Публікації викладачів </a:t>
            </a:r>
            <a:b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 </a:t>
            </a:r>
            <a:b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в наукових вісниках  інших ВНЗ та НДІ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                 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340768"/>
            <a:ext cx="6408712" cy="5400600"/>
          </a:xfrm>
        </p:spPr>
        <p:txBody>
          <a:bodyPr>
            <a:normAutofit fontScale="47500" lnSpcReduction="20000"/>
          </a:bodyPr>
          <a:lstStyle/>
          <a:p>
            <a:r>
              <a:rPr lang="uk-UA" sz="3400" dirty="0" err="1" smtClean="0">
                <a:hlinkClick r:id="rId2"/>
              </a:rPr>
              <a:t>Изменения</a:t>
            </a:r>
            <a:r>
              <a:rPr lang="uk-UA" sz="3400" dirty="0" smtClean="0">
                <a:hlinkClick r:id="rId2"/>
              </a:rPr>
              <a:t> </a:t>
            </a:r>
            <a:r>
              <a:rPr lang="uk-UA" sz="3400" dirty="0" err="1" smtClean="0">
                <a:hlinkClick r:id="rId2"/>
              </a:rPr>
              <a:t>свойств</a:t>
            </a:r>
            <a:r>
              <a:rPr lang="uk-UA" sz="3400" dirty="0" smtClean="0">
                <a:hlinkClick r:id="rId2"/>
              </a:rPr>
              <a:t> </a:t>
            </a:r>
            <a:r>
              <a:rPr lang="uk-UA" sz="3400" dirty="0" err="1" smtClean="0">
                <a:hlinkClick r:id="rId2"/>
              </a:rPr>
              <a:t>эритроцитов</a:t>
            </a:r>
            <a:r>
              <a:rPr lang="uk-UA" sz="3400" dirty="0" smtClean="0">
                <a:hlinkClick r:id="rId2"/>
              </a:rPr>
              <a:t> у собак</a:t>
            </a:r>
            <a:r>
              <a:rPr lang="uk-UA" sz="3400" dirty="0" smtClean="0"/>
              <a:t> / М. В. </a:t>
            </a:r>
            <a:r>
              <a:rPr lang="uk-UA" sz="3400" dirty="0" err="1" smtClean="0"/>
              <a:t>Анфьорова</a:t>
            </a:r>
            <a:r>
              <a:rPr lang="uk-UA" sz="3400" dirty="0" smtClean="0"/>
              <a:t>,             </a:t>
            </a:r>
            <a:r>
              <a:rPr lang="uk-UA" sz="3400" b="1" dirty="0" smtClean="0"/>
              <a:t>В. І. </a:t>
            </a:r>
            <a:r>
              <a:rPr lang="uk-UA" sz="3400" b="1" dirty="0" err="1" smtClean="0"/>
              <a:t>Головаха</a:t>
            </a:r>
            <a:r>
              <a:rPr lang="uk-UA" sz="3400" dirty="0" smtClean="0"/>
              <a:t>, </a:t>
            </a:r>
            <a:r>
              <a:rPr lang="uk-UA" sz="3400" b="1" dirty="0" smtClean="0"/>
              <a:t>О. В. Піддубняк</a:t>
            </a:r>
            <a:r>
              <a:rPr lang="uk-UA" sz="3400" dirty="0" smtClean="0"/>
              <a:t>, М. Я. </a:t>
            </a:r>
            <a:r>
              <a:rPr lang="uk-UA" sz="3400" dirty="0" err="1" smtClean="0"/>
              <a:t>Тишківський</a:t>
            </a:r>
            <a:r>
              <a:rPr lang="uk-UA" sz="3400" dirty="0" smtClean="0"/>
              <a:t> // Науковий вісник Львівського національного університету ветеринарної медицини та біотехнологій імені СЗ </a:t>
            </a:r>
            <a:r>
              <a:rPr lang="uk-UA" sz="3400" dirty="0" err="1" smtClean="0"/>
              <a:t>Ґжицького</a:t>
            </a:r>
            <a:r>
              <a:rPr lang="uk-UA" sz="3400" dirty="0" smtClean="0"/>
              <a:t>. – 2016. – Т. 18. –    № 3. – С. 12-14</a:t>
            </a:r>
            <a:endParaRPr lang="ru-RU" sz="3400" dirty="0" smtClean="0"/>
          </a:p>
          <a:p>
            <a:r>
              <a:rPr lang="uk-UA" sz="3400" u="sng" dirty="0" err="1" smtClean="0">
                <a:hlinkClick r:id="rId3"/>
              </a:rPr>
              <a:t>Диагностика</a:t>
            </a:r>
            <a:r>
              <a:rPr lang="uk-UA" sz="3400" u="sng" dirty="0" smtClean="0">
                <a:hlinkClick r:id="rId3"/>
              </a:rPr>
              <a:t> и </a:t>
            </a:r>
            <a:r>
              <a:rPr lang="uk-UA" sz="3400" u="sng" dirty="0" err="1" smtClean="0">
                <a:hlinkClick r:id="rId3"/>
              </a:rPr>
              <a:t>лечение</a:t>
            </a:r>
            <a:r>
              <a:rPr lang="uk-UA" sz="3400" u="sng" dirty="0" smtClean="0">
                <a:hlinkClick r:id="rId3"/>
              </a:rPr>
              <a:t> </a:t>
            </a:r>
            <a:r>
              <a:rPr lang="uk-UA" sz="3400" u="sng" dirty="0" err="1" smtClean="0">
                <a:hlinkClick r:id="rId3"/>
              </a:rPr>
              <a:t>беломышечной</a:t>
            </a:r>
            <a:r>
              <a:rPr lang="uk-UA" sz="3400" u="sng" dirty="0" smtClean="0">
                <a:hlinkClick r:id="rId3"/>
              </a:rPr>
              <a:t> </a:t>
            </a:r>
            <a:r>
              <a:rPr lang="uk-UA" sz="3400" u="sng" dirty="0" err="1" smtClean="0">
                <a:hlinkClick r:id="rId3"/>
              </a:rPr>
              <a:t>болезни</a:t>
            </a:r>
            <a:r>
              <a:rPr lang="uk-UA" sz="3400" u="sng" dirty="0" smtClean="0">
                <a:hlinkClick r:id="rId3"/>
              </a:rPr>
              <a:t> у свиней</a:t>
            </a:r>
            <a:r>
              <a:rPr lang="uk-UA" sz="3400" dirty="0" smtClean="0"/>
              <a:t> / </a:t>
            </a:r>
            <a:r>
              <a:rPr lang="uk-UA" sz="3400" b="1" dirty="0" smtClean="0"/>
              <a:t>В. И. </a:t>
            </a:r>
            <a:r>
              <a:rPr lang="uk-UA" sz="3400" b="1" dirty="0" err="1" smtClean="0"/>
              <a:t>Головаха</a:t>
            </a:r>
            <a:r>
              <a:rPr lang="uk-UA" sz="3400" b="1" dirty="0" smtClean="0"/>
              <a:t>, О. В. </a:t>
            </a:r>
            <a:r>
              <a:rPr lang="uk-UA" sz="3400" b="1" dirty="0" err="1" smtClean="0"/>
              <a:t>Пиддубняк</a:t>
            </a:r>
            <a:r>
              <a:rPr lang="uk-UA" sz="3400" dirty="0" smtClean="0"/>
              <a:t>, В. В. Шуляк, А. С. Петренко, Д. А. </a:t>
            </a:r>
            <a:r>
              <a:rPr lang="uk-UA" sz="3400" dirty="0" err="1" smtClean="0"/>
              <a:t>Паценко</a:t>
            </a:r>
            <a:r>
              <a:rPr lang="uk-UA" sz="3400" dirty="0" smtClean="0"/>
              <a:t>, Е. В. </a:t>
            </a:r>
            <a:r>
              <a:rPr lang="uk-UA" sz="3400" dirty="0" err="1" smtClean="0"/>
              <a:t>Паценко</a:t>
            </a:r>
            <a:r>
              <a:rPr lang="uk-UA" sz="3400" dirty="0" smtClean="0"/>
              <a:t> // </a:t>
            </a:r>
            <a:r>
              <a:rPr lang="uk-UA" sz="3400" dirty="0" err="1" smtClean="0"/>
              <a:t>Ученые</a:t>
            </a:r>
            <a:r>
              <a:rPr lang="uk-UA" sz="3400" dirty="0" smtClean="0"/>
              <a:t> записки </a:t>
            </a:r>
            <a:r>
              <a:rPr lang="uk-UA" sz="3400" dirty="0" err="1" smtClean="0"/>
              <a:t>учреждения</a:t>
            </a:r>
            <a:r>
              <a:rPr lang="uk-UA" sz="3400" dirty="0" smtClean="0"/>
              <a:t> </a:t>
            </a:r>
            <a:r>
              <a:rPr lang="uk-UA" sz="3400" dirty="0" err="1" smtClean="0"/>
              <a:t>образования</a:t>
            </a:r>
            <a:r>
              <a:rPr lang="uk-UA" sz="3400" dirty="0" smtClean="0"/>
              <a:t>" </a:t>
            </a:r>
            <a:r>
              <a:rPr lang="uk-UA" sz="3400" dirty="0" err="1" smtClean="0"/>
              <a:t>Витебская</a:t>
            </a:r>
            <a:r>
              <a:rPr lang="uk-UA" sz="3400" dirty="0" smtClean="0"/>
              <a:t> ордена" Знак </a:t>
            </a:r>
            <a:r>
              <a:rPr lang="uk-UA" sz="3400" dirty="0" err="1" smtClean="0"/>
              <a:t>почета</a:t>
            </a:r>
            <a:r>
              <a:rPr lang="uk-UA" sz="3400" dirty="0" smtClean="0"/>
              <a:t>" </a:t>
            </a:r>
            <a:r>
              <a:rPr lang="uk-UA" sz="3400" dirty="0" err="1" smtClean="0"/>
              <a:t>государственная</a:t>
            </a:r>
            <a:r>
              <a:rPr lang="uk-UA" sz="3400" dirty="0" smtClean="0"/>
              <a:t> </a:t>
            </a:r>
            <a:r>
              <a:rPr lang="uk-UA" sz="3400" dirty="0" err="1" smtClean="0"/>
              <a:t>академия</a:t>
            </a:r>
            <a:r>
              <a:rPr lang="uk-UA" sz="3400" dirty="0" smtClean="0"/>
              <a:t> </a:t>
            </a:r>
            <a:r>
              <a:rPr lang="uk-UA" sz="3400" dirty="0" err="1" smtClean="0"/>
              <a:t>ветеринарной</a:t>
            </a:r>
            <a:r>
              <a:rPr lang="uk-UA" sz="3400" dirty="0" smtClean="0"/>
              <a:t> </a:t>
            </a:r>
            <a:r>
              <a:rPr lang="uk-UA" sz="3400" dirty="0" err="1" smtClean="0"/>
              <a:t>медицины</a:t>
            </a:r>
            <a:r>
              <a:rPr lang="uk-UA" sz="3400" dirty="0" smtClean="0"/>
              <a:t>". – 2015. – Т. 51. – № 1. – С. 21–25</a:t>
            </a:r>
            <a:endParaRPr lang="ru-RU" sz="3400" dirty="0" smtClean="0"/>
          </a:p>
          <a:p>
            <a:r>
              <a:rPr lang="uk-UA" sz="3400" u="sng" dirty="0" smtClean="0">
                <a:hlinkClick r:id="rId4"/>
              </a:rPr>
              <a:t>Біохімічний спектр крові корів за лептоспірозу</a:t>
            </a:r>
            <a:r>
              <a:rPr lang="uk-UA" sz="3400" dirty="0" smtClean="0"/>
              <a:t> / </a:t>
            </a:r>
            <a:r>
              <a:rPr lang="uk-UA" sz="3400" b="1" dirty="0" smtClean="0"/>
              <a:t>В. І. </a:t>
            </a:r>
            <a:r>
              <a:rPr lang="uk-UA" sz="3400" b="1" dirty="0" err="1" smtClean="0"/>
              <a:t>Головаха</a:t>
            </a:r>
            <a:r>
              <a:rPr lang="uk-UA" sz="3400" dirty="0" smtClean="0"/>
              <a:t>, О. С. Петренко, Г. Б. </a:t>
            </a:r>
            <a:r>
              <a:rPr lang="uk-UA" sz="3400" dirty="0" err="1" smtClean="0"/>
              <a:t>Алєксеєва</a:t>
            </a:r>
            <a:r>
              <a:rPr lang="uk-UA" sz="3400" dirty="0" smtClean="0"/>
              <a:t>, О. В. </a:t>
            </a:r>
            <a:r>
              <a:rPr lang="uk-UA" sz="3400" dirty="0" err="1" smtClean="0"/>
              <a:t>Паценко</a:t>
            </a:r>
            <a:r>
              <a:rPr lang="uk-UA" sz="3400" dirty="0" smtClean="0"/>
              <a:t>, </a:t>
            </a:r>
            <a:r>
              <a:rPr lang="uk-UA" sz="3400" b="1" dirty="0" smtClean="0"/>
              <a:t>О. В. Піддубняк </a:t>
            </a:r>
            <a:r>
              <a:rPr lang="uk-UA" sz="3400" dirty="0" smtClean="0"/>
              <a:t>// Наукові праці Південного філіалу Національного університету біоресурсів і природокористування України Кримський агротехнологічний університет. Сер.: Ветеринарні науки. – 2013. – № 151. – С. 176–182</a:t>
            </a:r>
            <a:endParaRPr lang="ru-RU" sz="3400" dirty="0" smtClean="0"/>
          </a:p>
          <a:p>
            <a:r>
              <a:rPr lang="uk-UA" sz="3400" u="sng" dirty="0" smtClean="0">
                <a:hlinkClick r:id="rId5"/>
              </a:rPr>
              <a:t>Визначення ефективності вітчизняного адсорбенту </a:t>
            </a:r>
            <a:r>
              <a:rPr lang="uk-UA" sz="3400" u="sng" dirty="0" err="1" smtClean="0">
                <a:hlinkClick r:id="rId5"/>
              </a:rPr>
              <a:t>Кормосантм</a:t>
            </a:r>
            <a:r>
              <a:rPr lang="uk-UA" sz="3400" u="sng" dirty="0" smtClean="0">
                <a:hlinkClick r:id="rId5"/>
              </a:rPr>
              <a:t> за експериментального фузаріотоксикозу птиці</a:t>
            </a:r>
            <a:r>
              <a:rPr lang="uk-UA" sz="3400" dirty="0" smtClean="0"/>
              <a:t> / В. В. </a:t>
            </a:r>
            <a:r>
              <a:rPr lang="uk-UA" sz="3400" dirty="0" err="1" smtClean="0"/>
              <a:t>Рухляда</a:t>
            </a:r>
            <a:r>
              <a:rPr lang="uk-UA" sz="3400" dirty="0" smtClean="0"/>
              <a:t>, О. А. </a:t>
            </a:r>
            <a:r>
              <a:rPr lang="uk-UA" sz="3400" dirty="0" err="1" smtClean="0"/>
              <a:t>Розпутня</a:t>
            </a:r>
            <a:r>
              <a:rPr lang="uk-UA" sz="3400" dirty="0" smtClean="0"/>
              <a:t>, А. В. </a:t>
            </a:r>
            <a:r>
              <a:rPr lang="uk-UA" sz="3400" dirty="0" err="1" smtClean="0"/>
              <a:t>Анрійчук</a:t>
            </a:r>
            <a:r>
              <a:rPr lang="uk-UA" sz="3400" dirty="0" smtClean="0"/>
              <a:t>, А. В. Білан, М. В. </a:t>
            </a:r>
            <a:r>
              <a:rPr lang="uk-UA" sz="3400" dirty="0" err="1" smtClean="0"/>
              <a:t>Утеченко</a:t>
            </a:r>
            <a:r>
              <a:rPr lang="uk-UA" sz="3400" dirty="0" smtClean="0"/>
              <a:t>, </a:t>
            </a:r>
            <a:r>
              <a:rPr lang="uk-UA" sz="3400" b="1" dirty="0" smtClean="0"/>
              <a:t>А. Ю. Мельник </a:t>
            </a:r>
            <a:r>
              <a:rPr lang="uk-UA" sz="3400" dirty="0" smtClean="0"/>
              <a:t>// Вісник Сумського національного аграрного університету. Серія: Ветеринарна медицина. – 2012. – № 1. – С. 118–123</a:t>
            </a:r>
            <a:endParaRPr lang="ru-RU" sz="3400" dirty="0" smtClean="0"/>
          </a:p>
          <a:p>
            <a:r>
              <a:rPr lang="uk-UA" sz="3400" b="1" dirty="0" err="1" smtClean="0"/>
              <a:t>Вовкотруб</a:t>
            </a:r>
            <a:r>
              <a:rPr lang="uk-UA" sz="3400" b="1" dirty="0" smtClean="0"/>
              <a:t> Н.В. </a:t>
            </a:r>
            <a:r>
              <a:rPr lang="uk-UA" sz="3400" dirty="0" smtClean="0"/>
              <a:t>Показники якості та технологічні властивості молока корів залежно від терміну лактації / Н.В. </a:t>
            </a:r>
            <a:r>
              <a:rPr lang="uk-UA" sz="3400" dirty="0" err="1" smtClean="0"/>
              <a:t>Вовкотруб</a:t>
            </a:r>
            <a:r>
              <a:rPr lang="uk-UA" sz="3400" dirty="0" smtClean="0"/>
              <a:t>, Н.В. </a:t>
            </a:r>
            <a:r>
              <a:rPr lang="uk-UA" sz="3400" dirty="0" err="1" smtClean="0"/>
              <a:t>Тишківська</a:t>
            </a:r>
            <a:r>
              <a:rPr lang="uk-UA" sz="3400" dirty="0" smtClean="0"/>
              <a:t> // Вісник Житомирського національного агроекологічного університету. – 2012. – Т. 1. – № 32. – С. 140–144</a:t>
            </a:r>
          </a:p>
          <a:p>
            <a:endParaRPr lang="ru-RU" dirty="0"/>
          </a:p>
        </p:txBody>
      </p:sp>
      <p:pic>
        <p:nvPicPr>
          <p:cNvPr id="6" name="Рисунок 5" descr="http://knau.kharkov.ua/uploads/posts/2012-01/1327954908_vu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196752"/>
            <a:ext cx="1610591" cy="219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agrojournal.vsau.org/viewpdf.php?fid=53.pd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1772816"/>
            <a:ext cx="1551940" cy="2204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Логотип заголовку сторінки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2420888"/>
            <a:ext cx="1619250" cy="1981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www.vsavm.by/wp-content/uploads/2013/11/2013_Uchenye-Zapiski-2-216x300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3356992"/>
            <a:ext cx="1368152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www.vsavm.by/wp-content/uploads/2013/11/veterenarnyi-zhurnal-2016-2-219x30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504" y="4005064"/>
            <a:ext cx="1606550" cy="2200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ukr_med_almanah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17281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uk-UA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uk-UA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Публікації викладачів </a:t>
            </a:r>
            <a:br>
              <a:rPr lang="uk-UA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uk-UA" sz="31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 </a:t>
            </a:r>
            <a:br>
              <a:rPr lang="uk-UA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uk-UA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в наукових вісниках  інших ВНЗ та НДІ                 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600200"/>
            <a:ext cx="5472608" cy="5069160"/>
          </a:xfrm>
        </p:spPr>
        <p:txBody>
          <a:bodyPr>
            <a:normAutofit/>
          </a:bodyPr>
          <a:lstStyle/>
          <a:p>
            <a:r>
              <a:rPr lang="uk-UA" sz="1600" dirty="0" smtClean="0"/>
              <a:t>Функціональний стан внутрішніх органів корів за порушення відтворної функції / </a:t>
            </a:r>
            <a:r>
              <a:rPr lang="uk-UA" sz="1600" b="1" dirty="0" smtClean="0"/>
              <a:t>П. В. </a:t>
            </a:r>
            <a:r>
              <a:rPr lang="uk-UA" sz="1600" b="1" dirty="0" err="1" smtClean="0"/>
              <a:t>Шарандак</a:t>
            </a:r>
            <a:r>
              <a:rPr lang="uk-UA" sz="1600" dirty="0" smtClean="0"/>
              <a:t>, Л. О. </a:t>
            </a:r>
            <a:r>
              <a:rPr lang="uk-UA" sz="1600" dirty="0" err="1" smtClean="0"/>
              <a:t>Шпилева</a:t>
            </a:r>
            <a:r>
              <a:rPr lang="uk-UA" sz="1600" dirty="0" smtClean="0"/>
              <a:t>, В. С. </a:t>
            </a:r>
            <a:r>
              <a:rPr lang="uk-UA" sz="1600" dirty="0" err="1" smtClean="0"/>
              <a:t>Кот</a:t>
            </a:r>
            <a:r>
              <a:rPr lang="uk-UA" sz="1600" dirty="0" smtClean="0"/>
              <a:t>, В. І. </a:t>
            </a:r>
            <a:r>
              <a:rPr lang="uk-UA" sz="1600" dirty="0" err="1" smtClean="0"/>
              <a:t>Шарандак</a:t>
            </a:r>
            <a:r>
              <a:rPr lang="uk-UA" sz="1600" dirty="0" smtClean="0"/>
              <a:t>, О. П. Тимошенко, О. В. Єнін, О. М. Ракітін, С. С. </a:t>
            </a:r>
            <a:r>
              <a:rPr lang="uk-UA" sz="1600" dirty="0" err="1" smtClean="0"/>
              <a:t>Бордюгова</a:t>
            </a:r>
            <a:r>
              <a:rPr lang="uk-UA" sz="1600" dirty="0" smtClean="0"/>
              <a:t>, А. А. Зайцева, М. М. </a:t>
            </a:r>
            <a:r>
              <a:rPr lang="uk-UA" sz="1600" dirty="0" err="1" smtClean="0"/>
              <a:t>Германенко</a:t>
            </a:r>
            <a:r>
              <a:rPr lang="uk-UA" sz="1600" dirty="0" smtClean="0"/>
              <a:t> // Науковий вісник Луганського національного аграрного університету. Ветеринарні науки</a:t>
            </a:r>
            <a:r>
              <a:rPr lang="ru-RU" sz="1600" dirty="0" smtClean="0"/>
              <a:t>. – 2013. – </a:t>
            </a:r>
            <a:r>
              <a:rPr lang="ru-RU" sz="1600" dirty="0" err="1" smtClean="0"/>
              <a:t>Вип</a:t>
            </a:r>
            <a:r>
              <a:rPr lang="ru-RU" sz="1600" dirty="0" smtClean="0"/>
              <a:t>. 53. – С. 143–146</a:t>
            </a:r>
          </a:p>
          <a:p>
            <a:r>
              <a:rPr lang="uk-UA" sz="1600" b="1" dirty="0" smtClean="0"/>
              <a:t>Морозенко Д. В.  </a:t>
            </a:r>
            <a:r>
              <a:rPr lang="uk-UA" sz="1600" dirty="0" err="1" smtClean="0"/>
              <a:t>Биохимические</a:t>
            </a:r>
            <a:r>
              <a:rPr lang="uk-UA" sz="1600" dirty="0" smtClean="0"/>
              <a:t> </a:t>
            </a:r>
            <a:r>
              <a:rPr lang="uk-UA" sz="1600" dirty="0" err="1" smtClean="0"/>
              <a:t>показатели</a:t>
            </a:r>
            <a:r>
              <a:rPr lang="uk-UA" sz="1600" dirty="0" smtClean="0"/>
              <a:t> </a:t>
            </a:r>
            <a:r>
              <a:rPr lang="uk-UA" sz="1600" dirty="0" err="1" smtClean="0"/>
              <a:t>состояния</a:t>
            </a:r>
            <a:r>
              <a:rPr lang="uk-UA" sz="1600" dirty="0" smtClean="0"/>
              <a:t> </a:t>
            </a:r>
            <a:r>
              <a:rPr lang="uk-UA" sz="1600" dirty="0" err="1" smtClean="0"/>
              <a:t>соединительной</a:t>
            </a:r>
            <a:r>
              <a:rPr lang="uk-UA" sz="1600" dirty="0" smtClean="0"/>
              <a:t> </a:t>
            </a:r>
            <a:r>
              <a:rPr lang="uk-UA" sz="1600" dirty="0" err="1" smtClean="0"/>
              <a:t>ткани</a:t>
            </a:r>
            <a:r>
              <a:rPr lang="uk-UA" sz="1600" dirty="0" smtClean="0"/>
              <a:t> в </a:t>
            </a:r>
            <a:r>
              <a:rPr lang="uk-UA" sz="1600" dirty="0" err="1" smtClean="0"/>
              <a:t>патогенезе</a:t>
            </a:r>
            <a:r>
              <a:rPr lang="uk-UA" sz="1600" dirty="0" smtClean="0"/>
              <a:t>, </a:t>
            </a:r>
            <a:r>
              <a:rPr lang="uk-UA" sz="1600" dirty="0" err="1" smtClean="0"/>
              <a:t>диагностике</a:t>
            </a:r>
            <a:r>
              <a:rPr lang="uk-UA" sz="1600" dirty="0" smtClean="0"/>
              <a:t> и </a:t>
            </a:r>
            <a:r>
              <a:rPr lang="uk-UA" sz="1600" dirty="0" err="1" smtClean="0"/>
              <a:t>контроле</a:t>
            </a:r>
            <a:r>
              <a:rPr lang="uk-UA" sz="1600" dirty="0" smtClean="0"/>
              <a:t> </a:t>
            </a:r>
            <a:r>
              <a:rPr lang="uk-UA" sz="1600" dirty="0" err="1" smtClean="0"/>
              <a:t>эффективности</a:t>
            </a:r>
            <a:r>
              <a:rPr lang="uk-UA" sz="1600" dirty="0" smtClean="0"/>
              <a:t> </a:t>
            </a:r>
            <a:r>
              <a:rPr lang="uk-UA" sz="1600" dirty="0" err="1" smtClean="0"/>
              <a:t>лечения</a:t>
            </a:r>
            <a:r>
              <a:rPr lang="uk-UA" sz="1600" dirty="0" smtClean="0"/>
              <a:t> </a:t>
            </a:r>
            <a:r>
              <a:rPr lang="uk-UA" sz="1600" dirty="0" err="1" smtClean="0"/>
              <a:t>гепатопатии</a:t>
            </a:r>
            <a:r>
              <a:rPr lang="uk-UA" sz="1600" dirty="0" smtClean="0"/>
              <a:t> собак/  Д. В. Морозенко, О. П. Тимошенко</a:t>
            </a:r>
            <a:r>
              <a:rPr lang="ru-RU" sz="1600" dirty="0" smtClean="0"/>
              <a:t> // </a:t>
            </a:r>
            <a:r>
              <a:rPr lang="ru-RU" sz="1600" dirty="0" err="1" smtClean="0"/>
              <a:t>Біологія</a:t>
            </a:r>
            <a:r>
              <a:rPr lang="ru-RU" sz="1600" dirty="0" smtClean="0"/>
              <a:t> </a:t>
            </a:r>
            <a:r>
              <a:rPr lang="ru-RU" sz="1600" dirty="0" err="1" smtClean="0"/>
              <a:t>тварин</a:t>
            </a:r>
            <a:r>
              <a:rPr lang="ru-RU" sz="1600" dirty="0" smtClean="0"/>
              <a:t> / Институт биологии животных Национальной академии аграрных наук Украины. – 2012. – Т. 14. – № 1/2. – С. 411–419</a:t>
            </a:r>
          </a:p>
          <a:p>
            <a:r>
              <a:rPr lang="uk-UA" sz="1600" b="1" dirty="0" err="1" smtClean="0"/>
              <a:t>Сахнюк</a:t>
            </a:r>
            <a:r>
              <a:rPr lang="uk-UA" sz="1600" b="1" dirty="0" smtClean="0"/>
              <a:t> В. В.  </a:t>
            </a:r>
            <a:r>
              <a:rPr lang="uk-UA" sz="1600" dirty="0" smtClean="0"/>
              <a:t>Динаміка </a:t>
            </a:r>
            <a:r>
              <a:rPr lang="uk-UA" sz="1600" dirty="0" err="1" smtClean="0"/>
              <a:t>коротколанцюгових</a:t>
            </a:r>
            <a:r>
              <a:rPr lang="uk-UA" sz="1600" dirty="0" smtClean="0"/>
              <a:t> жирних кислот за </a:t>
            </a:r>
            <a:r>
              <a:rPr lang="uk-UA" sz="1600" dirty="0" err="1" smtClean="0"/>
              <a:t>поліморбідної</a:t>
            </a:r>
            <a:r>
              <a:rPr lang="uk-UA" sz="1600" dirty="0" smtClean="0"/>
              <a:t> внутрішньої патології у високопродуктивних корів / В. В. </a:t>
            </a:r>
            <a:r>
              <a:rPr lang="uk-UA" sz="1600" dirty="0" err="1" smtClean="0"/>
              <a:t>Сахнюк</a:t>
            </a:r>
            <a:r>
              <a:rPr lang="uk-UA" sz="1600" dirty="0" smtClean="0"/>
              <a:t>, В. І. </a:t>
            </a:r>
            <a:r>
              <a:rPr lang="uk-UA" sz="1600" dirty="0" err="1" smtClean="0"/>
              <a:t>Левченко</a:t>
            </a:r>
            <a:r>
              <a:rPr lang="uk-UA" sz="1600" dirty="0" smtClean="0"/>
              <a:t>, О. В. Чуб</a:t>
            </a:r>
            <a:r>
              <a:rPr lang="ru-RU" sz="1600" dirty="0" smtClean="0"/>
              <a:t> // </a:t>
            </a:r>
            <a:r>
              <a:rPr lang="ru-RU" sz="1600" dirty="0" err="1" smtClean="0"/>
              <a:t>Науковий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Львівського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національного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університету</a:t>
            </a:r>
            <a:r>
              <a:rPr lang="ru-RU" sz="1600" dirty="0" smtClean="0"/>
              <a:t>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та </a:t>
            </a:r>
            <a:r>
              <a:rPr lang="ru-RU" sz="1600" dirty="0" err="1" smtClean="0"/>
              <a:t>біотехнологій</a:t>
            </a:r>
            <a:r>
              <a:rPr lang="ru-RU" sz="1600" dirty="0" smtClean="0"/>
              <a:t> </a:t>
            </a:r>
            <a:r>
              <a:rPr lang="ru-RU" sz="1600" dirty="0" err="1" smtClean="0"/>
              <a:t>імені</a:t>
            </a:r>
            <a:r>
              <a:rPr lang="ru-RU" sz="1600" dirty="0" smtClean="0"/>
              <a:t> СЗ </a:t>
            </a:r>
            <a:r>
              <a:rPr lang="ru-RU" sz="1600" dirty="0" err="1" smtClean="0"/>
              <a:t>Ґжицького</a:t>
            </a:r>
            <a:r>
              <a:rPr lang="ru-RU" sz="1600" dirty="0" smtClean="0"/>
              <a:t>. – 2011. – Т. 13. – № 4. – С. 50 </a:t>
            </a:r>
            <a:endParaRPr lang="ru-RU" sz="1600" dirty="0"/>
          </a:p>
        </p:txBody>
      </p:sp>
      <p:pic>
        <p:nvPicPr>
          <p:cNvPr id="4" name="Рисунок 3" descr="Картинки по запросу наукові вісники аграрних вузів україни фот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060848"/>
            <a:ext cx="1656184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dnsgb.com.ua/images/2012-10-29_11303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852936"/>
            <a:ext cx="1584176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2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Біологія тварин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861048"/>
            <a:ext cx="1728192" cy="2471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/>
          <a:srcRect l="21888" t="27863" r="7439" b="15076"/>
          <a:stretch>
            <a:fillRect/>
          </a:stretch>
        </p:blipFill>
        <p:spPr bwMode="auto">
          <a:xfrm>
            <a:off x="899592" y="1268760"/>
            <a:ext cx="324036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Яка необхідність розміщення публікації науковця      в міжнародних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наукометричних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база даних</a:t>
            </a:r>
            <a:endParaRPr lang="ru-RU" sz="2800" b="1" dirty="0">
              <a:solidFill>
                <a:srgbClr val="00206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t="8413" b="3824"/>
          <a:stretch>
            <a:fillRect/>
          </a:stretch>
        </p:blipFill>
        <p:spPr bwMode="auto">
          <a:xfrm>
            <a:off x="323528" y="4509120"/>
            <a:ext cx="367240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5445224"/>
            <a:ext cx="27306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https://scholar.google.com.ua</a:t>
            </a:r>
            <a:endParaRPr lang="uk-UA" sz="1600" dirty="0" smtClean="0"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7984" y="1340768"/>
            <a:ext cx="4536504" cy="5328592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1600" dirty="0" smtClean="0">
                <a:solidFill>
                  <a:srgbClr val="595959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595959"/>
                </a:solidFill>
                <a:ea typeface="Calibri" pitchFamily="34" charset="0"/>
                <a:cs typeface="Times New Roman" pitchFamily="18" charset="0"/>
              </a:rPr>
              <a:t>доступ до системи відкритого доступу до наукової інформації</a:t>
            </a:r>
            <a:r>
              <a:rPr lang="ru-RU" b="1" dirty="0" smtClean="0">
                <a:solidFill>
                  <a:srgbClr val="595959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(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більше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20 000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наукових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журналів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усіх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напрямках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науки);</a:t>
            </a:r>
            <a:endParaRPr lang="ru-RU" b="1" dirty="0" smtClean="0">
              <a:solidFill>
                <a:schemeClr val="tx1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можливість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вийти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світовий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рівень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наукової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комунікації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chemeClr val="tx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484848"/>
              </a:solidFill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рейтингова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оцінка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діяльності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вченого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або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колективу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дослідників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chemeClr val="tx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розміщення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публікацій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періодичних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виданнях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індексованих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БД; </a:t>
            </a:r>
            <a:endParaRPr lang="ru-RU" b="1" dirty="0" smtClean="0">
              <a:solidFill>
                <a:schemeClr val="tx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пошук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співтовариства</a:t>
            </a:r>
            <a:r>
              <a:rPr lang="ru-RU" b="1" dirty="0" smtClean="0">
                <a:solidFill>
                  <a:srgbClr val="484848"/>
                </a:solidFill>
                <a:ea typeface="Calibri" pitchFamily="34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chemeClr val="tx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333333"/>
                </a:solidFill>
                <a:ea typeface="Calibri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b="1" dirty="0" smtClean="0">
                <a:solidFill>
                  <a:srgbClr val="333333"/>
                </a:solidFill>
                <a:ea typeface="Calibri" pitchFamily="34" charset="0"/>
                <a:cs typeface="Arial" pitchFamily="34" charset="0"/>
              </a:rPr>
              <a:t> можливість безоплатної комунікації учених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 l="42775" t="77099" r="31331" b="19084"/>
          <a:stretch>
            <a:fillRect/>
          </a:stretch>
        </p:blipFill>
        <p:spPr bwMode="auto">
          <a:xfrm>
            <a:off x="2627784" y="2924944"/>
            <a:ext cx="1724025" cy="21602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>
            <a:lum bright="-13000" contrast="27000"/>
          </a:blip>
          <a:srcRect l="10332" t="10463" r="11999" b="7019"/>
          <a:stretch>
            <a:fillRect/>
          </a:stretch>
        </p:blipFill>
        <p:spPr bwMode="auto">
          <a:xfrm>
            <a:off x="107504" y="2708920"/>
            <a:ext cx="288032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71600" y="3356992"/>
            <a:ext cx="2355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rgbClr val="002060"/>
                </a:solidFill>
              </a:rPr>
              <a:t>https://www.scopus.com</a:t>
            </a:r>
            <a:endParaRPr lang="ru-RU" sz="1600" b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700808"/>
            <a:ext cx="66967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некомерційна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пошукова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бібліометрична</a:t>
            </a:r>
            <a:r>
              <a:rPr lang="ru-RU" dirty="0" smtClean="0">
                <a:solidFill>
                  <a:srgbClr val="002060"/>
                </a:solidFill>
              </a:rPr>
              <a:t> система, </a:t>
            </a:r>
            <a:r>
              <a:rPr lang="ru-RU" dirty="0" err="1" smtClean="0">
                <a:solidFill>
                  <a:srgbClr val="002060"/>
                </a:solidFill>
              </a:rPr>
              <a:t>що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індексує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наукові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публікації</a:t>
            </a:r>
            <a:r>
              <a:rPr lang="ru-RU" dirty="0" smtClean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32656"/>
            <a:ext cx="6408712" cy="12241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Науковці </a:t>
            </a:r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uk-UA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 в</a:t>
            </a:r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        </a:t>
            </a:r>
            <a:r>
              <a:rPr lang="en-US" sz="2800" b="1" dirty="0" smtClean="0">
                <a:solidFill>
                  <a:srgbClr val="002060"/>
                </a:solidFill>
              </a:rPr>
              <a:t>Google Scholar</a:t>
            </a:r>
            <a:r>
              <a:rPr lang="en-US" sz="2800" dirty="0" smtClean="0">
                <a:solidFill>
                  <a:srgbClr val="002060"/>
                </a:solidFill>
              </a:rPr>
              <a:t> (Google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Академія</a:t>
            </a:r>
            <a:r>
              <a:rPr lang="en-US" sz="2800" dirty="0" smtClean="0">
                <a:solidFill>
                  <a:srgbClr val="002060"/>
                </a:solidFill>
              </a:rPr>
              <a:t>)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8413" b="41944"/>
          <a:stretch>
            <a:fillRect/>
          </a:stretch>
        </p:blipFill>
        <p:spPr bwMode="auto">
          <a:xfrm>
            <a:off x="323528" y="2708920"/>
            <a:ext cx="8496944" cy="3456384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03848" y="5445224"/>
            <a:ext cx="30243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https://scholar.google.com.ua</a:t>
            </a:r>
            <a:endParaRPr lang="uk-UA" sz="24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8713" r="1238" b="2970"/>
          <a:stretch>
            <a:fillRect/>
          </a:stretch>
        </p:blipFill>
        <p:spPr bwMode="auto">
          <a:xfrm>
            <a:off x="179512" y="188640"/>
            <a:ext cx="6619875" cy="4439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812360" y="43934"/>
            <a:ext cx="133164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260648"/>
            <a:ext cx="1512168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141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публікація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http://btsau.edu.ua/sites/default/files/Faculties/vet/sahnuk.jpg"/>
          <p:cNvPicPr/>
          <p:nvPr/>
        </p:nvPicPr>
        <p:blipFill>
          <a:blip r:embed="rId3" cstate="print"/>
          <a:srcRect l="16477" r="7924"/>
          <a:stretch>
            <a:fillRect/>
          </a:stretch>
        </p:blipFill>
        <p:spPr bwMode="auto">
          <a:xfrm>
            <a:off x="179512" y="692696"/>
            <a:ext cx="9361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t="9178" r="1538" b="3442"/>
          <a:stretch>
            <a:fillRect/>
          </a:stretch>
        </p:blipFill>
        <p:spPr bwMode="auto">
          <a:xfrm>
            <a:off x="2483768" y="2492896"/>
            <a:ext cx="6408712" cy="4236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://btsau.edu.ua/sites/default/files/Faculties/vet/golovax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780928"/>
            <a:ext cx="7200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660232" y="2564904"/>
            <a:ext cx="1512168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rgbClr val="333333"/>
                </a:solidFill>
                <a:ea typeface="Times New Roman" pitchFamily="18" charset="0"/>
              </a:rPr>
              <a:t>175</a:t>
            </a:r>
            <a:r>
              <a:rPr lang="uk-UA" sz="16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uk-UA" sz="1600" b="1" dirty="0" smtClean="0">
                <a:solidFill>
                  <a:srgbClr val="333333"/>
                </a:solidFill>
                <a:ea typeface="Times New Roman" pitchFamily="18" charset="0"/>
              </a:rPr>
              <a:t>публікацій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8604" r="965" b="3059"/>
          <a:stretch>
            <a:fillRect/>
          </a:stretch>
        </p:blipFill>
        <p:spPr bwMode="auto">
          <a:xfrm>
            <a:off x="0" y="116632"/>
            <a:ext cx="6581775" cy="440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8604" r="822" b="3442"/>
          <a:stretch>
            <a:fillRect/>
          </a:stretch>
        </p:blipFill>
        <p:spPr bwMode="auto">
          <a:xfrm>
            <a:off x="2195736" y="2348880"/>
            <a:ext cx="6591300" cy="438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5976" y="260648"/>
            <a:ext cx="1440160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27 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2420888"/>
            <a:ext cx="136815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51 публікація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http://btsau.edu.ua/sites/default/files/Faculties/vet/bogatko.jpg"/>
          <p:cNvPicPr/>
          <p:nvPr/>
        </p:nvPicPr>
        <p:blipFill>
          <a:blip r:embed="rId4" cstate="print"/>
          <a:srcRect l="6202" t="5172" r="7752" b="5172"/>
          <a:stretch>
            <a:fillRect/>
          </a:stretch>
        </p:blipFill>
        <p:spPr bwMode="auto">
          <a:xfrm>
            <a:off x="0" y="476672"/>
            <a:ext cx="86750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btsau.edu.ua/sites/default/files/Faculties/vet/bezuh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708920"/>
            <a:ext cx="7920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/>
          <a:srcRect t="8987" r="1538" b="3059"/>
          <a:stretch>
            <a:fillRect/>
          </a:stretch>
        </p:blipFill>
        <p:spPr bwMode="auto">
          <a:xfrm>
            <a:off x="107504" y="188640"/>
            <a:ext cx="640871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btsau.edu.ua/sites/default/files/Faculties/vet/shurevic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76672"/>
            <a:ext cx="936104" cy="11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3968" y="260648"/>
            <a:ext cx="1440160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35 публікацій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/>
          <a:srcRect t="8795" r="1395" b="4780"/>
          <a:stretch>
            <a:fillRect/>
          </a:stretch>
        </p:blipFill>
        <p:spPr bwMode="auto">
          <a:xfrm>
            <a:off x="2267744" y="2348880"/>
            <a:ext cx="6553200" cy="430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btsau.edu.ua/sites/default/files/Faculties/vet/tishkivski_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708920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516216" y="2420888"/>
            <a:ext cx="1512168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12 публікацій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9942" r="1108" b="6310"/>
          <a:stretch>
            <a:fillRect/>
          </a:stretch>
        </p:blipFill>
        <p:spPr bwMode="auto">
          <a:xfrm>
            <a:off x="0" y="116632"/>
            <a:ext cx="6751762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8604" r="1252" b="3250"/>
          <a:stretch>
            <a:fillRect/>
          </a:stretch>
        </p:blipFill>
        <p:spPr bwMode="auto">
          <a:xfrm>
            <a:off x="2051720" y="2060848"/>
            <a:ext cx="6850757" cy="4653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btsau.edu.ua/sites/default/files/Faculties/vet/chu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100811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tsau.edu.ua/sites/default/files/Faculties/vet/vovkotru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2420888"/>
            <a:ext cx="100811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99992" y="188640"/>
            <a:ext cx="1440160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30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2204864"/>
            <a:ext cx="1440160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39 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0"/>
            <a:ext cx="8208912" cy="11247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Основні періодичні видання, в яких викладачі              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400" dirty="0" smtClean="0"/>
              <a:t>             </a:t>
            </a:r>
            <a:r>
              <a:rPr lang="uk-UA" sz="2400" dirty="0" smtClean="0">
                <a:solidFill>
                  <a:schemeClr val="tx1"/>
                </a:solidFill>
              </a:rPr>
              <a:t>публікують наукові статті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C:\Documents and Settings\Zemlyanska\Мои документы\Мои рисунки\Изображение 001.jpg"/>
          <p:cNvPicPr/>
          <p:nvPr/>
        </p:nvPicPr>
        <p:blipFill>
          <a:blip r:embed="rId2" cstate="print"/>
          <a:srcRect l="5587" r="3152" b="3846"/>
          <a:stretch>
            <a:fillRect/>
          </a:stretch>
        </p:blipFill>
        <p:spPr bwMode="auto">
          <a:xfrm>
            <a:off x="6444208" y="1268760"/>
            <a:ext cx="1944216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ТВАРИННИЦТВО ТА ВЕТЕРИНАРІ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40768"/>
            <a:ext cx="1957983" cy="2847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15" name="Рисунок 14" descr="Журнал &quot;Современная ветеринарная медицина&quot;"/>
          <p:cNvPicPr/>
          <p:nvPr/>
        </p:nvPicPr>
        <p:blipFill>
          <a:blip r:embed="rId4" cstate="print"/>
          <a:srcRect l="30000" t="7000" r="31000" b="10500"/>
          <a:stretch>
            <a:fillRect/>
          </a:stretch>
        </p:blipFill>
        <p:spPr bwMode="auto">
          <a:xfrm>
            <a:off x="2267744" y="1268760"/>
            <a:ext cx="2192686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RightFacing"/>
            <a:lightRig rig="threePt" dir="t"/>
          </a:scene3d>
        </p:spPr>
      </p:pic>
      <p:pic>
        <p:nvPicPr>
          <p:cNvPr id="14" name="Рисунок 13" descr="ВЕТЕРИНАРНА ПРАКТИКА"/>
          <p:cNvPicPr/>
          <p:nvPr/>
        </p:nvPicPr>
        <p:blipFill>
          <a:blip r:embed="rId5" cstate="print"/>
          <a:srcRect l="14545" t="15937" r="15000" b="15625"/>
          <a:stretch>
            <a:fillRect/>
          </a:stretch>
        </p:blipFill>
        <p:spPr bwMode="auto">
          <a:xfrm>
            <a:off x="107504" y="2636912"/>
            <a:ext cx="1898998" cy="268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8" name="Рисунок 7" descr="http://www.agrotimes.net/uploads/cache/155x190_1401816982_journal_farmer_06_2014_cov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861048"/>
            <a:ext cx="2016224" cy="2673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268760"/>
            <a:ext cx="2050927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12" name="Рисунок 11"/>
          <p:cNvPicPr/>
          <p:nvPr/>
        </p:nvPicPr>
        <p:blipFill>
          <a:blip r:embed="rId8" cstate="print"/>
          <a:srcRect l="26148" t="32800" r="51882" b="26108"/>
          <a:stretch>
            <a:fillRect/>
          </a:stretch>
        </p:blipFill>
        <p:spPr bwMode="auto">
          <a:xfrm>
            <a:off x="4644008" y="2132856"/>
            <a:ext cx="216024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3" name="Рисунок 2" descr="http://www.vmu.org.ua/images/content/site/title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3429001"/>
            <a:ext cx="2131477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7" name="Рисунок 6" descr="http://agrovisnyk.org.ua/files/.thumbs/250x/cover_visnyk_7_2017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27784" y="2204864"/>
            <a:ext cx="2016224" cy="2942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5" name="Рисунок 4" descr="Картинки по запросу"/>
          <p:cNvPicPr/>
          <p:nvPr/>
        </p:nvPicPr>
        <p:blipFill>
          <a:blip r:embed="rId11" cstate="print"/>
          <a:srcRect l="3125" r="6250"/>
          <a:stretch>
            <a:fillRect/>
          </a:stretch>
        </p:blipFill>
        <p:spPr bwMode="auto">
          <a:xfrm>
            <a:off x="2555776" y="3501008"/>
            <a:ext cx="2016224" cy="3062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10" name="Рисунок 9"/>
          <p:cNvPicPr/>
          <p:nvPr/>
        </p:nvPicPr>
        <p:blipFill>
          <a:blip r:embed="rId12" cstate="print"/>
          <a:srcRect l="25975" t="14579" r="51441" b="45554"/>
          <a:stretch>
            <a:fillRect/>
          </a:stretch>
        </p:blipFill>
        <p:spPr bwMode="auto">
          <a:xfrm>
            <a:off x="6948264" y="3212976"/>
            <a:ext cx="2085967" cy="2836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Науковий бюлетень «Ветеринарна біотехнологія»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12160" y="4221088"/>
            <a:ext cx="1872208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/>
          <a:srcRect t="8987" r="1538" b="3824"/>
          <a:stretch>
            <a:fillRect/>
          </a:stretch>
        </p:blipFill>
        <p:spPr bwMode="auto">
          <a:xfrm>
            <a:off x="107504" y="116632"/>
            <a:ext cx="6480720" cy="432048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8604" r="1252" b="3824"/>
          <a:stretch>
            <a:fillRect/>
          </a:stretch>
        </p:blipFill>
        <p:spPr bwMode="auto">
          <a:xfrm>
            <a:off x="2267744" y="2204864"/>
            <a:ext cx="6562725" cy="4362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btsau.edu.ua/sites/default/files/Faculties/vet/garkav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6672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tsau.edu.ua/sites/default/files/Faculties/vet/moskalenko_valeri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3" y="2492897"/>
            <a:ext cx="792087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7984" y="188640"/>
            <a:ext cx="141845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8 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60232" y="2276872"/>
            <a:ext cx="141845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16 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t="8604" r="1252" b="3442"/>
          <a:stretch>
            <a:fillRect/>
          </a:stretch>
        </p:blipFill>
        <p:spPr bwMode="auto">
          <a:xfrm>
            <a:off x="251520" y="260648"/>
            <a:ext cx="6562725" cy="438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/>
          <p:nvPr/>
        </p:nvPicPr>
        <p:blipFill>
          <a:blip r:embed="rId3" cstate="print"/>
          <a:srcRect t="8795" r="1252" b="3250"/>
          <a:stretch>
            <a:fillRect/>
          </a:stretch>
        </p:blipFill>
        <p:spPr bwMode="auto">
          <a:xfrm>
            <a:off x="2267744" y="2276872"/>
            <a:ext cx="6562725" cy="438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btsau.edu.ua/sites/default/files/Faculties/vet/piddubnua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564904"/>
            <a:ext cx="100811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tsau.edu.ua/sites/default/files/Faculties/vet/melnik_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20688"/>
            <a:ext cx="936103" cy="122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332656"/>
            <a:ext cx="1440160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41 публікація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2420888"/>
            <a:ext cx="1440160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42 публікації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8987" r="1252" b="3059"/>
          <a:stretch>
            <a:fillRect/>
          </a:stretch>
        </p:blipFill>
        <p:spPr bwMode="auto">
          <a:xfrm>
            <a:off x="179512" y="188640"/>
            <a:ext cx="6562725" cy="438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8987" r="1252" b="3442"/>
          <a:stretch>
            <a:fillRect/>
          </a:stretch>
        </p:blipFill>
        <p:spPr bwMode="auto">
          <a:xfrm>
            <a:off x="2267744" y="2204864"/>
            <a:ext cx="6562725" cy="4362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5976" y="260648"/>
            <a:ext cx="1656184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19 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2276872"/>
            <a:ext cx="158417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65 публікацій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8987" r="1252" b="3894"/>
          <a:stretch>
            <a:fillRect/>
          </a:stretch>
        </p:blipFill>
        <p:spPr bwMode="auto">
          <a:xfrm>
            <a:off x="0" y="332656"/>
            <a:ext cx="8820472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7"/>
            <a:ext cx="1259632" cy="172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012160" y="404664"/>
            <a:ext cx="1634480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402 публікації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83768" y="3429000"/>
            <a:ext cx="2664296" cy="43204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solidFill>
                  <a:schemeClr val="tx1"/>
                </a:solidFill>
              </a:rPr>
              <a:t>цитованість</a:t>
            </a:r>
            <a:r>
              <a:rPr lang="uk-UA" sz="1600" b="1" dirty="0" smtClean="0">
                <a:solidFill>
                  <a:schemeClr val="tx1"/>
                </a:solidFill>
              </a:rPr>
              <a:t> - 1957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87824" y="4437112"/>
            <a:ext cx="187220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h-</a:t>
            </a:r>
            <a:r>
              <a:rPr lang="uk-UA" b="1" dirty="0" smtClean="0">
                <a:solidFill>
                  <a:schemeClr val="tx1"/>
                </a:solidFill>
              </a:rPr>
              <a:t>18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8987" r="1395" b="3633"/>
          <a:stretch>
            <a:fillRect/>
          </a:stretch>
        </p:blipFill>
        <p:spPr bwMode="auto">
          <a:xfrm>
            <a:off x="2267744" y="2636912"/>
            <a:ext cx="6120680" cy="410445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131840" y="1268760"/>
            <a:ext cx="5688632" cy="1008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Levchenko</a:t>
            </a:r>
            <a:r>
              <a:rPr lang="en-US" b="1" dirty="0" smtClean="0">
                <a:solidFill>
                  <a:srgbClr val="FF0000"/>
                </a:solidFill>
              </a:rPr>
              <a:t>, V. I. </a:t>
            </a:r>
            <a:r>
              <a:rPr lang="en-US" dirty="0" err="1" smtClean="0">
                <a:solidFill>
                  <a:schemeClr val="tx1"/>
                </a:solidFill>
              </a:rPr>
              <a:t>Hypovitaminosis</a:t>
            </a:r>
            <a:r>
              <a:rPr lang="en-US" dirty="0" smtClean="0">
                <a:solidFill>
                  <a:schemeClr val="tx1"/>
                </a:solidFill>
              </a:rPr>
              <a:t> D in young stock under intensive feeding / </a:t>
            </a:r>
            <a:r>
              <a:rPr lang="en-US" dirty="0" err="1" smtClean="0">
                <a:solidFill>
                  <a:schemeClr val="tx1"/>
                </a:solidFill>
              </a:rPr>
              <a:t>Levchenko</a:t>
            </a:r>
            <a:r>
              <a:rPr lang="en-US" dirty="0" smtClean="0">
                <a:solidFill>
                  <a:schemeClr val="tx1"/>
                </a:solidFill>
              </a:rPr>
              <a:t>, V. I., </a:t>
            </a:r>
            <a:r>
              <a:rPr lang="en-US" dirty="0" err="1" smtClean="0">
                <a:solidFill>
                  <a:schemeClr val="tx1"/>
                </a:solidFill>
              </a:rPr>
              <a:t>Tykhonuk</a:t>
            </a:r>
            <a:r>
              <a:rPr lang="en-US" dirty="0" smtClean="0">
                <a:solidFill>
                  <a:schemeClr val="tx1"/>
                </a:solidFill>
              </a:rPr>
              <a:t>, L. A., </a:t>
            </a:r>
            <a:r>
              <a:rPr lang="en-US" dirty="0" err="1" smtClean="0">
                <a:solidFill>
                  <a:schemeClr val="tx1"/>
                </a:solidFill>
              </a:rPr>
              <a:t>Iakovishin</a:t>
            </a:r>
            <a:r>
              <a:rPr lang="en-US" dirty="0" smtClean="0">
                <a:solidFill>
                  <a:schemeClr val="tx1"/>
                </a:solidFill>
              </a:rPr>
              <a:t>, S. A. // </a:t>
            </a:r>
            <a:r>
              <a:rPr lang="en-US" dirty="0" err="1" smtClean="0">
                <a:solidFill>
                  <a:schemeClr val="tx1"/>
                </a:solidFill>
              </a:rPr>
              <a:t>Veterinaria</a:t>
            </a:r>
            <a:r>
              <a:rPr lang="en-US" dirty="0" smtClean="0">
                <a:solidFill>
                  <a:schemeClr val="tx1"/>
                </a:solidFill>
              </a:rPr>
              <a:t>, May 1979, Pages 57-58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88640"/>
            <a:ext cx="6696744" cy="576064"/>
          </a:xfrm>
          <a:prstGeom prst="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/>
              <a:t>Наукометрична</a:t>
            </a:r>
            <a:r>
              <a:rPr lang="uk-UA" sz="2800" b="1" dirty="0" smtClean="0"/>
              <a:t> база даних </a:t>
            </a:r>
            <a:r>
              <a:rPr lang="en-US" sz="2800" b="1" dirty="0" smtClean="0"/>
              <a:t>Scopus</a:t>
            </a:r>
            <a:endParaRPr lang="ru-RU" sz="2800" b="1" dirty="0"/>
          </a:p>
        </p:txBody>
      </p:sp>
      <p:pic>
        <p:nvPicPr>
          <p:cNvPr id="3" name="Рисунок 2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180020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web of science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4716016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/>
          <p:nvPr/>
        </p:nvPicPr>
        <p:blipFill>
          <a:blip r:embed="rId3" cstate="print"/>
          <a:srcRect l="26572" t="33370" r="52306" b="26678"/>
          <a:stretch>
            <a:fillRect/>
          </a:stretch>
        </p:blipFill>
        <p:spPr bwMode="auto">
          <a:xfrm>
            <a:off x="2195736" y="3356992"/>
            <a:ext cx="172819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860032" y="1412776"/>
            <a:ext cx="4176464" cy="223224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The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influence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of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a mineral-vitamin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premix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on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the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metabolism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of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pregnant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horses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with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microelementosis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/ V.L. F</a:t>
            </a:r>
            <a:r>
              <a:rPr lang="en-US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e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dorovuch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A.R.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Shcherbatyy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L.G.Slivinska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 B.V.G</a:t>
            </a:r>
            <a:r>
              <a:rPr lang="en-US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u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tyj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uk-UA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V.I. </a:t>
            </a:r>
            <a:r>
              <a:rPr lang="uk-UA" b="1" dirty="0" err="1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Golovakha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uk-UA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O.V. </a:t>
            </a:r>
            <a:r>
              <a:rPr lang="uk-UA" b="1" dirty="0" err="1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Piddubnyak</a:t>
            </a:r>
            <a:r>
              <a:rPr lang="uk-UA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//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Regulatory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Mechanisms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in</a:t>
            </a:r>
            <a:r>
              <a:rPr lang="uk-UA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Biosystems.- 2017.- Т. 8.- № 2.- С. 293-298</a:t>
            </a:r>
            <a:endParaRPr lang="uk-UA" sz="2800" dirty="0" smtClean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88640"/>
            <a:ext cx="7848872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 </a:t>
            </a:r>
            <a:r>
              <a:rPr lang="uk-UA" sz="2000" b="1" dirty="0" smtClean="0">
                <a:solidFill>
                  <a:schemeClr val="tx1"/>
                </a:solidFill>
              </a:rPr>
              <a:t>Вісник </a:t>
            </a:r>
            <a:r>
              <a:rPr lang="ru-RU" sz="2000" b="1" dirty="0" err="1" smtClean="0">
                <a:solidFill>
                  <a:schemeClr val="tx1"/>
                </a:solidFill>
              </a:rPr>
              <a:t>Дніпропетровського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національного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університету</a:t>
            </a:r>
            <a:r>
              <a:rPr lang="ru-RU" sz="2000" b="1" dirty="0" smtClean="0">
                <a:solidFill>
                  <a:schemeClr val="tx1"/>
                </a:solidFill>
              </a:rPr>
              <a:t>                    </a:t>
            </a:r>
            <a:r>
              <a:rPr lang="ru-RU" sz="2000" b="1" dirty="0" err="1" smtClean="0">
                <a:solidFill>
                  <a:schemeClr val="tx1"/>
                </a:solidFill>
              </a:rPr>
              <a:t>ім</a:t>
            </a:r>
            <a:r>
              <a:rPr lang="ru-RU" sz="2000" b="1" dirty="0" smtClean="0">
                <a:solidFill>
                  <a:schemeClr val="tx1"/>
                </a:solidFill>
              </a:rPr>
              <a:t>. Олеся Гончара</a:t>
            </a:r>
            <a:r>
              <a:rPr lang="uk-UA" sz="2000" b="1" dirty="0" smtClean="0">
                <a:solidFill>
                  <a:schemeClr val="tx1"/>
                </a:solidFill>
              </a:rPr>
              <a:t> в </a:t>
            </a:r>
            <a:r>
              <a:rPr lang="uk-UA" sz="2000" b="1" dirty="0" err="1" smtClean="0">
                <a:solidFill>
                  <a:schemeClr val="tx1"/>
                </a:solidFill>
              </a:rPr>
              <a:t>наукометричній</a:t>
            </a:r>
            <a:r>
              <a:rPr lang="uk-UA" sz="2000" b="1" dirty="0" smtClean="0">
                <a:solidFill>
                  <a:schemeClr val="tx1"/>
                </a:solidFill>
              </a:rPr>
              <a:t> базі даних </a:t>
            </a:r>
            <a:r>
              <a:rPr lang="en-US" sz="2000" b="1" dirty="0" smtClean="0">
                <a:solidFill>
                  <a:srgbClr val="F5416C"/>
                </a:solidFill>
              </a:rPr>
              <a:t>Web of Science</a:t>
            </a:r>
            <a:endParaRPr lang="ru-RU" sz="2000" b="1" dirty="0">
              <a:solidFill>
                <a:srgbClr val="F5416C"/>
              </a:solidFill>
            </a:endParaRPr>
          </a:p>
        </p:txBody>
      </p:sp>
      <p:pic>
        <p:nvPicPr>
          <p:cNvPr id="8" name="Рисунок 7" descr="C:\Documents and Settings\Zemlyanska\Мои документы\Мои рисунки\bd_cover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005064"/>
            <a:ext cx="1905000" cy="2700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9639" r="1087" b="7739"/>
          <a:stretch>
            <a:fillRect/>
          </a:stretch>
        </p:blipFill>
        <p:spPr bwMode="auto">
          <a:xfrm>
            <a:off x="899592" y="1556792"/>
            <a:ext cx="7272808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8208912" cy="1296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</a:t>
            </a:r>
          </a:p>
          <a:p>
            <a:pPr algn="ctr"/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</a:p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в </a:t>
            </a:r>
            <a:r>
              <a:rPr lang="uk-UA" sz="2800" dirty="0" smtClean="0">
                <a:solidFill>
                  <a:srgbClr val="FF0000"/>
                </a:solidFill>
              </a:rPr>
              <a:t>Базі патентів України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34888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http://uapatents.com/</a:t>
            </a:r>
            <a:endParaRPr lang="uk-UA" b="1" dirty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6632"/>
            <a:ext cx="8064896" cy="11521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</a:t>
            </a:r>
          </a:p>
          <a:p>
            <a:pPr algn="ctr"/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</a:p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в </a:t>
            </a:r>
            <a:r>
              <a:rPr lang="uk-UA" sz="2800" dirty="0" smtClean="0">
                <a:solidFill>
                  <a:srgbClr val="FF0000"/>
                </a:solidFill>
              </a:rPr>
              <a:t>Базі патентів України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0147" t="10049" r="6424" b="35022"/>
          <a:stretch>
            <a:fillRect/>
          </a:stretch>
        </p:blipFill>
        <p:spPr bwMode="auto">
          <a:xfrm>
            <a:off x="1907704" y="1340768"/>
            <a:ext cx="554461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4085" t="51625" r="14404" b="9943"/>
          <a:stretch>
            <a:fillRect/>
          </a:stretch>
        </p:blipFill>
        <p:spPr bwMode="auto">
          <a:xfrm>
            <a:off x="4211960" y="2420888"/>
            <a:ext cx="4752528" cy="1914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2453" t="11090" r="14953" b="49331"/>
          <a:stretch>
            <a:fillRect/>
          </a:stretch>
        </p:blipFill>
        <p:spPr bwMode="auto">
          <a:xfrm>
            <a:off x="3491880" y="3284984"/>
            <a:ext cx="4824536" cy="19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707904" y="2204864"/>
            <a:ext cx="15841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/>
          <p:nvPr/>
        </p:nvPicPr>
        <p:blipFill>
          <a:blip r:embed="rId4" cstate="print"/>
          <a:srcRect l="12894" t="11127" r="15205" b="53088"/>
          <a:stretch>
            <a:fillRect/>
          </a:stretch>
        </p:blipFill>
        <p:spPr bwMode="auto">
          <a:xfrm>
            <a:off x="1835696" y="4149080"/>
            <a:ext cx="5616624" cy="2031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12133" t="47413" r="14323" b="12120"/>
          <a:stretch>
            <a:fillRect/>
          </a:stretch>
        </p:blipFill>
        <p:spPr bwMode="auto">
          <a:xfrm>
            <a:off x="0" y="4769768"/>
            <a:ext cx="5148064" cy="1899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868144" y="3212976"/>
            <a:ext cx="10801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452320" y="4077072"/>
            <a:ext cx="7200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948264" y="4869160"/>
            <a:ext cx="3600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835696" y="5517232"/>
            <a:ext cx="122413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11848" t="44841" r="15114" b="20076"/>
          <a:stretch>
            <a:fillRect/>
          </a:stretch>
        </p:blipFill>
        <p:spPr bwMode="auto">
          <a:xfrm>
            <a:off x="3419872" y="1052736"/>
            <a:ext cx="5616624" cy="202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2002" t="9369" r="14876" b="54122"/>
          <a:stretch>
            <a:fillRect/>
          </a:stretch>
        </p:blipFill>
        <p:spPr bwMode="auto">
          <a:xfrm>
            <a:off x="2555776" y="1916832"/>
            <a:ext cx="5904656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2343" t="46676" r="14518" b="17591"/>
          <a:stretch>
            <a:fillRect/>
          </a:stretch>
        </p:blipFill>
        <p:spPr bwMode="auto">
          <a:xfrm>
            <a:off x="1403648" y="3068960"/>
            <a:ext cx="5904656" cy="216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99592" y="116632"/>
            <a:ext cx="7488832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 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2" name="Рисунок 1"/>
          <p:cNvPicPr/>
          <p:nvPr/>
        </p:nvPicPr>
        <p:blipFill>
          <a:blip r:embed="rId4" cstate="print"/>
          <a:srcRect l="13056" t="55363" r="14285" b="5545"/>
          <a:stretch>
            <a:fillRect/>
          </a:stretch>
        </p:blipFill>
        <p:spPr bwMode="auto">
          <a:xfrm>
            <a:off x="539552" y="4005064"/>
            <a:ext cx="5904656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020272" y="1844824"/>
            <a:ext cx="13681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2780928"/>
            <a:ext cx="13681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228184" y="3861048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627784" y="4941168"/>
            <a:ext cx="14401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848872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 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1389" t="10707" r="15289" b="50126"/>
          <a:stretch>
            <a:fillRect/>
          </a:stretch>
        </p:blipFill>
        <p:spPr bwMode="auto">
          <a:xfrm>
            <a:off x="3131840" y="1196752"/>
            <a:ext cx="5400600" cy="2162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10751" t="8987" r="14862" b="53845"/>
          <a:stretch>
            <a:fillRect/>
          </a:stretch>
        </p:blipFill>
        <p:spPr bwMode="auto">
          <a:xfrm>
            <a:off x="1763688" y="2492896"/>
            <a:ext cx="5976664" cy="2238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11991" t="9943" r="14652" b="53088"/>
          <a:stretch>
            <a:fillRect/>
          </a:stretch>
        </p:blipFill>
        <p:spPr bwMode="auto">
          <a:xfrm>
            <a:off x="755576" y="4149080"/>
            <a:ext cx="5976664" cy="22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4860032" y="3284984"/>
            <a:ext cx="2232248" cy="3600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 smtClean="0">
                <a:solidFill>
                  <a:srgbClr val="FF0000"/>
                </a:solidFill>
              </a:rPr>
              <a:t>Сахнюк</a:t>
            </a:r>
            <a:r>
              <a:rPr lang="uk-UA" sz="2000" b="1" dirty="0" smtClean="0">
                <a:solidFill>
                  <a:srgbClr val="FF0000"/>
                </a:solidFill>
              </a:rPr>
              <a:t> В. В.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7560840" cy="1080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Бібліографічний список наукових статей викладачів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>
                <a:solidFill>
                  <a:schemeClr val="tx1"/>
                </a:solidFill>
              </a:rPr>
              <a:t>                                                                           </a:t>
            </a:r>
            <a:r>
              <a:rPr lang="uk-UA" sz="2400" dirty="0" smtClean="0">
                <a:solidFill>
                  <a:schemeClr val="tx1"/>
                </a:solidFill>
              </a:rPr>
              <a:t>в періодичних виданнях 201</a:t>
            </a:r>
            <a:r>
              <a:rPr lang="en-US" sz="2400" dirty="0" smtClean="0">
                <a:solidFill>
                  <a:schemeClr val="tx1"/>
                </a:solidFill>
              </a:rPr>
              <a:t>5</a:t>
            </a:r>
            <a:r>
              <a:rPr lang="uk-UA" sz="2400" dirty="0" smtClean="0">
                <a:solidFill>
                  <a:schemeClr val="tx1"/>
                </a:solidFill>
              </a:rPr>
              <a:t> – 2017 рр. </a:t>
            </a:r>
            <a:r>
              <a:rPr lang="uk-UA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340768"/>
            <a:ext cx="8712968" cy="5400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 b="1" dirty="0" smtClean="0">
              <a:solidFill>
                <a:schemeClr val="tx1"/>
              </a:solidFill>
            </a:endParaRPr>
          </a:p>
          <a:p>
            <a:pPr algn="ctr"/>
            <a:endParaRPr lang="uk-UA" sz="1400" b="1" dirty="0" smtClean="0">
              <a:solidFill>
                <a:schemeClr val="tx1"/>
              </a:solidFill>
            </a:endParaRPr>
          </a:p>
          <a:p>
            <a:pPr algn="ctr"/>
            <a:endParaRPr lang="uk-UA" sz="1400" b="1" dirty="0" smtClean="0">
              <a:solidFill>
                <a:schemeClr val="tx1"/>
              </a:solidFill>
            </a:endParaRPr>
          </a:p>
          <a:p>
            <a:pPr algn="ctr"/>
            <a:endParaRPr lang="uk-UA" sz="1400" b="1" dirty="0" smtClean="0">
              <a:solidFill>
                <a:schemeClr val="tx1"/>
              </a:solidFill>
            </a:endParaRPr>
          </a:p>
          <a:p>
            <a:pPr algn="ctr"/>
            <a:endParaRPr lang="uk-UA" sz="1400" b="1" dirty="0" smtClean="0">
              <a:solidFill>
                <a:schemeClr val="tx1"/>
              </a:solidFill>
            </a:endParaRPr>
          </a:p>
          <a:p>
            <a:pPr algn="ctr"/>
            <a:endParaRPr lang="uk-UA" sz="1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     </a:t>
            </a:r>
            <a:r>
              <a:rPr lang="uk-UA" sz="1600" b="1" dirty="0" err="1" smtClean="0">
                <a:solidFill>
                  <a:schemeClr val="tx1"/>
                </a:solidFill>
              </a:rPr>
              <a:t>Сахнюк</a:t>
            </a:r>
            <a:r>
              <a:rPr lang="uk-UA" sz="1600" b="1" dirty="0" smtClean="0">
                <a:solidFill>
                  <a:schemeClr val="tx1"/>
                </a:solidFill>
              </a:rPr>
              <a:t> В. </a:t>
            </a:r>
            <a:r>
              <a:rPr lang="uk-UA" sz="1600" dirty="0" smtClean="0">
                <a:solidFill>
                  <a:schemeClr val="tx1"/>
                </a:solidFill>
              </a:rPr>
              <a:t>Дисбаланс КЖК у патогенезі </a:t>
            </a:r>
            <a:r>
              <a:rPr lang="uk-UA" sz="1600" dirty="0" err="1" smtClean="0">
                <a:solidFill>
                  <a:schemeClr val="tx1"/>
                </a:solidFill>
              </a:rPr>
              <a:t>кетозу</a:t>
            </a:r>
            <a:r>
              <a:rPr lang="uk-UA" sz="1600" dirty="0" smtClean="0">
                <a:solidFill>
                  <a:schemeClr val="tx1"/>
                </a:solidFill>
              </a:rPr>
              <a:t> високопродуктивних корів  / В. </a:t>
            </a:r>
            <a:r>
              <a:rPr lang="uk-UA" sz="1600" dirty="0" err="1" smtClean="0">
                <a:solidFill>
                  <a:schemeClr val="tx1"/>
                </a:solidFill>
              </a:rPr>
              <a:t>Сахнюк</a:t>
            </a:r>
            <a:r>
              <a:rPr lang="uk-UA" sz="1600" dirty="0" smtClean="0">
                <a:solidFill>
                  <a:schemeClr val="tx1"/>
                </a:solidFill>
              </a:rPr>
              <a:t>  // Тваринництво Ветеринарія. – 2017. – №10. – С.38-39 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    </a:t>
            </a:r>
            <a:r>
              <a:rPr lang="uk-UA" sz="1600" b="1" dirty="0" err="1" smtClean="0">
                <a:solidFill>
                  <a:schemeClr val="tx1"/>
                </a:solidFill>
              </a:rPr>
              <a:t>Сахнюк</a:t>
            </a:r>
            <a:r>
              <a:rPr lang="uk-UA" sz="1600" b="1" dirty="0" smtClean="0">
                <a:solidFill>
                  <a:schemeClr val="tx1"/>
                </a:solidFill>
              </a:rPr>
              <a:t> В. </a:t>
            </a:r>
            <a:r>
              <a:rPr lang="uk-UA" sz="1600" dirty="0" err="1" smtClean="0">
                <a:solidFill>
                  <a:schemeClr val="tx1"/>
                </a:solidFill>
              </a:rPr>
              <a:t>Поліморбідна</a:t>
            </a:r>
            <a:r>
              <a:rPr lang="uk-UA" sz="1600" dirty="0" smtClean="0">
                <a:solidFill>
                  <a:schemeClr val="tx1"/>
                </a:solidFill>
              </a:rPr>
              <a:t> патологія високопродуктивних корів : розпочати діяти / В. </a:t>
            </a:r>
            <a:r>
              <a:rPr lang="uk-UA" sz="1600" dirty="0" err="1" smtClean="0">
                <a:solidFill>
                  <a:schemeClr val="tx1"/>
                </a:solidFill>
              </a:rPr>
              <a:t>Сахнюк</a:t>
            </a:r>
            <a:r>
              <a:rPr lang="uk-UA" sz="1600" dirty="0" smtClean="0">
                <a:solidFill>
                  <a:schemeClr val="tx1"/>
                </a:solidFill>
              </a:rPr>
              <a:t>  // Тваринництво Ветеринарія. – 2017. – №9. – С.44-47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    </a:t>
            </a:r>
            <a:r>
              <a:rPr lang="ru-RU" sz="1600" dirty="0" smtClean="0">
                <a:hlinkClick r:id="rId2"/>
              </a:rPr>
              <a:t>Ветеринарно-санитарный контроль безопасности и качества мясных продуктов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/ Н. М. </a:t>
            </a:r>
            <a:r>
              <a:rPr lang="ru-RU" sz="1600" dirty="0" err="1" smtClean="0">
                <a:solidFill>
                  <a:schemeClr val="tx1"/>
                </a:solidFill>
              </a:rPr>
              <a:t>Богатк</a:t>
            </a:r>
            <a:r>
              <a:rPr lang="uk-UA" sz="1600" dirty="0" smtClean="0">
                <a:solidFill>
                  <a:schemeClr val="tx1"/>
                </a:solidFill>
              </a:rPr>
              <a:t>о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600" b="1" dirty="0" smtClean="0">
                <a:solidFill>
                  <a:schemeClr val="tx1"/>
                </a:solidFill>
              </a:rPr>
              <a:t>Л. М</a:t>
            </a:r>
            <a:r>
              <a:rPr lang="ru-RU" sz="1600" dirty="0" smtClean="0">
                <a:solidFill>
                  <a:schemeClr val="tx1"/>
                </a:solidFill>
              </a:rPr>
              <a:t>. </a:t>
            </a:r>
            <a:r>
              <a:rPr lang="ru-RU" sz="1600" b="1" dirty="0" err="1" smtClean="0">
                <a:solidFill>
                  <a:schemeClr val="tx1"/>
                </a:solidFill>
              </a:rPr>
              <a:t>Богатко</a:t>
            </a:r>
            <a:r>
              <a:rPr lang="ru-RU" sz="1600" dirty="0" smtClean="0">
                <a:solidFill>
                  <a:schemeClr val="tx1"/>
                </a:solidFill>
              </a:rPr>
              <a:t>, В. З.Салата, В. І. </a:t>
            </a:r>
            <a:r>
              <a:rPr lang="ru-RU" sz="1600" dirty="0" err="1" smtClean="0">
                <a:solidFill>
                  <a:schemeClr val="tx1"/>
                </a:solidFill>
              </a:rPr>
              <a:t>Семанюк</a:t>
            </a:r>
            <a:r>
              <a:rPr lang="ru-RU" sz="1600" dirty="0" smtClean="0">
                <a:solidFill>
                  <a:schemeClr val="tx1"/>
                </a:solidFill>
              </a:rPr>
              <a:t>, Я. К.Сердюков, </a:t>
            </a:r>
            <a:r>
              <a:rPr lang="ru-RU" sz="1600" b="1" dirty="0" smtClean="0">
                <a:solidFill>
                  <a:schemeClr val="tx1"/>
                </a:solidFill>
              </a:rPr>
              <a:t>Г. </a:t>
            </a:r>
            <a:r>
              <a:rPr lang="ru-RU" sz="1600" b="1" dirty="0" err="1" smtClean="0">
                <a:solidFill>
                  <a:schemeClr val="tx1"/>
                </a:solidFill>
              </a:rPr>
              <a:t>П</a:t>
            </a:r>
            <a:r>
              <a:rPr lang="ru-RU" sz="1600" dirty="0" err="1" smtClean="0">
                <a:solidFill>
                  <a:schemeClr val="tx1"/>
                </a:solidFill>
              </a:rPr>
              <a:t>.</a:t>
            </a:r>
            <a:r>
              <a:rPr lang="ru-RU" sz="1600" b="1" dirty="0" err="1" smtClean="0">
                <a:solidFill>
                  <a:schemeClr val="tx1"/>
                </a:solidFill>
              </a:rPr>
              <a:t>Щуревич</a:t>
            </a:r>
            <a:r>
              <a:rPr lang="ru-RU" sz="1600" b="1" dirty="0" smtClean="0">
                <a:solidFill>
                  <a:schemeClr val="tx1"/>
                </a:solidFill>
              </a:rPr>
              <a:t>  </a:t>
            </a:r>
            <a:r>
              <a:rPr lang="ru-RU" sz="1600" dirty="0" smtClean="0">
                <a:solidFill>
                  <a:schemeClr val="tx1"/>
                </a:solidFill>
              </a:rPr>
              <a:t> // Наук. </a:t>
            </a:r>
            <a:r>
              <a:rPr lang="ru-RU" sz="1600" dirty="0" err="1" smtClean="0">
                <a:solidFill>
                  <a:schemeClr val="tx1"/>
                </a:solidFill>
              </a:rPr>
              <a:t>вісник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Львівського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нац</a:t>
            </a:r>
            <a:r>
              <a:rPr lang="ru-RU" sz="1600" dirty="0" smtClean="0">
                <a:solidFill>
                  <a:schemeClr val="tx1"/>
                </a:solidFill>
              </a:rPr>
              <a:t>. ун-ту </a:t>
            </a:r>
            <a:r>
              <a:rPr lang="ru-RU" sz="1600" dirty="0" err="1" smtClean="0">
                <a:solidFill>
                  <a:schemeClr val="tx1"/>
                </a:solidFill>
              </a:rPr>
              <a:t>ветеринарної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медицини</a:t>
            </a:r>
            <a:r>
              <a:rPr lang="ru-RU" sz="1600" dirty="0" smtClean="0">
                <a:solidFill>
                  <a:schemeClr val="tx1"/>
                </a:solidFill>
              </a:rPr>
              <a:t> та </a:t>
            </a:r>
            <a:r>
              <a:rPr lang="ru-RU" sz="1600" dirty="0" err="1" smtClean="0">
                <a:solidFill>
                  <a:schemeClr val="tx1"/>
                </a:solidFill>
              </a:rPr>
              <a:t>біотехнологій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ім</a:t>
            </a:r>
            <a:r>
              <a:rPr lang="ru-RU" sz="1600" dirty="0" smtClean="0">
                <a:solidFill>
                  <a:schemeClr val="tx1"/>
                </a:solidFill>
              </a:rPr>
              <a:t>. С.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З. </a:t>
            </a:r>
            <a:r>
              <a:rPr lang="ru-RU" sz="1600" dirty="0" err="1" smtClean="0">
                <a:solidFill>
                  <a:schemeClr val="tx1"/>
                </a:solidFill>
              </a:rPr>
              <a:t>Ґжицького</a:t>
            </a:r>
            <a:r>
              <a:rPr lang="ru-RU" sz="1600" dirty="0" smtClean="0">
                <a:solidFill>
                  <a:schemeClr val="tx1"/>
                </a:solidFill>
              </a:rPr>
              <a:t>.– 2017.– Т. 19.– № 73.– С. 13-17</a:t>
            </a:r>
            <a:endParaRPr lang="uk-UA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/>
                </a:solidFill>
              </a:rPr>
              <a:t>    </a:t>
            </a:r>
            <a:r>
              <a:rPr lang="uk-UA" sz="1600" dirty="0" err="1" smtClean="0">
                <a:solidFill>
                  <a:schemeClr val="tx1"/>
                </a:solidFill>
              </a:rPr>
              <a:t>The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influence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of</a:t>
            </a:r>
            <a:r>
              <a:rPr lang="uk-UA" sz="1600" dirty="0" smtClean="0">
                <a:solidFill>
                  <a:schemeClr val="tx1"/>
                </a:solidFill>
              </a:rPr>
              <a:t> a mineral-vitamin </a:t>
            </a:r>
            <a:r>
              <a:rPr lang="uk-UA" sz="1600" dirty="0" err="1" smtClean="0">
                <a:solidFill>
                  <a:schemeClr val="tx1"/>
                </a:solidFill>
              </a:rPr>
              <a:t>premix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on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the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metabolism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of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pregnant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horses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with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microelementosis</a:t>
            </a:r>
            <a:r>
              <a:rPr lang="uk-UA" sz="1600" dirty="0" smtClean="0">
                <a:solidFill>
                  <a:schemeClr val="tx1"/>
                </a:solidFill>
              </a:rPr>
              <a:t> / V.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L. </a:t>
            </a:r>
            <a:r>
              <a:rPr lang="uk-UA" sz="1600" dirty="0" err="1" smtClean="0">
                <a:solidFill>
                  <a:schemeClr val="tx1"/>
                </a:solidFill>
              </a:rPr>
              <a:t>Fedorovuch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uk-UA" sz="1600" dirty="0" smtClean="0">
                <a:solidFill>
                  <a:schemeClr val="tx1"/>
                </a:solidFill>
              </a:rPr>
              <a:t> A.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R. </a:t>
            </a:r>
            <a:r>
              <a:rPr lang="uk-UA" sz="1600" dirty="0" err="1" smtClean="0">
                <a:solidFill>
                  <a:schemeClr val="tx1"/>
                </a:solidFill>
              </a:rPr>
              <a:t>Shcherbatyy</a:t>
            </a:r>
            <a:r>
              <a:rPr lang="uk-UA" sz="1600" dirty="0" smtClean="0">
                <a:solidFill>
                  <a:schemeClr val="tx1"/>
                </a:solidFill>
              </a:rPr>
              <a:t>, L.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G.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Slivinska</a:t>
            </a:r>
            <a:r>
              <a:rPr lang="uk-UA" sz="1600" dirty="0" smtClean="0">
                <a:solidFill>
                  <a:schemeClr val="tx1"/>
                </a:solidFill>
              </a:rPr>
              <a:t>, B.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V.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Gutyj</a:t>
            </a:r>
            <a:r>
              <a:rPr lang="uk-UA" sz="1600" dirty="0" smtClean="0">
                <a:solidFill>
                  <a:schemeClr val="tx1"/>
                </a:solidFill>
              </a:rPr>
              <a:t>, </a:t>
            </a:r>
            <a:r>
              <a:rPr lang="uk-UA" sz="1600" b="1" dirty="0" smtClean="0">
                <a:solidFill>
                  <a:schemeClr val="tx1"/>
                </a:solidFill>
              </a:rPr>
              <a:t>V.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I. </a:t>
            </a:r>
            <a:r>
              <a:rPr lang="uk-UA" sz="1600" b="1" dirty="0" err="1" smtClean="0">
                <a:solidFill>
                  <a:schemeClr val="tx1"/>
                </a:solidFill>
              </a:rPr>
              <a:t>Golovakha</a:t>
            </a:r>
            <a:r>
              <a:rPr lang="uk-UA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smtClean="0">
                <a:solidFill>
                  <a:schemeClr val="tx1"/>
                </a:solidFill>
              </a:rPr>
              <a:t>      </a:t>
            </a:r>
            <a:r>
              <a:rPr lang="uk-UA" sz="1600" b="1" dirty="0" smtClean="0">
                <a:solidFill>
                  <a:schemeClr val="tx1"/>
                </a:solidFill>
              </a:rPr>
              <a:t>O.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V. </a:t>
            </a:r>
            <a:r>
              <a:rPr lang="uk-UA" sz="1600" b="1" dirty="0" err="1" smtClean="0">
                <a:solidFill>
                  <a:schemeClr val="tx1"/>
                </a:solidFill>
              </a:rPr>
              <a:t>Piddubnyak</a:t>
            </a:r>
            <a:r>
              <a:rPr lang="uk-UA" sz="1600" b="1" dirty="0" smtClean="0">
                <a:solidFill>
                  <a:schemeClr val="tx1"/>
                </a:solidFill>
              </a:rPr>
              <a:t>  </a:t>
            </a:r>
            <a:r>
              <a:rPr lang="uk-UA" sz="1600" dirty="0" smtClean="0">
                <a:solidFill>
                  <a:schemeClr val="tx1"/>
                </a:solidFill>
              </a:rPr>
              <a:t>// </a:t>
            </a:r>
            <a:r>
              <a:rPr lang="uk-UA" sz="1600" dirty="0" err="1" smtClean="0">
                <a:solidFill>
                  <a:schemeClr val="tx1"/>
                </a:solidFill>
              </a:rPr>
              <a:t>Regulatory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Mechanisms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in</a:t>
            </a:r>
            <a:r>
              <a:rPr lang="uk-UA" sz="1600" dirty="0" smtClean="0">
                <a:solidFill>
                  <a:schemeClr val="tx1"/>
                </a:solidFill>
              </a:rPr>
              <a:t> Biosystems.- 2017.- Т. 8.- № 2.- С. 293-298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hlinkClick r:id="rId3"/>
              </a:rPr>
              <a:t>   Костномозговое кровообращение у собак при </a:t>
            </a:r>
            <a:r>
              <a:rPr lang="ru-RU" sz="1600" dirty="0" smtClean="0">
                <a:solidFill>
                  <a:schemeClr val="tx1"/>
                </a:solidFill>
                <a:hlinkClick r:id="rId3"/>
              </a:rPr>
              <a:t>анемии</a:t>
            </a:r>
            <a:r>
              <a:rPr lang="ru-RU" sz="1600" dirty="0" smtClean="0">
                <a:solidFill>
                  <a:schemeClr val="tx1"/>
                </a:solidFill>
              </a:rPr>
              <a:t> / М.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С. </a:t>
            </a:r>
            <a:r>
              <a:rPr lang="ru-RU" sz="1600" dirty="0" err="1" smtClean="0">
                <a:solidFill>
                  <a:schemeClr val="tx1"/>
                </a:solidFill>
              </a:rPr>
              <a:t>Мацинович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В.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И.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Головаха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ru-RU" sz="1600" dirty="0" smtClean="0">
                <a:solidFill>
                  <a:schemeClr val="tx1"/>
                </a:solidFill>
              </a:rPr>
              <a:t>М.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В.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Анфёрова</a:t>
            </a:r>
            <a:r>
              <a:rPr lang="ru-RU" sz="1600" dirty="0" smtClean="0">
                <a:solidFill>
                  <a:schemeClr val="tx1"/>
                </a:solidFill>
              </a:rPr>
              <a:t>, Н.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И. </a:t>
            </a:r>
            <a:r>
              <a:rPr lang="ru-RU" sz="1600" dirty="0" err="1" smtClean="0">
                <a:solidFill>
                  <a:schemeClr val="tx1"/>
                </a:solidFill>
              </a:rPr>
              <a:t>Коренев</a:t>
            </a:r>
            <a:r>
              <a:rPr lang="ru-RU" sz="1600" dirty="0" smtClean="0">
                <a:solidFill>
                  <a:schemeClr val="tx1"/>
                </a:solidFill>
              </a:rPr>
              <a:t>, Ю.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Н. Коренева // Научно-практический журнал "Ученые Записки УО "Витебская ордена "Знак Почёта" государственная академия ветеринарной медицины.– 2017.– </a:t>
            </a:r>
            <a:r>
              <a:rPr lang="ru-RU" sz="1600" dirty="0" err="1" smtClean="0">
                <a:solidFill>
                  <a:schemeClr val="tx1"/>
                </a:solidFill>
              </a:rPr>
              <a:t>Вип</a:t>
            </a:r>
            <a:r>
              <a:rPr lang="ru-RU" sz="1600" dirty="0" smtClean="0">
                <a:solidFill>
                  <a:schemeClr val="tx1"/>
                </a:solidFill>
              </a:rPr>
              <a:t>. 53.– № 2.– С. 161–166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   </a:t>
            </a:r>
            <a:r>
              <a:rPr lang="ru-RU" sz="1600" b="1" dirty="0" smtClean="0">
                <a:solidFill>
                  <a:schemeClr val="tx1"/>
                </a:solidFill>
              </a:rPr>
              <a:t>Чуб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А. В. </a:t>
            </a:r>
            <a:r>
              <a:rPr lang="ru-RU" sz="1600" dirty="0" smtClean="0">
                <a:solidFill>
                  <a:schemeClr val="tx1"/>
                </a:solidFill>
              </a:rPr>
              <a:t>Показатели </a:t>
            </a:r>
            <a:r>
              <a:rPr lang="ru-RU" sz="1600" dirty="0" err="1" smtClean="0">
                <a:solidFill>
                  <a:schemeClr val="tx1"/>
                </a:solidFill>
              </a:rPr>
              <a:t>эритроцитопоэза</a:t>
            </a:r>
            <a:r>
              <a:rPr lang="ru-RU" sz="1600" dirty="0" smtClean="0">
                <a:solidFill>
                  <a:schemeClr val="tx1"/>
                </a:solidFill>
              </a:rPr>
              <a:t> у кобыл украинской верховой породы до и после </a:t>
            </a:r>
            <a:r>
              <a:rPr lang="ru-RU" sz="1600" dirty="0" err="1" smtClean="0">
                <a:solidFill>
                  <a:schemeClr val="tx1"/>
                </a:solidFill>
              </a:rPr>
              <a:t>выжеребки</a:t>
            </a:r>
            <a:r>
              <a:rPr lang="ru-RU" sz="1600" dirty="0" smtClean="0">
                <a:solidFill>
                  <a:schemeClr val="tx1"/>
                </a:solidFill>
              </a:rPr>
              <a:t> / </a:t>
            </a:r>
            <a:r>
              <a:rPr lang="en-US" sz="1600" dirty="0" smtClean="0">
                <a:solidFill>
                  <a:schemeClr val="tx1"/>
                </a:solidFill>
              </a:rPr>
              <a:t>  </a:t>
            </a:r>
            <a:r>
              <a:rPr lang="ru-RU" sz="1600" b="1" dirty="0" smtClean="0">
                <a:solidFill>
                  <a:schemeClr val="tx1"/>
                </a:solidFill>
              </a:rPr>
              <a:t>А.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В.Чуб</a:t>
            </a:r>
            <a:r>
              <a:rPr lang="en-US" sz="1600" b="1" dirty="0" smtClean="0">
                <a:solidFill>
                  <a:schemeClr val="tx1"/>
                </a:solidFill>
              </a:rPr>
              <a:t>,</a:t>
            </a:r>
            <a:r>
              <a:rPr lang="ru-RU" sz="1600" b="1" dirty="0" smtClean="0">
                <a:solidFill>
                  <a:schemeClr val="tx1"/>
                </a:solidFill>
              </a:rPr>
              <a:t> В.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І.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Головаха</a:t>
            </a:r>
            <a:r>
              <a:rPr lang="ru-RU" sz="1600" b="1" dirty="0" smtClean="0">
                <a:solidFill>
                  <a:schemeClr val="tx1"/>
                </a:solidFill>
              </a:rPr>
              <a:t>, О.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В.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Пиддубняк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// Научно-практический журнал "Ученые записки УО "Витебская ордена" Знак Почёта" государственная академия ветеринарной медицины".– 2017.– </a:t>
            </a:r>
            <a:r>
              <a:rPr lang="ru-RU" sz="1600" dirty="0" err="1" smtClean="0">
                <a:solidFill>
                  <a:schemeClr val="tx1"/>
                </a:solidFill>
              </a:rPr>
              <a:t>Вип</a:t>
            </a:r>
            <a:r>
              <a:rPr lang="ru-RU" sz="1600" dirty="0" smtClean="0">
                <a:solidFill>
                  <a:schemeClr val="tx1"/>
                </a:solidFill>
              </a:rPr>
              <a:t>. 53.– № 2.– С. 119–123</a:t>
            </a:r>
          </a:p>
          <a:p>
            <a:endParaRPr lang="ru-RU" sz="1200" dirty="0" smtClean="0">
              <a:solidFill>
                <a:schemeClr val="tx1"/>
              </a:solidFill>
            </a:endParaRPr>
          </a:p>
          <a:p>
            <a:endParaRPr lang="uk-UA" sz="1400" dirty="0" smtClean="0">
              <a:solidFill>
                <a:schemeClr val="tx1"/>
              </a:solidFill>
            </a:endParaRP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endParaRPr lang="uk-UA" dirty="0" smtClean="0"/>
          </a:p>
          <a:p>
            <a:pPr algn="ctr"/>
            <a:endParaRPr lang="uk-UA" dirty="0" smtClean="0"/>
          </a:p>
          <a:p>
            <a:r>
              <a:rPr lang="uk-UA" dirty="0" smtClean="0"/>
              <a:t> </a:t>
            </a:r>
            <a:endParaRPr lang="ru-RU" dirty="0" smtClean="0"/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830" t="10362" r="14894" b="52632"/>
          <a:stretch>
            <a:fillRect/>
          </a:stretch>
        </p:blipFill>
        <p:spPr bwMode="auto">
          <a:xfrm>
            <a:off x="3203848" y="1268760"/>
            <a:ext cx="547260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8208912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 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sp>
        <p:nvSpPr>
          <p:cNvPr id="4" name="Овал 3"/>
          <p:cNvSpPr/>
          <p:nvPr/>
        </p:nvSpPr>
        <p:spPr>
          <a:xfrm>
            <a:off x="5724128" y="1556792"/>
            <a:ext cx="2520280" cy="28803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FF0000"/>
                </a:solidFill>
              </a:rPr>
              <a:t>Щуревич</a:t>
            </a:r>
            <a:r>
              <a:rPr lang="uk-UA" b="1" dirty="0" smtClean="0">
                <a:solidFill>
                  <a:srgbClr val="FF0000"/>
                </a:solidFill>
              </a:rPr>
              <a:t> Г. П.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 l="12281" t="9086" r="15395" b="50934"/>
          <a:stretch>
            <a:fillRect/>
          </a:stretch>
        </p:blipFill>
        <p:spPr bwMode="auto">
          <a:xfrm>
            <a:off x="2555776" y="2060848"/>
            <a:ext cx="54726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12954" t="47990" r="14722" b="12030"/>
          <a:stretch>
            <a:fillRect/>
          </a:stretch>
        </p:blipFill>
        <p:spPr bwMode="auto">
          <a:xfrm>
            <a:off x="1763688" y="3068960"/>
            <a:ext cx="54726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4" cstate="print"/>
          <a:srcRect l="12078" t="14297" r="15453" b="48171"/>
          <a:stretch>
            <a:fillRect/>
          </a:stretch>
        </p:blipFill>
        <p:spPr bwMode="auto">
          <a:xfrm>
            <a:off x="539552" y="4077072"/>
            <a:ext cx="54726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424936" cy="93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 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2157" t="52441" r="12470" b="8200"/>
          <a:stretch>
            <a:fillRect/>
          </a:stretch>
        </p:blipFill>
        <p:spPr bwMode="auto">
          <a:xfrm>
            <a:off x="2915816" y="1124744"/>
            <a:ext cx="561662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3187" t="9091" r="15385" b="53030"/>
          <a:stretch>
            <a:fillRect/>
          </a:stretch>
        </p:blipFill>
        <p:spPr bwMode="auto">
          <a:xfrm>
            <a:off x="2123728" y="2060848"/>
            <a:ext cx="561662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3187" t="47839" r="14286" b="17519"/>
          <a:stretch>
            <a:fillRect/>
          </a:stretch>
        </p:blipFill>
        <p:spPr bwMode="auto">
          <a:xfrm>
            <a:off x="1259632" y="2924944"/>
            <a:ext cx="561662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13646" t="14538" r="15395" b="49116"/>
          <a:stretch>
            <a:fillRect/>
          </a:stretch>
        </p:blipFill>
        <p:spPr bwMode="auto">
          <a:xfrm>
            <a:off x="179512" y="3933056"/>
            <a:ext cx="561662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28092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Патенти викладачів  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3452" t="49636" r="15150" b="12074"/>
          <a:stretch>
            <a:fillRect/>
          </a:stretch>
        </p:blipFill>
        <p:spPr bwMode="auto">
          <a:xfrm>
            <a:off x="2915816" y="1124744"/>
            <a:ext cx="568863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3187" t="10145" r="15385" b="52174"/>
          <a:stretch>
            <a:fillRect/>
          </a:stretch>
        </p:blipFill>
        <p:spPr bwMode="auto">
          <a:xfrm>
            <a:off x="2339752" y="2132856"/>
            <a:ext cx="568863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вал 5"/>
          <p:cNvSpPr/>
          <p:nvPr/>
        </p:nvSpPr>
        <p:spPr>
          <a:xfrm>
            <a:off x="5580112" y="2420888"/>
            <a:ext cx="2232248" cy="36004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rgbClr val="FF0000"/>
                </a:solidFill>
              </a:rPr>
              <a:t>Богатко</a:t>
            </a:r>
            <a:r>
              <a:rPr lang="uk-UA" dirty="0" smtClean="0">
                <a:solidFill>
                  <a:srgbClr val="FF0000"/>
                </a:solidFill>
              </a:rPr>
              <a:t>  Л. М.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 l="11745" t="8690" r="15175" b="54814"/>
          <a:stretch>
            <a:fillRect/>
          </a:stretch>
        </p:blipFill>
        <p:spPr bwMode="auto">
          <a:xfrm>
            <a:off x="1763688" y="3068960"/>
            <a:ext cx="568863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Овал 7"/>
          <p:cNvSpPr/>
          <p:nvPr/>
        </p:nvSpPr>
        <p:spPr>
          <a:xfrm>
            <a:off x="5076056" y="3284984"/>
            <a:ext cx="2304256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Мельник А. Ю.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 l="10440" t="57351" r="13870" b="7891"/>
          <a:stretch>
            <a:fillRect/>
          </a:stretch>
        </p:blipFill>
        <p:spPr bwMode="auto">
          <a:xfrm>
            <a:off x="1115616" y="3933056"/>
            <a:ext cx="568863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 l="12367" t="50727" r="14311" b="16061"/>
          <a:stretch>
            <a:fillRect/>
          </a:stretch>
        </p:blipFill>
        <p:spPr bwMode="auto">
          <a:xfrm>
            <a:off x="0" y="4869160"/>
            <a:ext cx="5400600" cy="183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2987824" y="5013176"/>
            <a:ext cx="2376264" cy="28803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rgbClr val="FF0000"/>
                </a:solidFill>
              </a:rPr>
              <a:t>Шарандак</a:t>
            </a:r>
            <a:r>
              <a:rPr lang="uk-UA" dirty="0" smtClean="0">
                <a:solidFill>
                  <a:srgbClr val="FF0000"/>
                </a:solidFill>
              </a:rPr>
              <a:t> П. В.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684076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Корисні посилання</a:t>
            </a:r>
            <a:endParaRPr lang="ru-RU" sz="32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412776"/>
            <a:ext cx="5040560" cy="792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</a:rPr>
              <a:t>Google Scholar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  <a:hlinkClick r:id="rId2"/>
              </a:rPr>
              <a:t>https://scholar.google.com.ua</a:t>
            </a:r>
            <a:endParaRPr lang="uk-UA" sz="2400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564904"/>
            <a:ext cx="439248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rgbClr val="FF0000"/>
                </a:solidFill>
              </a:rPr>
              <a:t>Scopus</a:t>
            </a:r>
            <a:r>
              <a:rPr lang="uk-UA" sz="2800" b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 </a:t>
            </a:r>
            <a:r>
              <a:rPr lang="uk-UA" b="1" u="sng" dirty="0" smtClean="0">
                <a:hlinkClick r:id="rId3"/>
              </a:rPr>
              <a:t>https://www.scopus.com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941168"/>
            <a:ext cx="5400600" cy="792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База патентів України </a:t>
            </a:r>
            <a:r>
              <a:rPr lang="uk-UA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  <a:hlinkClick r:id="rId4"/>
              </a:rPr>
              <a:t>http://uapatents.com/</a:t>
            </a:r>
            <a:endParaRPr lang="uk-UA" sz="2400" b="1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3789040"/>
            <a:ext cx="5184576" cy="792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rgbClr val="FF0000"/>
              </a:solidFill>
            </a:endParaRPr>
          </a:p>
          <a:p>
            <a:pPr algn="ctr"/>
            <a:r>
              <a:rPr lang="uk-UA" sz="2400" b="1" dirty="0" err="1" smtClean="0">
                <a:solidFill>
                  <a:srgbClr val="FF0000"/>
                </a:solidFill>
              </a:rPr>
              <a:t>Web</a:t>
            </a:r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dirty="0" err="1" smtClean="0">
                <a:solidFill>
                  <a:srgbClr val="FF0000"/>
                </a:solidFill>
              </a:rPr>
              <a:t>of</a:t>
            </a:r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dirty="0" err="1" smtClean="0">
                <a:solidFill>
                  <a:srgbClr val="FF0000"/>
                </a:solidFill>
              </a:rPr>
              <a:t>Sience</a:t>
            </a:r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en-US" b="1" u="sng" dirty="0" smtClean="0">
                <a:hlinkClick r:id="rId5"/>
              </a:rPr>
              <a:t>https://webofknowledge.com/</a:t>
            </a:r>
            <a:endParaRPr lang="ru-RU" b="1" dirty="0" smtClean="0"/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352928" cy="38884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i="1" dirty="0" smtClean="0">
                <a:solidFill>
                  <a:srgbClr val="5E524E"/>
                </a:solidFill>
                <a:ea typeface="Calibri" pitchFamily="34" charset="0"/>
                <a:cs typeface="Times New Roman" pitchFamily="18" charset="0"/>
              </a:rPr>
              <a:t>Праця вчених надзвичайно важлива.                    </a:t>
            </a:r>
            <a:r>
              <a:rPr lang="uk-UA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Вчені досліджують, залишаючи в історії науки свій слід.                                                                                Хочемо побажати вам натхнення, нових наукових доробок,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успішно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отримувати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звання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, нагороди.</a:t>
            </a:r>
            <a:r>
              <a:rPr lang="uk-UA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                                        Бажаємо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удачі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наукових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дослідах</a:t>
            </a:r>
            <a:r>
              <a:rPr lang="ru-RU" sz="2800" b="1" i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.                    Нехай 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вас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радують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результати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вашої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роботи</a:t>
            </a:r>
            <a:r>
              <a:rPr lang="ru-RU" sz="2800" b="1" i="1" dirty="0" smtClean="0">
                <a:solidFill>
                  <a:srgbClr val="5E524E"/>
                </a:solidFill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b="1" i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btsau.edu.ua/sites/default/files/Faculties/vet/011.jpg"/>
          <p:cNvPicPr/>
          <p:nvPr/>
        </p:nvPicPr>
        <p:blipFill>
          <a:blip r:embed="rId2" cstate="print">
            <a:lum bright="7000" contrast="-6000"/>
          </a:blip>
          <a:srcRect/>
          <a:stretch>
            <a:fillRect/>
          </a:stretch>
        </p:blipFill>
        <p:spPr bwMode="auto">
          <a:xfrm>
            <a:off x="539552" y="476672"/>
            <a:ext cx="8064896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339752" y="764704"/>
            <a:ext cx="612068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60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Дякую за увагу!</a:t>
            </a:r>
            <a:endParaRPr lang="ru-RU" sz="6000" b="1" i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>
              <a:spcAft>
                <a:spcPts val="1800"/>
              </a:spcAft>
            </a:pP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 smtClean="0"/>
              <a:t>Бібліографічний список наукових статей викладачів</a:t>
            </a:r>
            <a: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                                           </a:t>
            </a:r>
            <a:b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700" dirty="0" smtClean="0"/>
              <a:t>                                                                                                                                                  в періодичних виданнях 201</a:t>
            </a:r>
            <a:r>
              <a:rPr lang="en-US" sz="2700" dirty="0" smtClean="0"/>
              <a:t>5</a:t>
            </a:r>
            <a:r>
              <a:rPr lang="uk-UA" sz="2700" dirty="0" smtClean="0"/>
              <a:t> – 2017 рр. </a:t>
            </a:r>
            <a: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uk-UA" sz="27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400600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sz="1800" dirty="0" smtClean="0">
                <a:hlinkClick r:id="rId2"/>
              </a:rPr>
              <a:t>   </a:t>
            </a:r>
            <a:r>
              <a:rPr lang="ru-RU" sz="1800" dirty="0" err="1" smtClean="0">
                <a:hlinkClick r:id="rId2"/>
              </a:rPr>
              <a:t>Особливості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метаболічних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порушень</a:t>
            </a:r>
            <a:r>
              <a:rPr lang="ru-RU" sz="1800" dirty="0" smtClean="0">
                <a:hlinkClick r:id="rId2"/>
              </a:rPr>
              <a:t> у </a:t>
            </a:r>
            <a:r>
              <a:rPr lang="ru-RU" sz="1800" dirty="0" err="1" smtClean="0">
                <a:hlinkClick r:id="rId2"/>
              </a:rPr>
              <a:t>хворих</a:t>
            </a:r>
            <a:r>
              <a:rPr lang="ru-RU" sz="1800" dirty="0" smtClean="0">
                <a:hlinkClick r:id="rId2"/>
              </a:rPr>
              <a:t> на </a:t>
            </a:r>
            <a:r>
              <a:rPr lang="ru-RU" sz="1800" dirty="0" err="1" smtClean="0">
                <a:hlinkClick r:id="rId2"/>
              </a:rPr>
              <a:t>грижі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поперекового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відділу</a:t>
            </a:r>
            <a:r>
              <a:rPr lang="ru-RU" sz="1800" dirty="0" smtClean="0">
                <a:hlinkClick r:id="rId2"/>
              </a:rPr>
              <a:t> хребта у </a:t>
            </a:r>
            <a:r>
              <a:rPr lang="ru-RU" sz="1800" dirty="0" err="1" smtClean="0">
                <a:hlinkClick r:id="rId2"/>
              </a:rPr>
              <a:t>поєднанні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з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артеріальною</a:t>
            </a:r>
            <a:r>
              <a:rPr lang="ru-RU" sz="1800" dirty="0" smtClean="0">
                <a:hlinkClick r:id="rId2"/>
              </a:rPr>
              <a:t> </a:t>
            </a:r>
            <a:r>
              <a:rPr lang="ru-RU" sz="1800" dirty="0" err="1" smtClean="0">
                <a:hlinkClick r:id="rId2"/>
              </a:rPr>
              <a:t>гіпертензією</a:t>
            </a:r>
            <a:r>
              <a:rPr lang="ru-RU" sz="1800" dirty="0" smtClean="0"/>
              <a:t> / </a:t>
            </a:r>
            <a:r>
              <a:rPr lang="ru-RU" sz="1800" dirty="0" err="1" smtClean="0"/>
              <a:t>Volodymyr</a:t>
            </a:r>
            <a:r>
              <a:rPr lang="ru-RU" sz="1800" dirty="0" smtClean="0"/>
              <a:t> </a:t>
            </a:r>
            <a:r>
              <a:rPr lang="ru-RU" sz="1800" dirty="0" err="1" smtClean="0"/>
              <a:t>Radchenko</a:t>
            </a:r>
            <a:r>
              <a:rPr lang="ru-RU" sz="1800" dirty="0" smtClean="0"/>
              <a:t>, </a:t>
            </a:r>
            <a:r>
              <a:rPr lang="ru-RU" sz="1800" dirty="0" err="1" smtClean="0"/>
              <a:t>Valentin</a:t>
            </a:r>
            <a:r>
              <a:rPr lang="ru-RU" sz="1800" dirty="0" smtClean="0"/>
              <a:t> </a:t>
            </a:r>
            <a:r>
              <a:rPr lang="ru-RU" sz="1800" dirty="0" err="1" smtClean="0"/>
              <a:t>Piontkovsky</a:t>
            </a:r>
            <a:r>
              <a:rPr lang="ru-RU" sz="1800" dirty="0" smtClean="0"/>
              <a:t>, </a:t>
            </a:r>
            <a:r>
              <a:rPr lang="ru-RU" sz="1800" dirty="0" err="1" smtClean="0"/>
              <a:t>Artem</a:t>
            </a:r>
            <a:r>
              <a:rPr lang="ru-RU" sz="1800" dirty="0" smtClean="0"/>
              <a:t> </a:t>
            </a:r>
            <a:r>
              <a:rPr lang="ru-RU" sz="1800" dirty="0" err="1" smtClean="0"/>
              <a:t>Skidanov</a:t>
            </a:r>
            <a:r>
              <a:rPr lang="ru-RU" sz="1800" dirty="0" smtClean="0"/>
              <a:t>, </a:t>
            </a:r>
            <a:r>
              <a:rPr lang="ru-RU" sz="1800" b="1" dirty="0" err="1" smtClean="0"/>
              <a:t>Dmytro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Morozenko</a:t>
            </a:r>
            <a:r>
              <a:rPr lang="ru-RU" sz="1800" dirty="0" smtClean="0"/>
              <a:t>, </a:t>
            </a:r>
            <a:r>
              <a:rPr lang="ru-RU" sz="1800" dirty="0" err="1" smtClean="0"/>
              <a:t>Iryna</a:t>
            </a:r>
            <a:r>
              <a:rPr lang="ru-RU" sz="1800" dirty="0" smtClean="0"/>
              <a:t> </a:t>
            </a:r>
            <a:r>
              <a:rPr lang="ru-RU" sz="1800" dirty="0" err="1" smtClean="0"/>
              <a:t>Korzh</a:t>
            </a:r>
            <a:r>
              <a:rPr lang="ru-RU" sz="1800" dirty="0" smtClean="0"/>
              <a:t> // </a:t>
            </a:r>
            <a:r>
              <a:rPr lang="ru-RU" sz="1800" dirty="0" err="1" smtClean="0"/>
              <a:t>ScienceRise</a:t>
            </a:r>
            <a:r>
              <a:rPr lang="ru-RU" sz="1800" dirty="0" smtClean="0"/>
              <a:t>. </a:t>
            </a:r>
            <a:r>
              <a:rPr lang="ru-RU" sz="1800" dirty="0" err="1" smtClean="0"/>
              <a:t>Medical</a:t>
            </a:r>
            <a:r>
              <a:rPr lang="ru-RU" sz="1800" dirty="0" smtClean="0"/>
              <a:t> </a:t>
            </a:r>
            <a:r>
              <a:rPr lang="ru-RU" sz="1800" dirty="0" err="1" smtClean="0"/>
              <a:t>Science</a:t>
            </a:r>
            <a:r>
              <a:rPr lang="ru-RU" sz="1800" dirty="0" smtClean="0"/>
              <a:t>. – 2017. – № 5. – С. 25–28</a:t>
            </a:r>
          </a:p>
          <a:p>
            <a:r>
              <a:rPr lang="ru-RU" sz="1800" dirty="0" smtClean="0"/>
              <a:t>   </a:t>
            </a:r>
            <a:r>
              <a:rPr lang="ru-RU" sz="1800" dirty="0" err="1" smtClean="0"/>
              <a:t>Активність</a:t>
            </a:r>
            <a:r>
              <a:rPr lang="ru-RU" sz="1800" dirty="0" smtClean="0"/>
              <a:t> </a:t>
            </a:r>
            <a:r>
              <a:rPr lang="ru-RU" sz="1800" dirty="0" err="1" smtClean="0"/>
              <a:t>маркерних</a:t>
            </a:r>
            <a:r>
              <a:rPr lang="ru-RU" sz="1800" dirty="0" smtClean="0"/>
              <a:t> </a:t>
            </a:r>
            <a:r>
              <a:rPr lang="ru-RU" sz="1800" dirty="0" err="1" smtClean="0"/>
              <a:t>ферментів</a:t>
            </a:r>
            <a:r>
              <a:rPr lang="ru-RU" sz="1800" dirty="0" smtClean="0"/>
              <a:t> у </a:t>
            </a:r>
            <a:r>
              <a:rPr lang="ru-RU" sz="1800" dirty="0" err="1" smtClean="0"/>
              <a:t>сироватці</a:t>
            </a:r>
            <a:r>
              <a:rPr lang="ru-RU" sz="1800" dirty="0" smtClean="0"/>
              <a:t> </a:t>
            </a:r>
            <a:r>
              <a:rPr lang="ru-RU" sz="1800" dirty="0" err="1" smtClean="0"/>
              <a:t>крові</a:t>
            </a:r>
            <a:r>
              <a:rPr lang="ru-RU" sz="1800" dirty="0" smtClean="0"/>
              <a:t> та </a:t>
            </a:r>
            <a:r>
              <a:rPr lang="ru-RU" sz="1800" dirty="0" err="1" smtClean="0"/>
              <a:t>порушення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метаболізму</a:t>
            </a:r>
            <a:r>
              <a:rPr lang="ru-RU" sz="1800" dirty="0" smtClean="0"/>
              <a:t> </a:t>
            </a:r>
            <a:r>
              <a:rPr lang="ru-RU" sz="1800" dirty="0" err="1" smtClean="0"/>
              <a:t>сполучної</a:t>
            </a:r>
            <a:r>
              <a:rPr lang="ru-RU" sz="1800" dirty="0" smtClean="0"/>
              <a:t> </a:t>
            </a:r>
            <a:r>
              <a:rPr lang="ru-RU" sz="1800" dirty="0" err="1" smtClean="0"/>
              <a:t>тканини</a:t>
            </a:r>
            <a:r>
              <a:rPr lang="ru-RU" sz="1800" dirty="0" smtClean="0"/>
              <a:t> у </a:t>
            </a:r>
            <a:r>
              <a:rPr lang="ru-RU" sz="1800" dirty="0" err="1" smtClean="0"/>
              <a:t>хворих</a:t>
            </a:r>
            <a:r>
              <a:rPr lang="ru-RU" sz="1800" dirty="0" smtClean="0"/>
              <a:t> на </a:t>
            </a:r>
            <a:r>
              <a:rPr lang="ru-RU" sz="1800" dirty="0" err="1" smtClean="0"/>
              <a:t>ранніх</a:t>
            </a:r>
            <a:r>
              <a:rPr lang="ru-RU" sz="1800" dirty="0" smtClean="0"/>
              <a:t> </a:t>
            </a:r>
            <a:r>
              <a:rPr lang="ru-RU" sz="1800" dirty="0" err="1" smtClean="0"/>
              <a:t>стадіях</a:t>
            </a:r>
            <a:r>
              <a:rPr lang="ru-RU" sz="1800" dirty="0" smtClean="0"/>
              <a:t> </a:t>
            </a:r>
            <a:r>
              <a:rPr lang="ru-RU" sz="1800" dirty="0" err="1" smtClean="0"/>
              <a:t>гонартрозу</a:t>
            </a:r>
            <a:r>
              <a:rPr lang="ru-RU" sz="1800" dirty="0" smtClean="0"/>
              <a:t> / К.</a:t>
            </a:r>
            <a:r>
              <a:rPr lang="en-US" sz="1800" dirty="0" smtClean="0"/>
              <a:t> </a:t>
            </a:r>
            <a:r>
              <a:rPr lang="ru-RU" sz="1800" dirty="0" smtClean="0"/>
              <a:t>В. </a:t>
            </a:r>
            <a:r>
              <a:rPr lang="ru-RU" sz="1800" dirty="0" err="1" smtClean="0"/>
              <a:t>Глєбова</a:t>
            </a:r>
            <a:r>
              <a:rPr lang="uk-UA" sz="1800" dirty="0" smtClean="0"/>
              <a:t>,</a:t>
            </a:r>
            <a:r>
              <a:rPr lang="en-US" sz="1800" dirty="0" smtClean="0"/>
              <a:t> </a:t>
            </a:r>
            <a:r>
              <a:rPr lang="ru-RU" sz="1800" dirty="0" smtClean="0"/>
              <a:t>К.</a:t>
            </a:r>
            <a:r>
              <a:rPr lang="en-US" sz="1800" dirty="0" smtClean="0"/>
              <a:t> </a:t>
            </a:r>
            <a:r>
              <a:rPr lang="ru-RU" sz="1800" dirty="0" smtClean="0"/>
              <a:t>В</a:t>
            </a:r>
            <a:r>
              <a:rPr lang="uk-UA" sz="1800" dirty="0" smtClean="0"/>
              <a:t>. </a:t>
            </a:r>
            <a:r>
              <a:rPr lang="ru-RU" sz="1800" dirty="0" err="1" smtClean="0"/>
              <a:t>Маколінець</a:t>
            </a:r>
            <a:r>
              <a:rPr lang="ru-RU" sz="1800" dirty="0" smtClean="0"/>
              <a:t>, В.</a:t>
            </a:r>
            <a:r>
              <a:rPr lang="en-US" sz="1800" dirty="0" smtClean="0"/>
              <a:t> </a:t>
            </a:r>
            <a:r>
              <a:rPr lang="ru-RU" sz="1800" dirty="0" smtClean="0"/>
              <a:t>І. </a:t>
            </a:r>
            <a:r>
              <a:rPr lang="ru-RU" sz="1800" dirty="0" err="1" smtClean="0"/>
              <a:t>Маколінець</a:t>
            </a:r>
            <a:r>
              <a:rPr lang="uk-UA" sz="1800" dirty="0" smtClean="0"/>
              <a:t>, </a:t>
            </a:r>
            <a:r>
              <a:rPr lang="ru-RU" sz="1800" b="1" dirty="0" smtClean="0"/>
              <a:t>Д.</a:t>
            </a:r>
            <a:r>
              <a:rPr lang="en-US" sz="1800" b="1" dirty="0" smtClean="0"/>
              <a:t> </a:t>
            </a:r>
            <a:r>
              <a:rPr lang="ru-RU" sz="1800" b="1" dirty="0" smtClean="0"/>
              <a:t>В. </a:t>
            </a:r>
            <a:r>
              <a:rPr lang="ru-RU" sz="1800" b="1" dirty="0" err="1" smtClean="0"/>
              <a:t>Морозенко</a:t>
            </a:r>
            <a:r>
              <a:rPr lang="ru-RU" sz="1800" dirty="0" smtClean="0"/>
              <a:t> // </a:t>
            </a:r>
            <a:r>
              <a:rPr lang="ru-RU" sz="1800" dirty="0" err="1" smtClean="0"/>
              <a:t>Український</a:t>
            </a:r>
            <a:r>
              <a:rPr lang="ru-RU" sz="1800" dirty="0" smtClean="0"/>
              <a:t> журнал </a:t>
            </a:r>
            <a:r>
              <a:rPr lang="ru-RU" sz="1800" dirty="0" err="1" smtClean="0"/>
              <a:t>медицини</a:t>
            </a:r>
            <a:r>
              <a:rPr lang="ru-RU" sz="1800" dirty="0" smtClean="0"/>
              <a:t>, </a:t>
            </a:r>
            <a:r>
              <a:rPr lang="ru-RU" sz="1800" dirty="0" err="1" smtClean="0"/>
              <a:t>біології</a:t>
            </a:r>
            <a:r>
              <a:rPr lang="ru-RU" sz="1800" dirty="0" smtClean="0"/>
              <a:t> та спорту. – 2017. – № 3. – С. 88–93</a:t>
            </a:r>
          </a:p>
          <a:p>
            <a:r>
              <a:rPr lang="uk-UA" sz="1800" dirty="0" smtClean="0">
                <a:hlinkClick r:id="rId3"/>
              </a:rPr>
              <a:t>   </a:t>
            </a:r>
            <a:r>
              <a:rPr lang="en-US" sz="1800" dirty="0" smtClean="0">
                <a:hlinkClick r:id="rId3"/>
              </a:rPr>
              <a:t>Dynamics of biochemical and immunological blood markers in patients with </a:t>
            </a:r>
            <a:r>
              <a:rPr lang="en-US" sz="1800" dirty="0" err="1" smtClean="0">
                <a:hlinkClick r:id="rId3"/>
              </a:rPr>
              <a:t>pseudoarthrosis</a:t>
            </a:r>
            <a:r>
              <a:rPr lang="en-US" sz="1800" dirty="0" smtClean="0">
                <a:hlinkClick r:id="rId3"/>
              </a:rPr>
              <a:t> of the femoral neck after total hi...</a:t>
            </a:r>
            <a:r>
              <a:rPr lang="ru-RU" sz="1800" dirty="0" smtClean="0"/>
              <a:t> / K. V. </a:t>
            </a:r>
            <a:r>
              <a:rPr lang="ru-RU" sz="1800" dirty="0" err="1" smtClean="0"/>
              <a:t>Gliebova</a:t>
            </a:r>
            <a:r>
              <a:rPr lang="en-US" sz="1800" dirty="0" smtClean="0"/>
              <a:t>,</a:t>
            </a:r>
            <a:r>
              <a:rPr lang="ru-RU" sz="1800" dirty="0" smtClean="0"/>
              <a:t> S. E. </a:t>
            </a:r>
            <a:r>
              <a:rPr lang="ru-RU" sz="1800" dirty="0" err="1" smtClean="0"/>
              <a:t>Bondarenko</a:t>
            </a:r>
            <a:r>
              <a:rPr lang="ru-RU" sz="1800" dirty="0" smtClean="0"/>
              <a:t>, M. </a:t>
            </a:r>
            <a:r>
              <a:rPr lang="ru-RU" sz="1800" dirty="0" err="1" smtClean="0"/>
              <a:t>Akonjom</a:t>
            </a:r>
            <a:r>
              <a:rPr lang="ru-RU" sz="1800" dirty="0" smtClean="0"/>
              <a:t>, V. A. </a:t>
            </a:r>
            <a:r>
              <a:rPr lang="ru-RU" sz="1800" dirty="0" err="1" smtClean="0"/>
              <a:t>Filipenko</a:t>
            </a:r>
            <a:r>
              <a:rPr lang="ru-RU" sz="1800" dirty="0" smtClean="0"/>
              <a:t>, </a:t>
            </a:r>
            <a:r>
              <a:rPr lang="ru-RU" sz="1800" b="1" dirty="0" smtClean="0"/>
              <a:t>D. V. </a:t>
            </a:r>
            <a:r>
              <a:rPr lang="ru-RU" sz="1800" b="1" dirty="0" err="1" smtClean="0"/>
              <a:t>Morozenko</a:t>
            </a:r>
            <a:r>
              <a:rPr lang="ru-RU" sz="1800" dirty="0" smtClean="0"/>
              <a:t>, A. </a:t>
            </a:r>
            <a:r>
              <a:rPr lang="ru-RU" sz="1800" dirty="0" err="1" smtClean="0"/>
              <a:t>Badnaoui</a:t>
            </a:r>
            <a:r>
              <a:rPr lang="ru-RU" sz="1800" dirty="0" smtClean="0"/>
              <a:t> // </a:t>
            </a:r>
            <a:r>
              <a:rPr lang="ru-RU" sz="1800" dirty="0" err="1" smtClean="0"/>
              <a:t>Regulatory</a:t>
            </a:r>
            <a:r>
              <a:rPr lang="ru-RU" sz="1800" dirty="0" smtClean="0"/>
              <a:t> </a:t>
            </a:r>
            <a:r>
              <a:rPr lang="ru-RU" sz="1800" dirty="0" err="1" smtClean="0"/>
              <a:t>Mechanisms</a:t>
            </a:r>
            <a:r>
              <a:rPr lang="ru-RU" sz="1800" dirty="0" smtClean="0"/>
              <a:t> </a:t>
            </a:r>
            <a:r>
              <a:rPr lang="ru-RU" sz="1800" dirty="0" err="1" smtClean="0"/>
              <a:t>in</a:t>
            </a:r>
            <a:r>
              <a:rPr lang="ru-RU" sz="1800" dirty="0" smtClean="0"/>
              <a:t> </a:t>
            </a:r>
            <a:r>
              <a:rPr lang="ru-RU" sz="1800" dirty="0" err="1" smtClean="0"/>
              <a:t>Biosystems</a:t>
            </a:r>
            <a:r>
              <a:rPr lang="ru-RU" sz="1800" dirty="0" smtClean="0"/>
              <a:t>. – 2017. –   Т. 8. – № 3. – С. 423–426</a:t>
            </a:r>
          </a:p>
          <a:p>
            <a:r>
              <a:rPr lang="ru-RU" sz="1800" dirty="0" smtClean="0">
                <a:hlinkClick r:id="rId4"/>
              </a:rPr>
              <a:t>   </a:t>
            </a:r>
            <a:r>
              <a:rPr lang="ru-RU" sz="1800" dirty="0" err="1" smtClean="0">
                <a:hlinkClick r:id="rId4"/>
              </a:rPr>
              <a:t>Біохімічні</a:t>
            </a:r>
            <a:r>
              <a:rPr lang="ru-RU" sz="1800" dirty="0" smtClean="0">
                <a:hlinkClick r:id="rId4"/>
              </a:rPr>
              <a:t> </a:t>
            </a:r>
            <a:r>
              <a:rPr lang="ru-RU" sz="1800" dirty="0" err="1" smtClean="0">
                <a:hlinkClick r:id="rId4"/>
              </a:rPr>
              <a:t>маркери</a:t>
            </a:r>
            <a:r>
              <a:rPr lang="ru-RU" sz="1800" dirty="0" smtClean="0">
                <a:hlinkClick r:id="rId4"/>
              </a:rPr>
              <a:t> стану </a:t>
            </a:r>
            <a:r>
              <a:rPr lang="ru-RU" sz="1800" dirty="0" err="1" smtClean="0">
                <a:hlinkClick r:id="rId4"/>
              </a:rPr>
              <a:t>паравертебральних</a:t>
            </a:r>
            <a:r>
              <a:rPr lang="ru-RU" sz="1800" dirty="0" smtClean="0">
                <a:hlinkClick r:id="rId4"/>
              </a:rPr>
              <a:t> </a:t>
            </a:r>
            <a:r>
              <a:rPr lang="ru-RU" sz="1800" dirty="0" err="1" smtClean="0">
                <a:hlinkClick r:id="rId4"/>
              </a:rPr>
              <a:t>м’язів</a:t>
            </a:r>
            <a:r>
              <a:rPr lang="ru-RU" sz="1800" dirty="0" smtClean="0">
                <a:hlinkClick r:id="rId4"/>
              </a:rPr>
              <a:t> у </a:t>
            </a:r>
            <a:r>
              <a:rPr lang="ru-RU" sz="1800" dirty="0" err="1" smtClean="0">
                <a:hlinkClick r:id="rId4"/>
              </a:rPr>
              <a:t>хворих</a:t>
            </a:r>
            <a:r>
              <a:rPr lang="ru-RU" sz="1800" dirty="0" smtClean="0">
                <a:hlinkClick r:id="rId4"/>
              </a:rPr>
              <a:t> на </a:t>
            </a:r>
            <a:r>
              <a:rPr lang="ru-RU" sz="1800" dirty="0" err="1" smtClean="0">
                <a:hlinkClick r:id="rId4"/>
              </a:rPr>
              <a:t>грижі</a:t>
            </a:r>
            <a:r>
              <a:rPr lang="ru-RU" sz="1800" dirty="0" smtClean="0">
                <a:hlinkClick r:id="rId4"/>
              </a:rPr>
              <a:t> та </a:t>
            </a:r>
            <a:r>
              <a:rPr lang="ru-RU" sz="1800" dirty="0" err="1" smtClean="0">
                <a:hlinkClick r:id="rId4"/>
              </a:rPr>
              <a:t>стенози</a:t>
            </a:r>
            <a:r>
              <a:rPr lang="ru-RU" sz="1800" dirty="0" smtClean="0">
                <a:hlinkClick r:id="rId4"/>
              </a:rPr>
              <a:t> </a:t>
            </a:r>
            <a:r>
              <a:rPr lang="ru-RU" sz="1800" dirty="0" err="1" smtClean="0">
                <a:hlinkClick r:id="rId4"/>
              </a:rPr>
              <a:t>поперекового</a:t>
            </a:r>
            <a:r>
              <a:rPr lang="ru-RU" sz="1800" dirty="0" smtClean="0">
                <a:hlinkClick r:id="rId4"/>
              </a:rPr>
              <a:t> </a:t>
            </a:r>
            <a:r>
              <a:rPr lang="ru-RU" sz="1800" dirty="0" err="1" smtClean="0">
                <a:hlinkClick r:id="rId4"/>
              </a:rPr>
              <a:t>відділу</a:t>
            </a:r>
            <a:r>
              <a:rPr lang="ru-RU" sz="1800" dirty="0" smtClean="0">
                <a:hlinkClick r:id="rId4"/>
              </a:rPr>
              <a:t> хребта</a:t>
            </a:r>
            <a:r>
              <a:rPr lang="ru-RU" sz="1800" dirty="0" smtClean="0"/>
              <a:t> / В</a:t>
            </a:r>
            <a:r>
              <a:rPr lang="uk-UA" sz="1800" dirty="0" smtClean="0"/>
              <a:t>. </a:t>
            </a:r>
            <a:r>
              <a:rPr lang="ru-RU" sz="1800" dirty="0" smtClean="0"/>
              <a:t>О</a:t>
            </a:r>
            <a:r>
              <a:rPr lang="uk-UA" sz="1800" dirty="0" smtClean="0"/>
              <a:t>.</a:t>
            </a:r>
            <a:r>
              <a:rPr lang="ru-RU" sz="1800" dirty="0" smtClean="0"/>
              <a:t> Радченко, А</a:t>
            </a:r>
            <a:r>
              <a:rPr lang="uk-UA" sz="1800" dirty="0" smtClean="0"/>
              <a:t>. </a:t>
            </a:r>
            <a:r>
              <a:rPr lang="ru-RU" sz="1800" dirty="0" smtClean="0"/>
              <a:t>Г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Скіданов</a:t>
            </a:r>
            <a:r>
              <a:rPr lang="ru-RU" sz="1800" dirty="0" smtClean="0"/>
              <a:t>, </a:t>
            </a:r>
            <a:r>
              <a:rPr lang="ru-RU" sz="1800" b="1" dirty="0" smtClean="0"/>
              <a:t>Д</a:t>
            </a:r>
            <a:r>
              <a:rPr lang="uk-UA" sz="1800" b="1" dirty="0" smtClean="0"/>
              <a:t>. </a:t>
            </a:r>
            <a:r>
              <a:rPr lang="ru-RU" sz="1800" b="1" dirty="0" smtClean="0"/>
              <a:t>В</a:t>
            </a:r>
            <a:r>
              <a:rPr lang="uk-UA" sz="1800" b="1" dirty="0" smtClean="0"/>
              <a:t>.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Морозенко</a:t>
            </a:r>
            <a:r>
              <a:rPr lang="ru-RU" sz="1800" dirty="0" smtClean="0"/>
              <a:t>, О</a:t>
            </a:r>
            <a:r>
              <a:rPr lang="uk-UA" sz="1800" dirty="0" smtClean="0"/>
              <a:t>. </a:t>
            </a:r>
            <a:r>
              <a:rPr lang="ru-RU" sz="1800" dirty="0" smtClean="0"/>
              <a:t>В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Перфільєв</a:t>
            </a:r>
            <a:r>
              <a:rPr lang="ru-RU" sz="1800" dirty="0" smtClean="0"/>
              <a:t>, В</a:t>
            </a:r>
            <a:r>
              <a:rPr lang="uk-UA" sz="1800" dirty="0" smtClean="0"/>
              <a:t>. </a:t>
            </a:r>
            <a:r>
              <a:rPr lang="ru-RU" sz="1800" dirty="0" smtClean="0"/>
              <a:t>К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Піонтковський</a:t>
            </a:r>
            <a:r>
              <a:rPr lang="ru-RU" sz="1800" dirty="0" smtClean="0"/>
              <a:t> // </a:t>
            </a:r>
            <a:r>
              <a:rPr lang="ru-RU" sz="1800" dirty="0" err="1" smtClean="0"/>
              <a:t>Актуальні</a:t>
            </a:r>
            <a:r>
              <a:rPr lang="ru-RU" sz="1800" dirty="0" smtClean="0"/>
              <a:t> </a:t>
            </a:r>
            <a:r>
              <a:rPr lang="ru-RU" sz="1800" dirty="0" err="1" smtClean="0"/>
              <a:t>проблеми</a:t>
            </a:r>
            <a:r>
              <a:rPr lang="ru-RU" sz="1800" dirty="0" smtClean="0"/>
              <a:t> </a:t>
            </a:r>
            <a:r>
              <a:rPr lang="ru-RU" sz="1800" dirty="0" err="1" smtClean="0"/>
              <a:t>сучасної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медицини</a:t>
            </a:r>
            <a:r>
              <a:rPr lang="ru-RU" sz="1800" dirty="0" smtClean="0"/>
              <a:t>: </a:t>
            </a:r>
            <a:r>
              <a:rPr lang="ru-RU" sz="1800" dirty="0" err="1" smtClean="0"/>
              <a:t>Вісник</a:t>
            </a:r>
            <a:r>
              <a:rPr lang="ru-RU" sz="1800" dirty="0" smtClean="0"/>
              <a:t> </a:t>
            </a:r>
            <a:r>
              <a:rPr lang="ru-RU" sz="1800" dirty="0" err="1" smtClean="0"/>
              <a:t>української</a:t>
            </a:r>
            <a:r>
              <a:rPr lang="ru-RU" sz="1800" dirty="0" smtClean="0"/>
              <a:t> </a:t>
            </a:r>
            <a:r>
              <a:rPr lang="ru-RU" sz="1800" dirty="0" err="1" smtClean="0"/>
              <a:t>медичної</a:t>
            </a:r>
            <a:r>
              <a:rPr lang="ru-RU" sz="1800" dirty="0" smtClean="0"/>
              <a:t> </a:t>
            </a:r>
            <a:r>
              <a:rPr lang="ru-RU" sz="1800" dirty="0" err="1" smtClean="0"/>
              <a:t>стоматологічної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академії</a:t>
            </a:r>
            <a:r>
              <a:rPr lang="ru-RU" sz="1800" dirty="0" smtClean="0"/>
              <a:t>. – 2017. – Т. 7. – № 2. – С. 58</a:t>
            </a:r>
          </a:p>
          <a:p>
            <a:r>
              <a:rPr lang="ru-RU" sz="1800" dirty="0" smtClean="0">
                <a:hlinkClick r:id="rId5"/>
              </a:rPr>
              <a:t>   </a:t>
            </a:r>
            <a:r>
              <a:rPr lang="ru-RU" sz="1800" dirty="0" err="1" smtClean="0">
                <a:hlinkClick r:id="rId5"/>
              </a:rPr>
              <a:t>Відносний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вміст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різних</a:t>
            </a:r>
            <a:r>
              <a:rPr lang="ru-RU" sz="1800" dirty="0" smtClean="0">
                <a:hlinkClick r:id="rId5"/>
              </a:rPr>
              <a:t> тканин у </a:t>
            </a:r>
            <a:r>
              <a:rPr lang="ru-RU" sz="1800" dirty="0" err="1" smtClean="0">
                <a:hlinkClick r:id="rId5"/>
              </a:rPr>
              <a:t>паравертебральних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м’язах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поперекового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відділу</a:t>
            </a:r>
            <a:r>
              <a:rPr lang="ru-RU" sz="1800" dirty="0" smtClean="0">
                <a:hlinkClick r:id="rId5"/>
              </a:rPr>
              <a:t> хребта за умов </a:t>
            </a:r>
            <a:r>
              <a:rPr lang="ru-RU" sz="1800" dirty="0" err="1" smtClean="0">
                <a:hlinkClick r:id="rId5"/>
              </a:rPr>
              <a:t>дегенеративних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захворювань</a:t>
            </a:r>
            <a:r>
              <a:rPr lang="ru-RU" sz="1800" dirty="0" smtClean="0">
                <a:hlinkClick r:id="rId5"/>
              </a:rPr>
              <a:t> та у </a:t>
            </a:r>
            <a:r>
              <a:rPr lang="ru-RU" sz="1800" dirty="0" err="1" smtClean="0">
                <a:hlinkClick r:id="rId5"/>
              </a:rPr>
              <a:t>здорових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залежно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від</a:t>
            </a:r>
            <a:r>
              <a:rPr lang="ru-RU" sz="1800" dirty="0" smtClean="0">
                <a:hlinkClick r:id="rId5"/>
              </a:rPr>
              <a:t> </a:t>
            </a:r>
            <a:r>
              <a:rPr lang="ru-RU" sz="1800" dirty="0" err="1" smtClean="0">
                <a:hlinkClick r:id="rId5"/>
              </a:rPr>
              <a:t>віку</a:t>
            </a:r>
            <a:r>
              <a:rPr lang="ru-RU" sz="1800" dirty="0" smtClean="0"/>
              <a:t> / В</a:t>
            </a:r>
            <a:r>
              <a:rPr lang="uk-UA" sz="1800" dirty="0" smtClean="0"/>
              <a:t>. </a:t>
            </a:r>
            <a:r>
              <a:rPr lang="ru-RU" sz="1800" dirty="0" smtClean="0"/>
              <a:t>О</a:t>
            </a:r>
            <a:r>
              <a:rPr lang="uk-UA" sz="1800" dirty="0" smtClean="0"/>
              <a:t>.</a:t>
            </a:r>
            <a:r>
              <a:rPr lang="ru-RU" sz="1800" dirty="0" smtClean="0"/>
              <a:t> Радченко, А</a:t>
            </a:r>
            <a:r>
              <a:rPr lang="uk-UA" sz="1800" dirty="0" smtClean="0"/>
              <a:t>. </a:t>
            </a:r>
            <a:r>
              <a:rPr lang="ru-RU" sz="1800" dirty="0" smtClean="0"/>
              <a:t>Г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Скіданов</a:t>
            </a:r>
            <a:r>
              <a:rPr lang="ru-RU" sz="1800" dirty="0" smtClean="0"/>
              <a:t>, </a:t>
            </a:r>
            <a:r>
              <a:rPr lang="ru-RU" sz="1800" b="1" dirty="0" smtClean="0"/>
              <a:t>Д</a:t>
            </a:r>
            <a:r>
              <a:rPr lang="uk-UA" sz="1800" b="1" dirty="0" smtClean="0"/>
              <a:t>. </a:t>
            </a:r>
            <a:r>
              <a:rPr lang="ru-RU" sz="1800" b="1" dirty="0" smtClean="0"/>
              <a:t>В</a:t>
            </a:r>
            <a:r>
              <a:rPr lang="uk-UA" sz="1800" b="1" dirty="0" smtClean="0"/>
              <a:t>.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Морозенко</a:t>
            </a:r>
            <a:r>
              <a:rPr lang="ru-RU" sz="1800" dirty="0" smtClean="0"/>
              <a:t>, Ю</a:t>
            </a:r>
            <a:r>
              <a:rPr lang="uk-UA" sz="1800" dirty="0" smtClean="0"/>
              <a:t>. </a:t>
            </a:r>
            <a:r>
              <a:rPr lang="ru-RU" sz="1800" dirty="0" smtClean="0"/>
              <a:t>А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Змієнко</a:t>
            </a:r>
            <a:r>
              <a:rPr lang="ru-RU" sz="1800" dirty="0" smtClean="0"/>
              <a:t>, Л</a:t>
            </a:r>
            <a:r>
              <a:rPr lang="uk-UA" sz="1800" dirty="0" smtClean="0"/>
              <a:t>. </a:t>
            </a:r>
            <a:r>
              <a:rPr lang="ru-RU" sz="1800" dirty="0" smtClean="0"/>
              <a:t>П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Міщенко</a:t>
            </a:r>
            <a:r>
              <a:rPr lang="ru-RU" sz="1800" dirty="0" smtClean="0"/>
              <a:t>, М</a:t>
            </a:r>
            <a:r>
              <a:rPr lang="uk-UA" sz="1800" dirty="0" smtClean="0"/>
              <a:t>. </a:t>
            </a:r>
            <a:r>
              <a:rPr lang="ru-RU" sz="1800" dirty="0" smtClean="0"/>
              <a:t>М</a:t>
            </a:r>
            <a:r>
              <a:rPr lang="uk-UA" sz="1800" dirty="0" smtClean="0"/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Нессонова</a:t>
            </a:r>
            <a:r>
              <a:rPr lang="ru-RU" sz="1800" dirty="0" smtClean="0"/>
              <a:t> // Ортопедия, травматология и протезирование. – 2017. – № 1. – С. 80–86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</a:ln>
        </p:spPr>
        <p:txBody>
          <a:bodyPr>
            <a:noAutofit/>
          </a:bodyPr>
          <a:lstStyle/>
          <a:p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Бібліографічний список наукових статей викладачів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400" dirty="0" smtClean="0"/>
              <a:t>                                                                           в періодичних виданнях 201</a:t>
            </a:r>
            <a:r>
              <a:rPr lang="en-US" sz="2400" dirty="0" smtClean="0"/>
              <a:t>5</a:t>
            </a:r>
            <a:r>
              <a:rPr lang="uk-UA" sz="2400" dirty="0" smtClean="0"/>
              <a:t> – 2017 рр. 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uk-UA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400600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uk-UA" sz="1700" dirty="0" smtClean="0">
                <a:hlinkClick r:id="rId2"/>
              </a:rPr>
              <a:t> </a:t>
            </a:r>
            <a:r>
              <a:rPr lang="en-US" sz="1700" dirty="0" smtClean="0">
                <a:hlinkClick r:id="rId2"/>
              </a:rPr>
              <a:t>    </a:t>
            </a:r>
            <a:r>
              <a:rPr lang="uk-UA" sz="1700" dirty="0" err="1" smtClean="0">
                <a:hlinkClick r:id="rId2"/>
              </a:rPr>
              <a:t>Эндотоксикоз</a:t>
            </a:r>
            <a:r>
              <a:rPr lang="uk-UA" sz="1700" dirty="0" smtClean="0">
                <a:hlinkClick r:id="rId2"/>
              </a:rPr>
              <a:t> при </a:t>
            </a:r>
            <a:r>
              <a:rPr lang="uk-UA" sz="1700" dirty="0" err="1" smtClean="0">
                <a:hlinkClick r:id="rId2"/>
              </a:rPr>
              <a:t>абомазоэнтеритах</a:t>
            </a:r>
            <a:r>
              <a:rPr lang="uk-UA" sz="1700" dirty="0" smtClean="0">
                <a:hlinkClick r:id="rId2"/>
              </a:rPr>
              <a:t> у телят</a:t>
            </a:r>
            <a:r>
              <a:rPr lang="uk-UA" sz="1700" dirty="0" smtClean="0"/>
              <a:t> / А. А.</a:t>
            </a:r>
            <a:r>
              <a:rPr lang="en-US" sz="1700" dirty="0" smtClean="0"/>
              <a:t> </a:t>
            </a:r>
            <a:r>
              <a:rPr lang="uk-UA" sz="1700" dirty="0" smtClean="0"/>
              <a:t>Белко</a:t>
            </a:r>
            <a:r>
              <a:rPr lang="en-US" sz="1700" dirty="0" smtClean="0"/>
              <a:t>,</a:t>
            </a:r>
            <a:r>
              <a:rPr lang="uk-UA" sz="1700" dirty="0" smtClean="0"/>
              <a:t> А. А.</a:t>
            </a:r>
            <a:r>
              <a:rPr lang="en-US" sz="1700" dirty="0" smtClean="0"/>
              <a:t> </a:t>
            </a:r>
            <a:r>
              <a:rPr lang="uk-UA" sz="1700" dirty="0" err="1" smtClean="0"/>
              <a:t>Мацинович</a:t>
            </a:r>
            <a:r>
              <a:rPr lang="en-US" sz="1700" dirty="0" smtClean="0"/>
              <a:t>,</a:t>
            </a:r>
            <a:r>
              <a:rPr lang="uk-UA" sz="1700" dirty="0" smtClean="0"/>
              <a:t> В.</a:t>
            </a:r>
            <a:r>
              <a:rPr lang="en-US" sz="1700" dirty="0" smtClean="0"/>
              <a:t> </a:t>
            </a:r>
            <a:r>
              <a:rPr lang="uk-UA" sz="1700" dirty="0" smtClean="0"/>
              <a:t>П.</a:t>
            </a:r>
            <a:r>
              <a:rPr lang="en-US" sz="1700" dirty="0" smtClean="0"/>
              <a:t> </a:t>
            </a:r>
            <a:r>
              <a:rPr lang="uk-UA" sz="1700" dirty="0" smtClean="0"/>
              <a:t>Баран</a:t>
            </a:r>
            <a:r>
              <a:rPr lang="en-US" sz="1700" dirty="0" smtClean="0"/>
              <a:t>,</a:t>
            </a:r>
            <a:r>
              <a:rPr lang="uk-UA" sz="1700" dirty="0" smtClean="0"/>
              <a:t> М.</a:t>
            </a:r>
            <a:r>
              <a:rPr lang="en-US" sz="1700" dirty="0" smtClean="0"/>
              <a:t> </a:t>
            </a:r>
            <a:r>
              <a:rPr lang="uk-UA" sz="1700" dirty="0" smtClean="0"/>
              <a:t>В.</a:t>
            </a:r>
            <a:r>
              <a:rPr lang="uk-UA" sz="1700" dirty="0" err="1" smtClean="0"/>
              <a:t>Богомольцева</a:t>
            </a:r>
            <a:r>
              <a:rPr lang="en-US" sz="1700" dirty="0" smtClean="0"/>
              <a:t>,</a:t>
            </a:r>
            <a:r>
              <a:rPr lang="uk-UA" sz="1700" dirty="0" smtClean="0"/>
              <a:t> </a:t>
            </a:r>
            <a:r>
              <a:rPr lang="uk-UA" sz="1700" b="1" dirty="0" smtClean="0"/>
              <a:t>В.</a:t>
            </a:r>
            <a:r>
              <a:rPr lang="en-US" sz="1700" b="1" dirty="0" smtClean="0"/>
              <a:t> </a:t>
            </a:r>
            <a:r>
              <a:rPr lang="uk-UA" sz="1700" b="1" dirty="0" smtClean="0"/>
              <a:t>И.</a:t>
            </a:r>
            <a:r>
              <a:rPr lang="en-US" sz="1700" b="1" dirty="0" smtClean="0"/>
              <a:t> </a:t>
            </a:r>
            <a:r>
              <a:rPr lang="uk-UA" sz="1700" b="1" dirty="0" err="1" smtClean="0"/>
              <a:t>Головаха</a:t>
            </a:r>
            <a:r>
              <a:rPr lang="en-US" sz="1700" b="1" dirty="0" smtClean="0"/>
              <a:t>,</a:t>
            </a:r>
            <a:r>
              <a:rPr lang="uk-UA" sz="1700" b="1" dirty="0" smtClean="0"/>
              <a:t> О.</a:t>
            </a:r>
            <a:r>
              <a:rPr lang="en-US" sz="1700" b="1" dirty="0" smtClean="0"/>
              <a:t> </a:t>
            </a:r>
            <a:r>
              <a:rPr lang="uk-UA" sz="1700" b="1" dirty="0" smtClean="0"/>
              <a:t>В.</a:t>
            </a:r>
            <a:r>
              <a:rPr lang="en-US" sz="1700" b="1" dirty="0" smtClean="0"/>
              <a:t> </a:t>
            </a:r>
            <a:r>
              <a:rPr lang="uk-UA" sz="1700" b="1" dirty="0" err="1" smtClean="0"/>
              <a:t>Пиддубняк</a:t>
            </a:r>
            <a:r>
              <a:rPr lang="en-US" sz="1700" b="1" dirty="0" smtClean="0"/>
              <a:t>,</a:t>
            </a:r>
            <a:r>
              <a:rPr lang="uk-UA" sz="1700" b="1" dirty="0" smtClean="0"/>
              <a:t> Н.</a:t>
            </a:r>
            <a:r>
              <a:rPr lang="en-US" sz="1700" b="1" dirty="0" smtClean="0"/>
              <a:t> </a:t>
            </a:r>
            <a:r>
              <a:rPr lang="uk-UA" sz="1700" b="1" dirty="0" smtClean="0"/>
              <a:t>В. </a:t>
            </a:r>
            <a:r>
              <a:rPr lang="uk-UA" sz="1700" b="1" dirty="0" err="1" smtClean="0"/>
              <a:t>Вовкотруб</a:t>
            </a:r>
            <a:r>
              <a:rPr lang="uk-UA" sz="1700" b="1" dirty="0" smtClean="0"/>
              <a:t> </a:t>
            </a:r>
            <a:r>
              <a:rPr lang="uk-UA" sz="1700" dirty="0" smtClean="0"/>
              <a:t>// Науковий вісник ветеринарної медицини / </a:t>
            </a:r>
            <a:r>
              <a:rPr lang="uk-UA" sz="1700" dirty="0" err="1" smtClean="0"/>
              <a:t>Білоцерків</a:t>
            </a:r>
            <a:r>
              <a:rPr lang="uk-UA" sz="1700" dirty="0" smtClean="0"/>
              <a:t>. нац. </a:t>
            </a:r>
            <a:r>
              <a:rPr lang="uk-UA" sz="1700" dirty="0" err="1" smtClean="0"/>
              <a:t>аграр</a:t>
            </a:r>
            <a:r>
              <a:rPr lang="uk-UA" sz="1700" dirty="0" smtClean="0"/>
              <a:t>. </a:t>
            </a:r>
            <a:r>
              <a:rPr lang="uk-UA" sz="1700" dirty="0" err="1" smtClean="0"/>
              <a:t>ун-т.–</a:t>
            </a:r>
            <a:r>
              <a:rPr lang="uk-UA" sz="1700" dirty="0" smtClean="0"/>
              <a:t> 2016.–</a:t>
            </a:r>
            <a:r>
              <a:rPr lang="en-US" sz="1700" dirty="0" smtClean="0"/>
              <a:t> </a:t>
            </a:r>
            <a:r>
              <a:rPr lang="uk-UA" sz="1700" dirty="0" smtClean="0"/>
              <a:t>№ 1.– С. 24-31</a:t>
            </a:r>
            <a:endParaRPr lang="en-US" sz="1700" dirty="0" smtClean="0"/>
          </a:p>
          <a:p>
            <a:r>
              <a:rPr lang="en-US" sz="1700" dirty="0" smtClean="0"/>
              <a:t>    </a:t>
            </a:r>
            <a:r>
              <a:rPr lang="ru-RU" sz="1700" dirty="0" smtClean="0"/>
              <a:t>Лечение кошек при </a:t>
            </a:r>
            <a:r>
              <a:rPr lang="ru-RU" sz="1700" dirty="0" err="1" smtClean="0"/>
              <a:t>уролитиазе</a:t>
            </a:r>
            <a:r>
              <a:rPr lang="ru-RU" sz="1700" dirty="0" smtClean="0"/>
              <a:t> / М.</a:t>
            </a:r>
            <a:r>
              <a:rPr lang="en-US" sz="1700" dirty="0" smtClean="0"/>
              <a:t> </a:t>
            </a:r>
            <a:r>
              <a:rPr lang="ru-RU" sz="1700" dirty="0" smtClean="0"/>
              <a:t>С. </a:t>
            </a:r>
            <a:r>
              <a:rPr lang="ru-RU" sz="1700" dirty="0" err="1" smtClean="0"/>
              <a:t>Мацинович</a:t>
            </a:r>
            <a:r>
              <a:rPr lang="en-US" sz="1700" dirty="0" smtClean="0"/>
              <a:t>,</a:t>
            </a:r>
            <a:r>
              <a:rPr lang="ru-RU" sz="1700" dirty="0" smtClean="0"/>
              <a:t> </a:t>
            </a:r>
            <a:r>
              <a:rPr lang="ru-RU" sz="1700" b="1" dirty="0" smtClean="0"/>
              <a:t>В.</a:t>
            </a:r>
            <a:r>
              <a:rPr lang="en-US" sz="1700" b="1" dirty="0" smtClean="0"/>
              <a:t> </a:t>
            </a:r>
            <a:r>
              <a:rPr lang="ru-RU" sz="1700" b="1" dirty="0" smtClean="0"/>
              <a:t>И.</a:t>
            </a:r>
            <a:r>
              <a:rPr lang="en-US" sz="1700" b="1" dirty="0" smtClean="0"/>
              <a:t> </a:t>
            </a:r>
            <a:r>
              <a:rPr lang="ru-RU" sz="1700" b="1" dirty="0" err="1" smtClean="0"/>
              <a:t>Головаха</a:t>
            </a:r>
            <a:r>
              <a:rPr lang="ru-RU" sz="1700" dirty="0" smtClean="0"/>
              <a:t>, В.</a:t>
            </a:r>
            <a:r>
              <a:rPr lang="en-US" sz="1700" dirty="0" smtClean="0"/>
              <a:t> </a:t>
            </a:r>
            <a:r>
              <a:rPr lang="ru-RU" sz="1700" dirty="0" smtClean="0"/>
              <a:t>В. </a:t>
            </a:r>
            <a:r>
              <a:rPr lang="ru-RU" sz="1700" dirty="0" err="1" smtClean="0"/>
              <a:t>Яротник</a:t>
            </a:r>
            <a:r>
              <a:rPr lang="ru-RU" sz="1700" dirty="0" smtClean="0"/>
              <a:t>, А.</a:t>
            </a:r>
            <a:r>
              <a:rPr lang="en-US" sz="1700" dirty="0" smtClean="0"/>
              <a:t> </a:t>
            </a:r>
            <a:r>
              <a:rPr lang="ru-RU" sz="1700" dirty="0" smtClean="0"/>
              <a:t>А.</a:t>
            </a:r>
            <a:r>
              <a:rPr lang="en-US" sz="1700" dirty="0" smtClean="0"/>
              <a:t> </a:t>
            </a:r>
            <a:r>
              <a:rPr lang="ru-RU" sz="1700" dirty="0" smtClean="0"/>
              <a:t>Слюсаренко, С.</a:t>
            </a:r>
            <a:r>
              <a:rPr lang="en-US" sz="1700" dirty="0" smtClean="0"/>
              <a:t> </a:t>
            </a:r>
            <a:r>
              <a:rPr lang="ru-RU" sz="1700" dirty="0" smtClean="0"/>
              <a:t>В.</a:t>
            </a:r>
            <a:r>
              <a:rPr lang="en-US" sz="1700" dirty="0" smtClean="0"/>
              <a:t> </a:t>
            </a:r>
            <a:r>
              <a:rPr lang="ru-RU" sz="1700" dirty="0" smtClean="0"/>
              <a:t>Слюсаренко, </a:t>
            </a:r>
            <a:r>
              <a:rPr lang="ru-RU" sz="1700" b="1" dirty="0" smtClean="0"/>
              <a:t>О.</a:t>
            </a:r>
            <a:r>
              <a:rPr lang="en-US" sz="1700" b="1" dirty="0" smtClean="0"/>
              <a:t> </a:t>
            </a:r>
            <a:r>
              <a:rPr lang="ru-RU" sz="1700" b="1" dirty="0" smtClean="0"/>
              <a:t>В.</a:t>
            </a:r>
            <a:r>
              <a:rPr lang="en-US" sz="1700" b="1" dirty="0" smtClean="0"/>
              <a:t> </a:t>
            </a:r>
            <a:r>
              <a:rPr lang="ru-RU" sz="1700" b="1" dirty="0" err="1" smtClean="0"/>
              <a:t>Пиддубняк</a:t>
            </a:r>
            <a:r>
              <a:rPr lang="ru-RU" sz="1700" dirty="0" smtClean="0"/>
              <a:t>, А.</a:t>
            </a:r>
            <a:r>
              <a:rPr lang="en-US" sz="1700" dirty="0" smtClean="0"/>
              <a:t> </a:t>
            </a:r>
            <a:r>
              <a:rPr lang="ru-RU" sz="1700" dirty="0" smtClean="0"/>
              <a:t>В.</a:t>
            </a:r>
            <a:r>
              <a:rPr lang="en-US" sz="1700" dirty="0" smtClean="0"/>
              <a:t> </a:t>
            </a:r>
            <a:r>
              <a:rPr lang="ru-RU" sz="1700" dirty="0" err="1" smtClean="0"/>
              <a:t>Эмельяненко</a:t>
            </a:r>
            <a:r>
              <a:rPr lang="ru-RU" sz="1700" dirty="0" smtClean="0"/>
              <a:t>, В.</a:t>
            </a:r>
            <a:r>
              <a:rPr lang="en-US" sz="1700" dirty="0" smtClean="0"/>
              <a:t> </a:t>
            </a:r>
            <a:r>
              <a:rPr lang="ru-RU" sz="1700" dirty="0" smtClean="0"/>
              <a:t>Б.</a:t>
            </a:r>
            <a:r>
              <a:rPr lang="en-US" sz="1700" dirty="0" smtClean="0"/>
              <a:t> </a:t>
            </a:r>
            <a:r>
              <a:rPr lang="ru-RU" sz="1700" dirty="0" smtClean="0"/>
              <a:t>Дудка // Ветеринарный журнал Белоруссии.– 2016.– </a:t>
            </a:r>
            <a:r>
              <a:rPr lang="ru-RU" sz="1700" dirty="0" err="1" smtClean="0"/>
              <a:t>Вип</a:t>
            </a:r>
            <a:r>
              <a:rPr lang="ru-RU" sz="1700" dirty="0" smtClean="0"/>
              <a:t>. 3.– № 5.– С. 32–37</a:t>
            </a:r>
            <a:endParaRPr lang="en-US" sz="1700" dirty="0" smtClean="0"/>
          </a:p>
          <a:p>
            <a:r>
              <a:rPr lang="en-US" sz="1700" dirty="0" smtClean="0">
                <a:hlinkClick r:id="rId3"/>
              </a:rPr>
              <a:t>    </a:t>
            </a:r>
            <a:r>
              <a:rPr lang="ru-RU" sz="1700" dirty="0" smtClean="0">
                <a:hlinkClick r:id="rId3"/>
              </a:rPr>
              <a:t>Эффективность комплексной минеральной добавки </a:t>
            </a:r>
            <a:r>
              <a:rPr lang="ru-RU" sz="1700" dirty="0" err="1" smtClean="0">
                <a:hlinkClick r:id="rId3"/>
              </a:rPr>
              <a:t>Хеламакс</a:t>
            </a:r>
            <a:r>
              <a:rPr lang="ru-RU" sz="1700" dirty="0" smtClean="0">
                <a:hlinkClick r:id="rId3"/>
              </a:rPr>
              <a:t> в профилактике </a:t>
            </a:r>
            <a:r>
              <a:rPr lang="ru-RU" sz="1700" dirty="0" err="1" smtClean="0">
                <a:hlinkClick r:id="rId3"/>
              </a:rPr>
              <a:t>неонатальной</a:t>
            </a:r>
            <a:r>
              <a:rPr lang="ru-RU" sz="1700" dirty="0" smtClean="0">
                <a:hlinkClick r:id="rId3"/>
              </a:rPr>
              <a:t> патологии телят</a:t>
            </a:r>
            <a:r>
              <a:rPr lang="ru-RU" sz="1700" dirty="0" smtClean="0"/>
              <a:t> / А</a:t>
            </a:r>
            <a:r>
              <a:rPr lang="en-US" sz="1700" dirty="0" smtClean="0"/>
              <a:t>. </a:t>
            </a:r>
            <a:r>
              <a:rPr lang="ru-RU" sz="1700" dirty="0" smtClean="0"/>
              <a:t>А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Мацинович</a:t>
            </a:r>
            <a:r>
              <a:rPr lang="ru-RU" sz="1700" dirty="0" smtClean="0"/>
              <a:t>, </a:t>
            </a:r>
            <a:r>
              <a:rPr lang="en-US" sz="1700" dirty="0" smtClean="0"/>
              <a:t> </a:t>
            </a:r>
            <a:r>
              <a:rPr lang="ru-RU" sz="1700" dirty="0" smtClean="0"/>
              <a:t>А</a:t>
            </a:r>
            <a:r>
              <a:rPr lang="en-US" sz="1700" dirty="0" smtClean="0"/>
              <a:t>. </a:t>
            </a:r>
            <a:r>
              <a:rPr lang="ru-RU" sz="1700" dirty="0" smtClean="0"/>
              <a:t>А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Белко</a:t>
            </a:r>
            <a:r>
              <a:rPr lang="ru-RU" sz="1700" dirty="0" smtClean="0"/>
              <a:t>, В</a:t>
            </a:r>
            <a:r>
              <a:rPr lang="en-US" sz="1700" dirty="0" smtClean="0"/>
              <a:t>. </a:t>
            </a:r>
            <a:r>
              <a:rPr lang="ru-RU" sz="1700" dirty="0" smtClean="0"/>
              <a:t>В</a:t>
            </a:r>
            <a:r>
              <a:rPr lang="en-US" sz="1700" dirty="0" smtClean="0"/>
              <a:t>.</a:t>
            </a:r>
            <a:r>
              <a:rPr lang="ru-RU" sz="1700" dirty="0" smtClean="0"/>
              <a:t> Петров, М</a:t>
            </a:r>
            <a:r>
              <a:rPr lang="en-US" sz="1700" dirty="0" smtClean="0"/>
              <a:t>. </a:t>
            </a:r>
            <a:r>
              <a:rPr lang="ru-RU" sz="1700" dirty="0" smtClean="0"/>
              <a:t>С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Мацинович</a:t>
            </a:r>
            <a:r>
              <a:rPr lang="ru-RU" sz="1700" dirty="0" smtClean="0"/>
              <a:t>,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 </a:t>
            </a:r>
            <a:r>
              <a:rPr lang="ru-RU" sz="1700" b="1" dirty="0" smtClean="0"/>
              <a:t>И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Головаха</a:t>
            </a:r>
            <a:r>
              <a:rPr lang="ru-RU" sz="1700" dirty="0" smtClean="0"/>
              <a:t>, </a:t>
            </a:r>
            <a:r>
              <a:rPr lang="en-US" sz="1700" dirty="0" smtClean="0"/>
              <a:t>  </a:t>
            </a:r>
            <a:r>
              <a:rPr lang="ru-RU" sz="1700" b="1" dirty="0" smtClean="0"/>
              <a:t>О</a:t>
            </a:r>
            <a:r>
              <a:rPr lang="en-US" sz="1700" b="1" dirty="0" smtClean="0"/>
              <a:t>.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Пиддубняк</a:t>
            </a:r>
            <a:r>
              <a:rPr lang="ru-RU" sz="1700" dirty="0" smtClean="0"/>
              <a:t>, С</a:t>
            </a:r>
            <a:r>
              <a:rPr lang="en-US" sz="1700" dirty="0" smtClean="0"/>
              <a:t>. </a:t>
            </a:r>
            <a:r>
              <a:rPr lang="ru-RU" sz="1700" dirty="0" smtClean="0"/>
              <a:t>В</a:t>
            </a:r>
            <a:r>
              <a:rPr lang="en-US" sz="1700" dirty="0" smtClean="0"/>
              <a:t>.</a:t>
            </a:r>
            <a:r>
              <a:rPr lang="ru-RU" sz="1700" dirty="0" smtClean="0"/>
              <a:t> Слюсаренко // </a:t>
            </a:r>
            <a:r>
              <a:rPr lang="ru-RU" sz="1700" dirty="0" err="1" smtClean="0"/>
              <a:t>Науковий</a:t>
            </a:r>
            <a:r>
              <a:rPr lang="ru-RU" sz="1700" dirty="0" smtClean="0"/>
              <a:t> </a:t>
            </a:r>
            <a:r>
              <a:rPr lang="ru-RU" sz="1700" dirty="0" err="1" smtClean="0"/>
              <a:t>вісник</a:t>
            </a:r>
            <a:r>
              <a:rPr lang="ru-RU" sz="1700" dirty="0" smtClean="0"/>
              <a:t> </a:t>
            </a:r>
            <a:r>
              <a:rPr lang="ru-RU" sz="1700" dirty="0" err="1" smtClean="0"/>
              <a:t>ветеринарної</a:t>
            </a:r>
            <a:r>
              <a:rPr lang="ru-RU" sz="1700" dirty="0" smtClean="0"/>
              <a:t> </a:t>
            </a:r>
            <a:r>
              <a:rPr lang="ru-RU" sz="1700" dirty="0" err="1" smtClean="0"/>
              <a:t>медицини</a:t>
            </a:r>
            <a:r>
              <a:rPr lang="ru-RU" sz="1700" dirty="0" smtClean="0"/>
              <a:t> / </a:t>
            </a:r>
            <a:r>
              <a:rPr lang="uk-UA" sz="1700" dirty="0" err="1" smtClean="0"/>
              <a:t>Білоцерків</a:t>
            </a:r>
            <a:r>
              <a:rPr lang="uk-UA" sz="1700" dirty="0" smtClean="0"/>
              <a:t>. нац. </a:t>
            </a:r>
            <a:r>
              <a:rPr lang="uk-UA" sz="1700" dirty="0" err="1" smtClean="0"/>
              <a:t>аграр</a:t>
            </a:r>
            <a:r>
              <a:rPr lang="uk-UA" sz="1700" dirty="0" smtClean="0"/>
              <a:t>. ун-т</a:t>
            </a:r>
            <a:r>
              <a:rPr lang="ru-RU" sz="1700" dirty="0" smtClean="0"/>
              <a:t>.–</a:t>
            </a:r>
            <a:r>
              <a:rPr lang="en-US" sz="1700" dirty="0" smtClean="0"/>
              <a:t> </a:t>
            </a:r>
            <a:r>
              <a:rPr lang="ru-RU" sz="1700" dirty="0" smtClean="0"/>
              <a:t>2016.–</a:t>
            </a:r>
            <a:r>
              <a:rPr lang="en-US" sz="1700" dirty="0" smtClean="0"/>
              <a:t> </a:t>
            </a:r>
            <a:r>
              <a:rPr lang="ru-RU" sz="1700" dirty="0" smtClean="0"/>
              <a:t>№ 2.– С. 63–69</a:t>
            </a:r>
          </a:p>
          <a:p>
            <a:r>
              <a:rPr lang="en-US" sz="1700" dirty="0" smtClean="0">
                <a:hlinkClick r:id="rId2"/>
              </a:rPr>
              <a:t>    </a:t>
            </a:r>
            <a:r>
              <a:rPr lang="ru-RU" sz="1700" dirty="0" err="1" smtClean="0">
                <a:hlinkClick r:id="rId2"/>
              </a:rPr>
              <a:t>Эндотоксикоз</a:t>
            </a:r>
            <a:r>
              <a:rPr lang="ru-RU" sz="1700" dirty="0" smtClean="0">
                <a:hlinkClick r:id="rId2"/>
              </a:rPr>
              <a:t> при </a:t>
            </a:r>
            <a:r>
              <a:rPr lang="ru-RU" sz="1700" dirty="0" err="1" smtClean="0">
                <a:hlinkClick r:id="rId2"/>
              </a:rPr>
              <a:t>абомазоэнтеритах</a:t>
            </a:r>
            <a:r>
              <a:rPr lang="ru-RU" sz="1700" dirty="0" smtClean="0">
                <a:hlinkClick r:id="rId2"/>
              </a:rPr>
              <a:t> у телят</a:t>
            </a:r>
            <a:r>
              <a:rPr lang="ru-RU" sz="1700" dirty="0" smtClean="0"/>
              <a:t> / А</a:t>
            </a:r>
            <a:r>
              <a:rPr lang="en-US" sz="1700" dirty="0" smtClean="0"/>
              <a:t>. </a:t>
            </a:r>
            <a:r>
              <a:rPr lang="ru-RU" sz="1700" dirty="0" smtClean="0"/>
              <a:t>А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Белко</a:t>
            </a:r>
            <a:r>
              <a:rPr lang="ru-RU" sz="1700" dirty="0" smtClean="0"/>
              <a:t>, А</a:t>
            </a:r>
            <a:r>
              <a:rPr lang="en-US" sz="1700" dirty="0" smtClean="0"/>
              <a:t>. </a:t>
            </a:r>
            <a:r>
              <a:rPr lang="ru-RU" sz="1700" dirty="0" smtClean="0"/>
              <a:t>А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Мацинович</a:t>
            </a:r>
            <a:r>
              <a:rPr lang="ru-RU" sz="1700" dirty="0" smtClean="0"/>
              <a:t>, В</a:t>
            </a:r>
            <a:r>
              <a:rPr lang="en-US" sz="1700" dirty="0" smtClean="0"/>
              <a:t>. </a:t>
            </a:r>
            <a:r>
              <a:rPr lang="ru-RU" sz="1700" dirty="0" smtClean="0"/>
              <a:t>П</a:t>
            </a:r>
            <a:r>
              <a:rPr lang="en-US" sz="1700" dirty="0" smtClean="0"/>
              <a:t>.</a:t>
            </a:r>
            <a:r>
              <a:rPr lang="ru-RU" sz="1700" dirty="0" smtClean="0"/>
              <a:t> Баран, М</a:t>
            </a:r>
            <a:r>
              <a:rPr lang="en-US" sz="1700" dirty="0" smtClean="0"/>
              <a:t>. </a:t>
            </a:r>
            <a:r>
              <a:rPr lang="ru-RU" sz="1700" dirty="0" smtClean="0"/>
              <a:t>В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Богомольцева</a:t>
            </a:r>
            <a:r>
              <a:rPr lang="ru-RU" sz="1700" dirty="0" smtClean="0"/>
              <a:t>,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 </a:t>
            </a:r>
            <a:r>
              <a:rPr lang="ru-RU" sz="1700" b="1" dirty="0" smtClean="0"/>
              <a:t>И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Головаха</a:t>
            </a:r>
            <a:r>
              <a:rPr lang="ru-RU" sz="1700" dirty="0" smtClean="0"/>
              <a:t>, </a:t>
            </a:r>
            <a:r>
              <a:rPr lang="ru-RU" sz="1700" b="1" dirty="0" smtClean="0"/>
              <a:t>О</a:t>
            </a:r>
            <a:r>
              <a:rPr lang="en-US" sz="1700" b="1" dirty="0" smtClean="0"/>
              <a:t>.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Пиддубняк</a:t>
            </a:r>
            <a:r>
              <a:rPr lang="ru-RU" sz="1700" dirty="0" smtClean="0"/>
              <a:t>, </a:t>
            </a:r>
            <a:r>
              <a:rPr lang="ru-RU" sz="1700" b="1" dirty="0" smtClean="0"/>
              <a:t>Н</a:t>
            </a:r>
            <a:r>
              <a:rPr lang="en-US" sz="1700" b="1" dirty="0" smtClean="0"/>
              <a:t>.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Вовкотруб</a:t>
            </a:r>
            <a:r>
              <a:rPr lang="ru-RU" sz="1700" b="1" dirty="0" smtClean="0"/>
              <a:t> </a:t>
            </a:r>
            <a:r>
              <a:rPr lang="ru-RU" sz="1700" dirty="0" smtClean="0"/>
              <a:t>// </a:t>
            </a:r>
            <a:r>
              <a:rPr lang="ru-RU" sz="1700" dirty="0" err="1" smtClean="0"/>
              <a:t>Науковий</a:t>
            </a:r>
            <a:r>
              <a:rPr lang="ru-RU" sz="1700" dirty="0" smtClean="0"/>
              <a:t> </a:t>
            </a:r>
            <a:r>
              <a:rPr lang="ru-RU" sz="1700" dirty="0" err="1" smtClean="0"/>
              <a:t>вісник</a:t>
            </a:r>
            <a:r>
              <a:rPr lang="ru-RU" sz="1700" dirty="0" smtClean="0"/>
              <a:t> </a:t>
            </a:r>
            <a:r>
              <a:rPr lang="ru-RU" sz="1700" dirty="0" err="1" smtClean="0"/>
              <a:t>ветеринарної</a:t>
            </a:r>
            <a:r>
              <a:rPr lang="ru-RU" sz="1700" dirty="0" smtClean="0"/>
              <a:t> </a:t>
            </a:r>
            <a:r>
              <a:rPr lang="ru-RU" sz="1700" dirty="0" err="1" smtClean="0"/>
              <a:t>медицини</a:t>
            </a:r>
            <a:r>
              <a:rPr lang="ru-RU" sz="1700" dirty="0" smtClean="0"/>
              <a:t> /</a:t>
            </a:r>
            <a:r>
              <a:rPr lang="en-US" sz="1700" dirty="0" smtClean="0"/>
              <a:t> </a:t>
            </a:r>
            <a:r>
              <a:rPr lang="uk-UA" sz="1700" dirty="0" err="1" smtClean="0"/>
              <a:t>Білоцерків</a:t>
            </a:r>
            <a:r>
              <a:rPr lang="uk-UA" sz="1700" dirty="0" smtClean="0"/>
              <a:t>. нац. </a:t>
            </a:r>
            <a:r>
              <a:rPr lang="uk-UA" sz="1700" dirty="0" err="1" smtClean="0"/>
              <a:t>аграр</a:t>
            </a:r>
            <a:r>
              <a:rPr lang="uk-UA" sz="1700" dirty="0" smtClean="0"/>
              <a:t>. ун-т</a:t>
            </a:r>
            <a:r>
              <a:rPr lang="ru-RU" sz="1700" dirty="0" smtClean="0"/>
              <a:t>.– 2016.– № 1.– С. 24–31</a:t>
            </a:r>
          </a:p>
          <a:p>
            <a:r>
              <a:rPr lang="en-US" sz="1700" dirty="0" smtClean="0">
                <a:hlinkClick r:id="rId4"/>
              </a:rPr>
              <a:t>    </a:t>
            </a:r>
            <a:r>
              <a:rPr lang="ru-RU" sz="1700" dirty="0" err="1" smtClean="0">
                <a:hlinkClick r:id="rId4"/>
              </a:rPr>
              <a:t>Порівняльна</a:t>
            </a:r>
            <a:r>
              <a:rPr lang="ru-RU" sz="1700" dirty="0" smtClean="0">
                <a:hlinkClick r:id="rId4"/>
              </a:rPr>
              <a:t> характеристика </a:t>
            </a:r>
            <a:r>
              <a:rPr lang="ru-RU" sz="1700" dirty="0" err="1" smtClean="0">
                <a:hlinkClick r:id="rId4"/>
              </a:rPr>
              <a:t>чутливості</a:t>
            </a:r>
            <a:r>
              <a:rPr lang="ru-RU" sz="1700" dirty="0" smtClean="0">
                <a:hlinkClick r:id="rId4"/>
              </a:rPr>
              <a:t> тест-систем ІФА </a:t>
            </a:r>
            <a:r>
              <a:rPr lang="ru-RU" sz="1700" dirty="0" err="1" smtClean="0">
                <a:hlinkClick r:id="rId4"/>
              </a:rPr>
              <a:t>різних</a:t>
            </a:r>
            <a:r>
              <a:rPr lang="ru-RU" sz="1700" dirty="0" smtClean="0">
                <a:hlinkClick r:id="rId4"/>
              </a:rPr>
              <a:t> </a:t>
            </a:r>
            <a:r>
              <a:rPr lang="ru-RU" sz="1700" dirty="0" err="1" smtClean="0">
                <a:hlinkClick r:id="rId4"/>
              </a:rPr>
              <a:t>виробників</a:t>
            </a:r>
            <a:r>
              <a:rPr lang="ru-RU" sz="1700" dirty="0" smtClean="0">
                <a:hlinkClick r:id="rId4"/>
              </a:rPr>
              <a:t> для </a:t>
            </a:r>
            <a:r>
              <a:rPr lang="ru-RU" sz="1700" dirty="0" err="1" smtClean="0">
                <a:hlinkClick r:id="rId4"/>
              </a:rPr>
              <a:t>діагностики</a:t>
            </a:r>
            <a:r>
              <a:rPr lang="ru-RU" sz="1700" dirty="0" smtClean="0">
                <a:hlinkClick r:id="rId4"/>
              </a:rPr>
              <a:t> лейкозу</a:t>
            </a:r>
            <a:r>
              <a:rPr lang="ru-RU" sz="1700" dirty="0" smtClean="0"/>
              <a:t> / О</a:t>
            </a:r>
            <a:r>
              <a:rPr lang="en-US" sz="1700" dirty="0" smtClean="0"/>
              <a:t>. </a:t>
            </a:r>
            <a:r>
              <a:rPr lang="ru-RU" sz="1700" dirty="0" smtClean="0"/>
              <a:t>С</a:t>
            </a:r>
            <a:r>
              <a:rPr lang="en-US" sz="1700" dirty="0" smtClean="0"/>
              <a:t>.</a:t>
            </a:r>
            <a:r>
              <a:rPr lang="ru-RU" sz="1700" dirty="0" smtClean="0"/>
              <a:t> Петренко, Г</a:t>
            </a:r>
            <a:r>
              <a:rPr lang="en-US" sz="1700" dirty="0" smtClean="0"/>
              <a:t>. </a:t>
            </a:r>
            <a:r>
              <a:rPr lang="ru-RU" sz="1700" dirty="0" smtClean="0"/>
              <a:t>Б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Алєксеєва</a:t>
            </a:r>
            <a:r>
              <a:rPr lang="ru-RU" sz="1700" dirty="0" smtClean="0"/>
              <a:t>, В</a:t>
            </a:r>
            <a:r>
              <a:rPr lang="en-US" sz="1700" dirty="0" smtClean="0"/>
              <a:t>. </a:t>
            </a:r>
            <a:r>
              <a:rPr lang="ru-RU" sz="1700" dirty="0" smtClean="0"/>
              <a:t>А</a:t>
            </a:r>
            <a:r>
              <a:rPr lang="en-US" sz="1700" dirty="0" smtClean="0"/>
              <a:t>.</a:t>
            </a:r>
            <a:r>
              <a:rPr lang="ru-RU" sz="1700" dirty="0" smtClean="0"/>
              <a:t> Прискока,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 </a:t>
            </a:r>
            <a:r>
              <a:rPr lang="ru-RU" sz="1700" b="1" dirty="0" smtClean="0"/>
              <a:t>І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Головаха</a:t>
            </a:r>
            <a:r>
              <a:rPr lang="ru-RU" sz="1700" dirty="0" smtClean="0"/>
              <a:t>, Г</a:t>
            </a:r>
            <a:r>
              <a:rPr lang="en-US" sz="1700" dirty="0" smtClean="0"/>
              <a:t>. </a:t>
            </a:r>
            <a:r>
              <a:rPr lang="ru-RU" sz="1700" dirty="0" smtClean="0"/>
              <a:t>В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Київська</a:t>
            </a:r>
            <a:r>
              <a:rPr lang="ru-RU" sz="1700" dirty="0" smtClean="0"/>
              <a:t> // </a:t>
            </a:r>
            <a:r>
              <a:rPr lang="ru-RU" sz="1700" dirty="0" err="1" smtClean="0"/>
              <a:t>Ветеринарна</a:t>
            </a:r>
            <a:r>
              <a:rPr lang="ru-RU" sz="1700" dirty="0" smtClean="0"/>
              <a:t> </a:t>
            </a:r>
            <a:r>
              <a:rPr lang="ru-RU" sz="1700" dirty="0" err="1" smtClean="0"/>
              <a:t>біотехнологія</a:t>
            </a:r>
            <a:r>
              <a:rPr lang="ru-RU" sz="1700" dirty="0" smtClean="0"/>
              <a:t>.– 2016.– </a:t>
            </a:r>
            <a:r>
              <a:rPr lang="ru-RU" sz="1700" dirty="0" err="1" smtClean="0"/>
              <a:t>Вип</a:t>
            </a:r>
            <a:r>
              <a:rPr lang="ru-RU" sz="1700" dirty="0" smtClean="0"/>
              <a:t>. 29.– С. 204–212</a:t>
            </a:r>
          </a:p>
          <a:p>
            <a:r>
              <a:rPr lang="en-US" sz="1700" dirty="0" smtClean="0"/>
              <a:t>    </a:t>
            </a:r>
            <a:r>
              <a:rPr lang="ru-RU" sz="1700" dirty="0" err="1" smtClean="0"/>
              <a:t>Зміни</a:t>
            </a:r>
            <a:r>
              <a:rPr lang="ru-RU" sz="1700" dirty="0" smtClean="0"/>
              <a:t> </a:t>
            </a:r>
            <a:r>
              <a:rPr lang="ru-RU" sz="1700" dirty="0" err="1" smtClean="0"/>
              <a:t>властивостей</a:t>
            </a:r>
            <a:r>
              <a:rPr lang="ru-RU" sz="1700" dirty="0" smtClean="0"/>
              <a:t> </a:t>
            </a:r>
            <a:r>
              <a:rPr lang="ru-RU" sz="1700" dirty="0" err="1" smtClean="0"/>
              <a:t>еритроцитів</a:t>
            </a:r>
            <a:r>
              <a:rPr lang="ru-RU" sz="1700" dirty="0" smtClean="0"/>
              <a:t> у собак / М</a:t>
            </a:r>
            <a:r>
              <a:rPr lang="en-US" sz="1700" dirty="0" smtClean="0"/>
              <a:t>. </a:t>
            </a:r>
            <a:r>
              <a:rPr lang="ru-RU" sz="1700" dirty="0" smtClean="0"/>
              <a:t>В</a:t>
            </a:r>
            <a:r>
              <a:rPr lang="en-US" sz="1700" dirty="0" smtClean="0"/>
              <a:t>.</a:t>
            </a:r>
            <a:r>
              <a:rPr lang="ru-RU" sz="1700" dirty="0" smtClean="0"/>
              <a:t> </a:t>
            </a:r>
            <a:r>
              <a:rPr lang="ru-RU" sz="1700" dirty="0" err="1" smtClean="0"/>
              <a:t>Анфьорова</a:t>
            </a:r>
            <a:r>
              <a:rPr lang="ru-RU" sz="1700" dirty="0" smtClean="0"/>
              <a:t>,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 </a:t>
            </a:r>
            <a:r>
              <a:rPr lang="ru-RU" sz="1700" b="1" dirty="0" smtClean="0"/>
              <a:t>І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Головаха</a:t>
            </a:r>
            <a:r>
              <a:rPr lang="ru-RU" sz="1700" b="1" dirty="0" smtClean="0"/>
              <a:t>, О</a:t>
            </a:r>
            <a:r>
              <a:rPr lang="en-US" sz="1700" b="1" dirty="0" smtClean="0"/>
              <a:t>. </a:t>
            </a:r>
            <a:r>
              <a:rPr lang="ru-RU" sz="1700" b="1" dirty="0" smtClean="0"/>
              <a:t>В</a:t>
            </a:r>
            <a:r>
              <a:rPr lang="en-US" sz="1700" b="1" dirty="0" smtClean="0"/>
              <a:t>.</a:t>
            </a:r>
            <a:r>
              <a:rPr lang="ru-RU" sz="1700" b="1" dirty="0" smtClean="0"/>
              <a:t> </a:t>
            </a:r>
            <a:r>
              <a:rPr lang="ru-RU" sz="1700" b="1" dirty="0" err="1" smtClean="0"/>
              <a:t>Піддубняк</a:t>
            </a:r>
            <a:r>
              <a:rPr lang="ru-RU" sz="1700" dirty="0" smtClean="0"/>
              <a:t>, </a:t>
            </a:r>
            <a:r>
              <a:rPr lang="en-US" sz="1700" dirty="0" smtClean="0"/>
              <a:t>  </a:t>
            </a:r>
            <a:r>
              <a:rPr lang="ru-RU" sz="1700" b="1" dirty="0" smtClean="0"/>
              <a:t>М. Я. </a:t>
            </a:r>
            <a:r>
              <a:rPr lang="ru-RU" sz="1700" b="1" dirty="0" err="1" smtClean="0"/>
              <a:t>Тишківський</a:t>
            </a:r>
            <a:r>
              <a:rPr lang="ru-RU" sz="1700" b="1" dirty="0" smtClean="0"/>
              <a:t> </a:t>
            </a:r>
            <a:r>
              <a:rPr lang="ru-RU" sz="1700" dirty="0" smtClean="0"/>
              <a:t>// Наук. </a:t>
            </a:r>
            <a:r>
              <a:rPr lang="ru-RU" sz="1700" dirty="0" err="1" smtClean="0"/>
              <a:t>вісник</a:t>
            </a:r>
            <a:r>
              <a:rPr lang="ru-RU" sz="1700" dirty="0" smtClean="0"/>
              <a:t> </a:t>
            </a:r>
            <a:r>
              <a:rPr lang="ru-RU" sz="1700" dirty="0" err="1" smtClean="0"/>
              <a:t>Львівського</a:t>
            </a:r>
            <a:r>
              <a:rPr lang="ru-RU" sz="1700" dirty="0" smtClean="0"/>
              <a:t> </a:t>
            </a:r>
            <a:r>
              <a:rPr lang="ru-RU" sz="1700" dirty="0" err="1" smtClean="0"/>
              <a:t>нац</a:t>
            </a:r>
            <a:r>
              <a:rPr lang="ru-RU" sz="1700" dirty="0" smtClean="0"/>
              <a:t>. ун-ту </a:t>
            </a:r>
            <a:r>
              <a:rPr lang="ru-RU" sz="1700" dirty="0" err="1" smtClean="0"/>
              <a:t>ветеринарної</a:t>
            </a:r>
            <a:r>
              <a:rPr lang="ru-RU" sz="1700" dirty="0" smtClean="0"/>
              <a:t> </a:t>
            </a:r>
            <a:r>
              <a:rPr lang="ru-RU" sz="1700" dirty="0" err="1" smtClean="0"/>
              <a:t>медицини</a:t>
            </a:r>
            <a:r>
              <a:rPr lang="ru-RU" sz="1700" dirty="0" smtClean="0"/>
              <a:t> та </a:t>
            </a:r>
            <a:r>
              <a:rPr lang="ru-RU" sz="1700" dirty="0" err="1" smtClean="0"/>
              <a:t>біотехнологій</a:t>
            </a:r>
            <a:r>
              <a:rPr lang="ru-RU" sz="1700" dirty="0" smtClean="0"/>
              <a:t> </a:t>
            </a:r>
            <a:r>
              <a:rPr lang="ru-RU" sz="1700" dirty="0" err="1" smtClean="0"/>
              <a:t>ім</a:t>
            </a:r>
            <a:r>
              <a:rPr lang="ru-RU" sz="1700" dirty="0" smtClean="0"/>
              <a:t>. С.З. </a:t>
            </a:r>
            <a:r>
              <a:rPr lang="ru-RU" sz="1700" dirty="0" err="1" smtClean="0"/>
              <a:t>Ґжицького</a:t>
            </a:r>
            <a:r>
              <a:rPr lang="ru-RU" sz="1700" dirty="0" smtClean="0"/>
              <a:t>.– 2016.–  </a:t>
            </a:r>
            <a:r>
              <a:rPr lang="ru-RU" sz="1700" dirty="0" err="1" smtClean="0"/>
              <a:t>Вип</a:t>
            </a:r>
            <a:r>
              <a:rPr lang="ru-RU" sz="1700" dirty="0" smtClean="0"/>
              <a:t>. 18.– № 3.– С. 3–6</a:t>
            </a:r>
          </a:p>
          <a:p>
            <a:r>
              <a:rPr lang="en-US" sz="1700" dirty="0" smtClean="0"/>
              <a:t>    </a:t>
            </a:r>
            <a:r>
              <a:rPr lang="ru-RU" sz="1700" dirty="0" err="1" smtClean="0"/>
              <a:t>Якісна</a:t>
            </a:r>
            <a:r>
              <a:rPr lang="ru-RU" sz="1700" dirty="0" smtClean="0"/>
              <a:t> </a:t>
            </a:r>
            <a:r>
              <a:rPr lang="ru-RU" sz="1700" dirty="0" err="1" smtClean="0"/>
              <a:t>годівля</a:t>
            </a:r>
            <a:r>
              <a:rPr lang="ru-RU" sz="1700" dirty="0" smtClean="0"/>
              <a:t> свиней - основа </a:t>
            </a:r>
            <a:r>
              <a:rPr lang="ru-RU" sz="1700" dirty="0" err="1" smtClean="0"/>
              <a:t>профілактики</a:t>
            </a:r>
            <a:r>
              <a:rPr lang="ru-RU" sz="1700" dirty="0" smtClean="0"/>
              <a:t> </a:t>
            </a:r>
            <a:r>
              <a:rPr lang="ru-RU" sz="1700" dirty="0" err="1" smtClean="0"/>
              <a:t>внутрішніх</a:t>
            </a:r>
            <a:r>
              <a:rPr lang="ru-RU" sz="1700" dirty="0" smtClean="0"/>
              <a:t> хвороб / О.</a:t>
            </a:r>
            <a:r>
              <a:rPr lang="en-US" sz="1700" dirty="0" smtClean="0"/>
              <a:t> </a:t>
            </a:r>
            <a:r>
              <a:rPr lang="ru-RU" sz="1700" dirty="0" smtClean="0"/>
              <a:t>В. </a:t>
            </a:r>
            <a:r>
              <a:rPr lang="ru-RU" sz="1700" dirty="0" err="1" smtClean="0"/>
              <a:t>Ємельяненко</a:t>
            </a:r>
            <a:r>
              <a:rPr lang="ru-RU" sz="1700" dirty="0" smtClean="0"/>
              <a:t> </a:t>
            </a:r>
            <a:r>
              <a:rPr lang="en-US" sz="1700" dirty="0" smtClean="0"/>
              <a:t>                  </a:t>
            </a:r>
            <a:r>
              <a:rPr lang="ru-RU" sz="1700" b="1" dirty="0" smtClean="0"/>
              <a:t>В.</a:t>
            </a:r>
            <a:r>
              <a:rPr lang="en-US" sz="1700" b="1" dirty="0" smtClean="0"/>
              <a:t> </a:t>
            </a:r>
            <a:r>
              <a:rPr lang="ru-RU" sz="1700" b="1" dirty="0" smtClean="0"/>
              <a:t>І.</a:t>
            </a:r>
            <a:r>
              <a:rPr lang="en-US" sz="1700" b="1" dirty="0" smtClean="0"/>
              <a:t> </a:t>
            </a:r>
            <a:r>
              <a:rPr lang="ru-RU" sz="1700" b="1" dirty="0" err="1" smtClean="0"/>
              <a:t>Головаха</a:t>
            </a:r>
            <a:r>
              <a:rPr lang="ru-RU" sz="1700" b="1" dirty="0" smtClean="0"/>
              <a:t>, В.</a:t>
            </a:r>
            <a:r>
              <a:rPr lang="en-US" sz="1700" b="1" dirty="0" smtClean="0"/>
              <a:t> </a:t>
            </a:r>
            <a:r>
              <a:rPr lang="ru-RU" sz="1700" b="1" dirty="0" smtClean="0"/>
              <a:t>О. </a:t>
            </a:r>
            <a:r>
              <a:rPr lang="ru-RU" sz="1700" b="1" dirty="0" err="1" smtClean="0"/>
              <a:t>Гарькавий</a:t>
            </a:r>
            <a:r>
              <a:rPr lang="ru-RU" sz="1700" b="1" dirty="0" smtClean="0"/>
              <a:t>, В.</a:t>
            </a:r>
            <a:r>
              <a:rPr lang="en-US" sz="1700" b="1" dirty="0" smtClean="0"/>
              <a:t> </a:t>
            </a:r>
            <a:r>
              <a:rPr lang="ru-RU" sz="1700" b="1" dirty="0" smtClean="0"/>
              <a:t>П. </a:t>
            </a:r>
            <a:r>
              <a:rPr lang="ru-RU" sz="1700" b="1" dirty="0" err="1" smtClean="0"/>
              <a:t>Москаленко</a:t>
            </a:r>
            <a:r>
              <a:rPr lang="ru-RU" sz="1700" b="1" dirty="0" smtClean="0"/>
              <a:t> </a:t>
            </a:r>
            <a:r>
              <a:rPr lang="ru-RU" sz="1700" dirty="0" smtClean="0"/>
              <a:t>// Наук. </a:t>
            </a:r>
            <a:r>
              <a:rPr lang="ru-RU" sz="1700" dirty="0" err="1" smtClean="0"/>
              <a:t>вісник</a:t>
            </a:r>
            <a:r>
              <a:rPr lang="ru-RU" sz="1700" dirty="0" smtClean="0"/>
              <a:t> </a:t>
            </a:r>
            <a:r>
              <a:rPr lang="ru-RU" sz="1700" dirty="0" err="1" smtClean="0"/>
              <a:t>Львівського</a:t>
            </a:r>
            <a:r>
              <a:rPr lang="ru-RU" sz="1700" dirty="0" smtClean="0"/>
              <a:t> </a:t>
            </a:r>
            <a:r>
              <a:rPr lang="ru-RU" sz="1700" dirty="0" err="1" smtClean="0"/>
              <a:t>нац</a:t>
            </a:r>
            <a:r>
              <a:rPr lang="ru-RU" sz="1700" dirty="0" smtClean="0"/>
              <a:t>. ун-ту </a:t>
            </a:r>
            <a:r>
              <a:rPr lang="ru-RU" sz="1700" dirty="0" err="1" smtClean="0"/>
              <a:t>ветеринарної</a:t>
            </a:r>
            <a:r>
              <a:rPr lang="ru-RU" sz="1700" dirty="0" smtClean="0"/>
              <a:t> </a:t>
            </a:r>
            <a:r>
              <a:rPr lang="ru-RU" sz="1700" dirty="0" err="1" smtClean="0"/>
              <a:t>медицини</a:t>
            </a:r>
            <a:r>
              <a:rPr lang="ru-RU" sz="1700" dirty="0" smtClean="0"/>
              <a:t> та </a:t>
            </a:r>
            <a:r>
              <a:rPr lang="ru-RU" sz="1700" dirty="0" err="1" smtClean="0"/>
              <a:t>біотехнологій</a:t>
            </a:r>
            <a:r>
              <a:rPr lang="ru-RU" sz="1700" dirty="0" smtClean="0"/>
              <a:t> </a:t>
            </a:r>
            <a:r>
              <a:rPr lang="ru-RU" sz="1700" dirty="0" err="1" smtClean="0"/>
              <a:t>ім</a:t>
            </a:r>
            <a:r>
              <a:rPr lang="ru-RU" sz="1700" dirty="0" smtClean="0"/>
              <a:t>. С.З. </a:t>
            </a:r>
            <a:r>
              <a:rPr lang="ru-RU" sz="1700" dirty="0" err="1" smtClean="0"/>
              <a:t>Ґжицького</a:t>
            </a:r>
            <a:r>
              <a:rPr lang="ru-RU" sz="1700" dirty="0" smtClean="0"/>
              <a:t>.– 2016.–  </a:t>
            </a:r>
            <a:r>
              <a:rPr lang="ru-RU" sz="1700" dirty="0" err="1" smtClean="0"/>
              <a:t>Вип</a:t>
            </a:r>
            <a:r>
              <a:rPr lang="ru-RU" sz="1700" dirty="0" smtClean="0"/>
              <a:t>. 18.– № 1.– С. 16–24</a:t>
            </a:r>
          </a:p>
          <a:p>
            <a:endParaRPr lang="en-US" sz="1600" dirty="0" smtClean="0"/>
          </a:p>
          <a:p>
            <a:pPr>
              <a:buNone/>
            </a:pPr>
            <a:r>
              <a:rPr lang="en-US" sz="1600" b="1" dirty="0" smtClean="0"/>
              <a:t> </a:t>
            </a:r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</a:ln>
        </p:spPr>
        <p:txBody>
          <a:bodyPr>
            <a:noAutofit/>
          </a:bodyPr>
          <a:lstStyle/>
          <a:p>
            <a:r>
              <a:rPr lang="uk-UA" sz="2400" dirty="0" smtClean="0"/>
              <a:t>Бібліографічний список наукових статей викладачів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                                           </a:t>
            </a:r>
            <a:r>
              <a:rPr lang="uk-UA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2800" dirty="0" smtClean="0"/>
              <a:t>  </a:t>
            </a:r>
            <a:r>
              <a:rPr lang="uk-UA" sz="2400" dirty="0" smtClean="0"/>
              <a:t>                                                                         в періодичних виданнях 201</a:t>
            </a:r>
            <a:r>
              <a:rPr lang="en-US" sz="2400" dirty="0" smtClean="0"/>
              <a:t>5</a:t>
            </a:r>
            <a:r>
              <a:rPr lang="uk-UA" sz="2400" dirty="0" smtClean="0"/>
              <a:t> – 2017 рр.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400600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600" dirty="0" smtClean="0"/>
              <a:t>    </a:t>
            </a:r>
            <a:r>
              <a:rPr lang="uk-UA" sz="1600" dirty="0" err="1" smtClean="0"/>
              <a:t>Применение</a:t>
            </a:r>
            <a:r>
              <a:rPr lang="uk-UA" sz="1600" dirty="0" smtClean="0"/>
              <a:t> </a:t>
            </a:r>
            <a:r>
              <a:rPr lang="uk-UA" sz="1600" dirty="0" err="1" smtClean="0"/>
              <a:t>микробиологических</a:t>
            </a:r>
            <a:r>
              <a:rPr lang="uk-UA" sz="1600" dirty="0" smtClean="0"/>
              <a:t> </a:t>
            </a:r>
            <a:r>
              <a:rPr lang="uk-UA" sz="1600" dirty="0" err="1" smtClean="0"/>
              <a:t>критерий</a:t>
            </a:r>
            <a:r>
              <a:rPr lang="uk-UA" sz="1600" dirty="0" smtClean="0"/>
              <a:t> на </a:t>
            </a:r>
            <a:r>
              <a:rPr lang="uk-UA" sz="1600" dirty="0" err="1" smtClean="0"/>
              <a:t>пищевых</a:t>
            </a:r>
            <a:r>
              <a:rPr lang="uk-UA" sz="1600" dirty="0" smtClean="0"/>
              <a:t> </a:t>
            </a:r>
            <a:r>
              <a:rPr lang="uk-UA" sz="1600" dirty="0" err="1" smtClean="0"/>
              <a:t>предприятиях</a:t>
            </a:r>
            <a:r>
              <a:rPr lang="uk-UA" sz="1600" dirty="0" smtClean="0"/>
              <a:t> </a:t>
            </a:r>
            <a:r>
              <a:rPr lang="uk-UA" sz="1600" dirty="0" err="1" smtClean="0"/>
              <a:t>Украины</a:t>
            </a:r>
            <a:r>
              <a:rPr lang="uk-UA" sz="1600" dirty="0" smtClean="0"/>
              <a:t>, </a:t>
            </a:r>
            <a:r>
              <a:rPr lang="uk-UA" sz="1600" dirty="0" err="1" smtClean="0"/>
              <a:t>которые</a:t>
            </a:r>
            <a:r>
              <a:rPr lang="uk-UA" sz="1600" dirty="0" smtClean="0"/>
              <a:t> </a:t>
            </a:r>
            <a:r>
              <a:rPr lang="uk-UA" sz="1600" dirty="0" err="1" smtClean="0"/>
              <a:t>приняты</a:t>
            </a:r>
            <a:r>
              <a:rPr lang="uk-UA" sz="1600" dirty="0" smtClean="0"/>
              <a:t> в </a:t>
            </a:r>
            <a:r>
              <a:rPr lang="uk-UA" sz="1600" dirty="0" err="1" smtClean="0"/>
              <a:t>ЕС</a:t>
            </a:r>
            <a:r>
              <a:rPr lang="uk-UA" sz="1600" dirty="0" smtClean="0"/>
              <a:t> / Н. М. </a:t>
            </a:r>
            <a:r>
              <a:rPr lang="uk-UA" sz="1600" dirty="0" err="1" smtClean="0"/>
              <a:t>Богатко</a:t>
            </a:r>
            <a:r>
              <a:rPr lang="ru-RU" sz="1600" dirty="0" smtClean="0"/>
              <a:t>, </a:t>
            </a:r>
            <a:r>
              <a:rPr lang="uk-UA" sz="1600" b="1" dirty="0" smtClean="0"/>
              <a:t>Г. А. </a:t>
            </a:r>
            <a:r>
              <a:rPr lang="uk-UA" sz="1600" b="1" dirty="0" err="1" smtClean="0"/>
              <a:t>Щуревич</a:t>
            </a:r>
            <a:r>
              <a:rPr lang="ru-RU" sz="1600" dirty="0" smtClean="0"/>
              <a:t>, </a:t>
            </a:r>
            <a:r>
              <a:rPr lang="uk-UA" sz="1600" dirty="0" smtClean="0"/>
              <a:t>Н. В. </a:t>
            </a:r>
            <a:r>
              <a:rPr lang="uk-UA" sz="1600" dirty="0" err="1" smtClean="0"/>
              <a:t>Букалова</a:t>
            </a:r>
            <a:r>
              <a:rPr lang="ru-RU" sz="1600" dirty="0" smtClean="0"/>
              <a:t>, </a:t>
            </a:r>
            <a:r>
              <a:rPr lang="uk-UA" sz="1600" b="1" dirty="0" smtClean="0"/>
              <a:t>Л. М. </a:t>
            </a:r>
            <a:r>
              <a:rPr lang="uk-UA" sz="1600" b="1" dirty="0" err="1" smtClean="0"/>
              <a:t>Богатко</a:t>
            </a:r>
            <a:r>
              <a:rPr lang="ru-RU" sz="1600" dirty="0" smtClean="0"/>
              <a:t>, </a:t>
            </a:r>
            <a:r>
              <a:rPr lang="uk-UA" sz="1600" dirty="0" smtClean="0"/>
              <a:t>В. З. </a:t>
            </a:r>
            <a:r>
              <a:rPr lang="uk-UA" sz="1600" dirty="0" err="1" smtClean="0"/>
              <a:t>Салата</a:t>
            </a:r>
            <a:r>
              <a:rPr lang="ru-RU" sz="1600" dirty="0" smtClean="0"/>
              <a:t>, </a:t>
            </a:r>
            <a:r>
              <a:rPr lang="uk-UA" sz="1600" dirty="0" smtClean="0"/>
              <a:t>Я. К. </a:t>
            </a:r>
            <a:r>
              <a:rPr lang="uk-UA" sz="1600" dirty="0" err="1" smtClean="0"/>
              <a:t>Сердюков</a:t>
            </a:r>
            <a:r>
              <a:rPr lang="uk-UA" sz="1600" dirty="0" smtClean="0"/>
              <a:t> // Науковий вісник Львівського національного університету ветеринарної медицини та біотехнологій імені СЗ </a:t>
            </a:r>
            <a:r>
              <a:rPr lang="uk-UA" sz="1600" dirty="0" err="1" smtClean="0"/>
              <a:t>Ґжицького.–</a:t>
            </a:r>
            <a:r>
              <a:rPr lang="uk-UA" sz="1600" dirty="0" smtClean="0"/>
              <a:t> 2016.– Т. 18.– № 1/2 (65).– С. 18 </a:t>
            </a:r>
            <a:endParaRPr lang="ru-RU" sz="1600" dirty="0" smtClean="0"/>
          </a:p>
          <a:p>
            <a:r>
              <a:rPr lang="uk-UA" sz="1600" dirty="0" err="1" smtClean="0"/>
              <a:t>Богатко</a:t>
            </a:r>
            <a:r>
              <a:rPr lang="uk-UA" sz="1600" dirty="0" smtClean="0"/>
              <a:t> Н. М. Застосування удосконалених методів визначення якості солених та маринованих грибів за їх ветеринарно-санітарної оцінки / Н. М. </a:t>
            </a:r>
            <a:r>
              <a:rPr lang="uk-UA" sz="1600" dirty="0" err="1" smtClean="0"/>
              <a:t>Богатко</a:t>
            </a:r>
            <a:r>
              <a:rPr lang="ru-RU" sz="1600" dirty="0" smtClean="0"/>
              <a:t>, </a:t>
            </a:r>
            <a:r>
              <a:rPr lang="uk-UA" sz="1600" dirty="0" smtClean="0"/>
              <a:t>Н. В. </a:t>
            </a:r>
            <a:r>
              <a:rPr lang="uk-UA" sz="1600" dirty="0" err="1" smtClean="0"/>
              <a:t>Букалова</a:t>
            </a:r>
            <a:r>
              <a:rPr lang="ru-RU" sz="1600" dirty="0" smtClean="0"/>
              <a:t>, </a:t>
            </a:r>
            <a:r>
              <a:rPr lang="uk-UA" sz="1600" b="1" dirty="0" smtClean="0"/>
              <a:t>Л. М. </a:t>
            </a:r>
            <a:r>
              <a:rPr lang="uk-UA" sz="1600" b="1" dirty="0" err="1" smtClean="0"/>
              <a:t>Богатко</a:t>
            </a:r>
            <a:r>
              <a:rPr lang="uk-UA" sz="1600" b="1" dirty="0" smtClean="0"/>
              <a:t> </a:t>
            </a:r>
            <a:r>
              <a:rPr lang="uk-UA" sz="1600" dirty="0" smtClean="0"/>
              <a:t>// Науковий вісник ветеринарної медицини / </a:t>
            </a:r>
            <a:r>
              <a:rPr lang="uk-UA" sz="1600" dirty="0" err="1" smtClean="0"/>
              <a:t>Білоцерків</a:t>
            </a:r>
            <a:r>
              <a:rPr lang="uk-UA" sz="1600" dirty="0" smtClean="0"/>
              <a:t>. нац. </a:t>
            </a:r>
            <a:r>
              <a:rPr lang="uk-UA" sz="1600" dirty="0" err="1" smtClean="0"/>
              <a:t>аграр</a:t>
            </a:r>
            <a:r>
              <a:rPr lang="uk-UA" sz="1600" dirty="0" smtClean="0"/>
              <a:t>. </a:t>
            </a:r>
            <a:r>
              <a:rPr lang="uk-UA" sz="1600" dirty="0" err="1" smtClean="0"/>
              <a:t>ун-т.–</a:t>
            </a:r>
            <a:r>
              <a:rPr lang="uk-UA" sz="1600" dirty="0" smtClean="0"/>
              <a:t> 2016.– № 2.– С. 28–32</a:t>
            </a:r>
          </a:p>
          <a:p>
            <a:r>
              <a:rPr lang="ru-RU" sz="1600" dirty="0" smtClean="0">
                <a:hlinkClick r:id="rId2"/>
              </a:rPr>
              <a:t>   </a:t>
            </a:r>
            <a:r>
              <a:rPr lang="ru-RU" sz="1600" dirty="0" err="1" smtClean="0">
                <a:hlinkClick r:id="rId2"/>
              </a:rPr>
              <a:t>Етіологічна</a:t>
            </a:r>
            <a:r>
              <a:rPr lang="ru-RU" sz="1600" dirty="0" smtClean="0">
                <a:hlinkClick r:id="rId2"/>
              </a:rPr>
              <a:t> структура </a:t>
            </a:r>
            <a:r>
              <a:rPr lang="ru-RU" sz="1600" dirty="0" err="1" smtClean="0">
                <a:hlinkClick r:id="rId2"/>
              </a:rPr>
              <a:t>лептоспірозу</a:t>
            </a:r>
            <a:r>
              <a:rPr lang="ru-RU" sz="1600" dirty="0" smtClean="0">
                <a:hlinkClick r:id="rId2"/>
              </a:rPr>
              <a:t> свиней у </a:t>
            </a:r>
            <a:r>
              <a:rPr lang="ru-RU" sz="1600" dirty="0" err="1" smtClean="0">
                <a:hlinkClick r:id="rId2"/>
              </a:rPr>
              <a:t>господарствах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України</a:t>
            </a:r>
            <a:r>
              <a:rPr lang="ru-RU" sz="1600" dirty="0" smtClean="0"/>
              <a:t> / В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</a:t>
            </a:r>
            <a:r>
              <a:rPr lang="ru-RU" sz="1600" dirty="0" smtClean="0"/>
              <a:t> Куликова, А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</a:t>
            </a:r>
            <a:r>
              <a:rPr lang="ru-RU" sz="1600" dirty="0" smtClean="0"/>
              <a:t> Пискун, В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err="1" smtClean="0"/>
              <a:t>Уховський</a:t>
            </a:r>
            <a:r>
              <a:rPr lang="ru-RU" sz="1600" dirty="0" smtClean="0"/>
              <a:t>, </a:t>
            </a:r>
            <a:r>
              <a:rPr lang="ru-RU" sz="1600" b="1" dirty="0" smtClean="0"/>
              <a:t>П</a:t>
            </a:r>
            <a:r>
              <a:rPr lang="uk-UA" sz="1600" b="1" dirty="0" smtClean="0"/>
              <a:t>. </a:t>
            </a:r>
            <a:r>
              <a:rPr lang="ru-RU" sz="1600" b="1" dirty="0" smtClean="0"/>
              <a:t>В</a:t>
            </a:r>
            <a:r>
              <a:rPr lang="uk-UA" sz="1600" b="1" dirty="0" smtClean="0"/>
              <a:t>.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Шарандак</a:t>
            </a:r>
            <a:r>
              <a:rPr lang="ru-RU" sz="1600" b="1" dirty="0" smtClean="0"/>
              <a:t> </a:t>
            </a:r>
            <a:r>
              <a:rPr lang="ru-RU" sz="1600" dirty="0" smtClean="0"/>
              <a:t>// </a:t>
            </a:r>
            <a:r>
              <a:rPr lang="ru-RU" sz="1600" dirty="0" err="1" smtClean="0"/>
              <a:t>Ветеринарна</a:t>
            </a:r>
            <a:r>
              <a:rPr lang="ru-RU" sz="1600" dirty="0" smtClean="0"/>
              <a:t> </a:t>
            </a:r>
            <a:r>
              <a:rPr lang="ru-RU" sz="1600" dirty="0" err="1" smtClean="0"/>
              <a:t>біотехнологія</a:t>
            </a:r>
            <a:r>
              <a:rPr lang="ru-RU" sz="1600" dirty="0" smtClean="0"/>
              <a:t>. – 2016. – № 28. – С. 125–133</a:t>
            </a:r>
          </a:p>
          <a:p>
            <a:r>
              <a:rPr lang="en-US" sz="1600" b="1" dirty="0" smtClean="0"/>
              <a:t>    </a:t>
            </a:r>
            <a:r>
              <a:rPr lang="ru-RU" sz="1600" b="1" dirty="0" err="1" smtClean="0"/>
              <a:t>Морозенко</a:t>
            </a:r>
            <a:r>
              <a:rPr lang="en-US" sz="1600" b="1" dirty="0" smtClean="0"/>
              <a:t> </a:t>
            </a:r>
            <a:r>
              <a:rPr lang="ru-RU" sz="1600" b="1" dirty="0" smtClean="0"/>
              <a:t>Д</a:t>
            </a:r>
            <a:r>
              <a:rPr lang="uk-UA" sz="1600" b="1" dirty="0" smtClean="0"/>
              <a:t>. </a:t>
            </a:r>
            <a:r>
              <a:rPr lang="ru-RU" sz="1600" b="1" dirty="0" smtClean="0"/>
              <a:t>В</a:t>
            </a:r>
            <a:r>
              <a:rPr lang="uk-UA" sz="1600" b="1" dirty="0" smtClean="0"/>
              <a:t>.</a:t>
            </a:r>
            <a:r>
              <a:rPr lang="ru-RU" sz="1600" dirty="0" smtClean="0"/>
              <a:t>  </a:t>
            </a:r>
            <a:r>
              <a:rPr lang="ru-RU" sz="1600" dirty="0" err="1" smtClean="0">
                <a:hlinkClick r:id="rId3"/>
              </a:rPr>
              <a:t>Клінічна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ефективність</a:t>
            </a:r>
            <a:r>
              <a:rPr lang="ru-RU" sz="1600" dirty="0" smtClean="0">
                <a:hlinkClick r:id="rId3"/>
              </a:rPr>
              <a:t> препарату, </a:t>
            </a:r>
            <a:r>
              <a:rPr lang="ru-RU" sz="1600" dirty="0" err="1" smtClean="0">
                <a:hlinkClick r:id="rId3"/>
              </a:rPr>
              <a:t>що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містить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глюкозаміну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гідрохлорид</a:t>
            </a:r>
            <a:r>
              <a:rPr lang="ru-RU" sz="1600" dirty="0" smtClean="0">
                <a:hlinkClick r:id="rId3"/>
              </a:rPr>
              <a:t>, у </a:t>
            </a:r>
            <a:r>
              <a:rPr lang="ru-RU" sz="1600" dirty="0" err="1" smtClean="0">
                <a:hlinkClick r:id="rId3"/>
              </a:rPr>
              <a:t>лікуванні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сечокам’яної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хвороби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домашніх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котів</a:t>
            </a:r>
            <a:r>
              <a:rPr lang="ru-RU" sz="1600" dirty="0" smtClean="0"/>
              <a:t> / </a:t>
            </a:r>
            <a:r>
              <a:rPr lang="ru-RU" sz="1600" b="1" dirty="0" smtClean="0"/>
              <a:t>Д</a:t>
            </a:r>
            <a:r>
              <a:rPr lang="uk-UA" sz="1600" b="1" dirty="0" smtClean="0"/>
              <a:t>. </a:t>
            </a:r>
            <a:r>
              <a:rPr lang="ru-RU" sz="1600" b="1" dirty="0" smtClean="0"/>
              <a:t>В</a:t>
            </a:r>
            <a:r>
              <a:rPr lang="uk-UA" sz="1600" b="1" dirty="0" smtClean="0"/>
              <a:t>.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Морозенко</a:t>
            </a:r>
            <a:r>
              <a:rPr lang="ru-RU" sz="1600" dirty="0" smtClean="0"/>
              <a:t>, К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err="1" smtClean="0"/>
              <a:t>Глєбова</a:t>
            </a:r>
            <a:r>
              <a:rPr lang="ru-RU" sz="1600" dirty="0" smtClean="0"/>
              <a:t> // Наук</a:t>
            </a:r>
            <a:r>
              <a:rPr lang="uk-UA" sz="1600" dirty="0" err="1" smtClean="0"/>
              <a:t>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Львів</a:t>
            </a:r>
            <a:r>
              <a:rPr lang="uk-UA" sz="1600" dirty="0" smtClean="0"/>
              <a:t>. н</a:t>
            </a:r>
            <a:r>
              <a:rPr lang="ru-RU" sz="1600" dirty="0" err="1" smtClean="0"/>
              <a:t>ац</a:t>
            </a:r>
            <a:r>
              <a:rPr lang="uk-UA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err="1" smtClean="0"/>
              <a:t>ун</a:t>
            </a:r>
            <a:r>
              <a:rPr lang="uk-UA" sz="1600" dirty="0" smtClean="0"/>
              <a:t>-</a:t>
            </a:r>
            <a:r>
              <a:rPr lang="ru-RU" sz="1600" dirty="0" smtClean="0"/>
              <a:t>ту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та </a:t>
            </a:r>
            <a:r>
              <a:rPr lang="ru-RU" sz="1600" dirty="0" err="1" smtClean="0"/>
              <a:t>біотехнологій</a:t>
            </a:r>
            <a:r>
              <a:rPr lang="ru-RU" sz="1600" dirty="0" smtClean="0"/>
              <a:t> </a:t>
            </a:r>
            <a:r>
              <a:rPr lang="ru-RU" sz="1600" dirty="0" err="1" smtClean="0"/>
              <a:t>ім</a:t>
            </a:r>
            <a:r>
              <a:rPr lang="uk-UA" sz="1600" dirty="0" smtClean="0"/>
              <a:t>.</a:t>
            </a:r>
            <a:r>
              <a:rPr lang="ru-RU" sz="1600" dirty="0" smtClean="0"/>
              <a:t> С</a:t>
            </a:r>
            <a:r>
              <a:rPr lang="uk-UA" sz="1600" dirty="0" smtClean="0"/>
              <a:t>. </a:t>
            </a:r>
            <a:r>
              <a:rPr lang="ru-RU" sz="1600" dirty="0" smtClean="0"/>
              <a:t>З</a:t>
            </a:r>
            <a:r>
              <a:rPr lang="uk-UA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err="1" smtClean="0"/>
              <a:t>Ґжицького</a:t>
            </a:r>
            <a:r>
              <a:rPr lang="ru-RU" sz="1600" dirty="0" smtClean="0"/>
              <a:t>. </a:t>
            </a:r>
            <a:r>
              <a:rPr lang="ru-RU" sz="1600" dirty="0" err="1" smtClean="0"/>
              <a:t>Серія</a:t>
            </a:r>
            <a:r>
              <a:rPr lang="ru-RU" sz="1600" dirty="0" smtClean="0"/>
              <a:t>: </a:t>
            </a:r>
            <a:r>
              <a:rPr lang="ru-RU" sz="1600" dirty="0" err="1" smtClean="0"/>
              <a:t>Ветеринарні</a:t>
            </a:r>
            <a:r>
              <a:rPr lang="ru-RU" sz="1600" dirty="0" smtClean="0"/>
              <a:t> науки. – 2016. – Т. 18. – № 3. – С. 184–186</a:t>
            </a:r>
            <a:r>
              <a:rPr lang="uk-UA" sz="1600" b="1" dirty="0" smtClean="0"/>
              <a:t>    </a:t>
            </a:r>
          </a:p>
          <a:p>
            <a:r>
              <a:rPr lang="uk-UA" sz="1600" b="1" dirty="0" smtClean="0"/>
              <a:t>    </a:t>
            </a:r>
            <a:r>
              <a:rPr lang="uk-UA" sz="1600" b="1" dirty="0" err="1" smtClean="0"/>
              <a:t>Безух</a:t>
            </a:r>
            <a:r>
              <a:rPr lang="uk-UA" sz="1600" b="1" dirty="0" smtClean="0"/>
              <a:t> В.</a:t>
            </a:r>
            <a:r>
              <a:rPr lang="en-US" sz="1600" b="1" dirty="0" smtClean="0"/>
              <a:t> </a:t>
            </a:r>
            <a:r>
              <a:rPr lang="uk-UA" sz="1600" b="1" dirty="0" smtClean="0"/>
              <a:t>М. </a:t>
            </a:r>
            <a:r>
              <a:rPr lang="uk-UA" sz="1600" dirty="0" smtClean="0">
                <a:hlinkClick r:id="rId4"/>
              </a:rPr>
              <a:t>Клініко-гематологічний статус собак за отруєння </a:t>
            </a:r>
            <a:r>
              <a:rPr lang="uk-UA" sz="1600" dirty="0" err="1" smtClean="0">
                <a:hlinkClick r:id="rId4"/>
              </a:rPr>
              <a:t>зоокумарином</a:t>
            </a:r>
            <a:r>
              <a:rPr lang="uk-UA" sz="1600" dirty="0" smtClean="0"/>
              <a:t> / В.</a:t>
            </a:r>
            <a:r>
              <a:rPr lang="en-US" sz="1600" dirty="0" smtClean="0"/>
              <a:t> </a:t>
            </a:r>
            <a:r>
              <a:rPr lang="uk-UA" sz="1600" dirty="0" smtClean="0"/>
              <a:t>М.</a:t>
            </a:r>
            <a:r>
              <a:rPr lang="en-US" sz="1600" dirty="0" smtClean="0"/>
              <a:t> </a:t>
            </a:r>
            <a:r>
              <a:rPr lang="uk-UA" sz="1600" dirty="0" err="1" smtClean="0"/>
              <a:t>Безух</a:t>
            </a:r>
            <a:r>
              <a:rPr lang="en-US" sz="1600" dirty="0" smtClean="0"/>
              <a:t>,</a:t>
            </a:r>
            <a:r>
              <a:rPr lang="uk-UA" sz="1600" dirty="0" smtClean="0"/>
              <a:t> </a:t>
            </a:r>
            <a:r>
              <a:rPr lang="en-US" sz="1600" dirty="0" smtClean="0"/>
              <a:t>       </a:t>
            </a:r>
            <a:r>
              <a:rPr lang="uk-UA" sz="1600" dirty="0" smtClean="0"/>
              <a:t>   </a:t>
            </a:r>
            <a:r>
              <a:rPr lang="uk-UA" sz="1600" b="1" dirty="0" smtClean="0"/>
              <a:t>О.</a:t>
            </a:r>
            <a:r>
              <a:rPr lang="en-US" sz="1600" b="1" dirty="0" smtClean="0"/>
              <a:t> </a:t>
            </a:r>
            <a:r>
              <a:rPr lang="uk-UA" sz="1600" b="1" dirty="0" smtClean="0"/>
              <a:t>В. Піддубняк </a:t>
            </a:r>
            <a:r>
              <a:rPr lang="uk-UA" sz="1600" dirty="0" smtClean="0"/>
              <a:t>// Науковий вісник ветеринарної медицини / </a:t>
            </a:r>
            <a:r>
              <a:rPr lang="uk-UA" sz="1600" dirty="0" err="1" smtClean="0"/>
              <a:t>Білоцерків</a:t>
            </a:r>
            <a:r>
              <a:rPr lang="uk-UA" sz="1600" dirty="0" smtClean="0"/>
              <a:t>. нац. </a:t>
            </a:r>
            <a:r>
              <a:rPr lang="uk-UA" sz="1600" dirty="0" err="1" smtClean="0"/>
              <a:t>аграр</a:t>
            </a:r>
            <a:r>
              <a:rPr lang="uk-UA" sz="1600" dirty="0" smtClean="0"/>
              <a:t>. </a:t>
            </a:r>
            <a:r>
              <a:rPr lang="uk-UA" sz="1600" dirty="0" err="1" smtClean="0"/>
              <a:t>ун-т.–</a:t>
            </a:r>
            <a:r>
              <a:rPr lang="uk-UA" sz="1600" dirty="0" smtClean="0"/>
              <a:t> 2015.– № 1.–</a:t>
            </a:r>
            <a:r>
              <a:rPr lang="en-US" sz="1600" dirty="0" smtClean="0"/>
              <a:t> </a:t>
            </a:r>
            <a:r>
              <a:rPr lang="uk-UA" sz="1600" dirty="0" smtClean="0"/>
              <a:t>С.</a:t>
            </a:r>
            <a:r>
              <a:rPr lang="en-US" sz="1600" dirty="0" smtClean="0"/>
              <a:t> </a:t>
            </a:r>
            <a:r>
              <a:rPr lang="uk-UA" sz="1600" dirty="0" smtClean="0"/>
              <a:t>10-13</a:t>
            </a:r>
          </a:p>
          <a:p>
            <a:r>
              <a:rPr lang="uk-UA" sz="1600" b="1" dirty="0" smtClean="0"/>
              <a:t> </a:t>
            </a:r>
            <a:r>
              <a:rPr lang="en-US" sz="1600" b="1" dirty="0" smtClean="0"/>
              <a:t>   </a:t>
            </a:r>
            <a:r>
              <a:rPr lang="uk-UA" sz="1600" b="1" dirty="0" err="1" smtClean="0"/>
              <a:t>Сахнюк</a:t>
            </a:r>
            <a:r>
              <a:rPr lang="uk-UA" sz="1600" b="1" dirty="0" smtClean="0"/>
              <a:t> В. В. </a:t>
            </a:r>
            <a:r>
              <a:rPr lang="uk-UA" sz="1600" dirty="0" smtClean="0"/>
              <a:t>Профілактика множинної внутрішньої патології у високопродуктивних корів / В. В. </a:t>
            </a:r>
            <a:r>
              <a:rPr lang="uk-UA" sz="1600" dirty="0" err="1" smtClean="0"/>
              <a:t>Сахнюк</a:t>
            </a:r>
            <a:r>
              <a:rPr lang="uk-UA" sz="1600" dirty="0" smtClean="0"/>
              <a:t> , В. І. </a:t>
            </a:r>
            <a:r>
              <a:rPr lang="uk-UA" sz="1600" dirty="0" err="1" smtClean="0"/>
              <a:t>Левченко</a:t>
            </a:r>
            <a:r>
              <a:rPr lang="uk-UA" sz="1600" dirty="0" smtClean="0"/>
              <a:t>, </a:t>
            </a:r>
            <a:r>
              <a:rPr lang="uk-UA" sz="1600" b="1" dirty="0" smtClean="0"/>
              <a:t>О. В. Чуб </a:t>
            </a:r>
            <a:r>
              <a:rPr lang="uk-UA" sz="1600" dirty="0" smtClean="0"/>
              <a:t>// Науковий вісник ветеринарної медицини / </a:t>
            </a:r>
            <a:r>
              <a:rPr lang="uk-UA" sz="1600" dirty="0" err="1" smtClean="0"/>
              <a:t>Білоцерків</a:t>
            </a:r>
            <a:r>
              <a:rPr lang="uk-UA" sz="1600" dirty="0" smtClean="0"/>
              <a:t>. нац. </a:t>
            </a:r>
            <a:r>
              <a:rPr lang="uk-UA" sz="1600" dirty="0" err="1" smtClean="0"/>
              <a:t>аграр</a:t>
            </a:r>
            <a:r>
              <a:rPr lang="uk-UA" sz="1600" dirty="0" smtClean="0"/>
              <a:t>. </a:t>
            </a:r>
            <a:r>
              <a:rPr lang="uk-UA" sz="1600" dirty="0" err="1" smtClean="0"/>
              <a:t>ун-т.–</a:t>
            </a:r>
            <a:r>
              <a:rPr lang="uk-UA" sz="1600" dirty="0" smtClean="0"/>
              <a:t> 2015.– № 1.– С. 30-37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 smtClean="0"/>
              <a:t>Бібліографічний список наукових статей викладачів</a:t>
            </a:r>
            <a: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                                           </a:t>
            </a:r>
            <a:r>
              <a:rPr lang="uk-UA" sz="31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кафедри терапії та клінічної діагностики</a:t>
            </a:r>
            <a:r>
              <a:rPr lang="uk-UA" sz="3100" dirty="0" smtClean="0"/>
              <a:t>                                                                           </a:t>
            </a:r>
            <a:r>
              <a:rPr lang="uk-UA" sz="2700" dirty="0" smtClean="0"/>
              <a:t>в періодичних виданнях 201</a:t>
            </a:r>
            <a:r>
              <a:rPr lang="en-US" sz="2700" dirty="0" smtClean="0"/>
              <a:t>5</a:t>
            </a:r>
            <a:r>
              <a:rPr lang="uk-UA" sz="2700" dirty="0" smtClean="0"/>
              <a:t> – 2017 рр. </a:t>
            </a:r>
            <a: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uk-UA" sz="27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5328592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600" dirty="0" smtClean="0">
                <a:hlinkClick r:id="rId2"/>
              </a:rPr>
              <a:t>    </a:t>
            </a:r>
            <a:r>
              <a:rPr lang="ru-RU" sz="1600" dirty="0" err="1" smtClean="0">
                <a:hlinkClick r:id="rId2"/>
              </a:rPr>
              <a:t>Визначення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фальсифікації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м’яса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забійних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тварин</a:t>
            </a:r>
            <a:r>
              <a:rPr lang="ru-RU" sz="1600" dirty="0" smtClean="0">
                <a:hlinkClick r:id="rId2"/>
              </a:rPr>
              <a:t> та </a:t>
            </a:r>
            <a:r>
              <a:rPr lang="ru-RU" sz="1600" dirty="0" err="1" smtClean="0">
                <a:hlinkClick r:id="rId2"/>
              </a:rPr>
              <a:t>птиці</a:t>
            </a:r>
            <a:r>
              <a:rPr lang="ru-RU" sz="1600" dirty="0" smtClean="0">
                <a:hlinkClick r:id="rId2"/>
              </a:rPr>
              <a:t> при </a:t>
            </a:r>
            <a:r>
              <a:rPr lang="ru-RU" sz="1600" dirty="0" err="1" smtClean="0">
                <a:hlinkClick r:id="rId2"/>
              </a:rPr>
              <a:t>застосуванні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експрес-методу</a:t>
            </a:r>
            <a:r>
              <a:rPr lang="ru-RU" sz="1600" dirty="0" smtClean="0"/>
              <a:t> /      Н. М., </a:t>
            </a:r>
            <a:r>
              <a:rPr lang="ru-RU" sz="1600" dirty="0" err="1" smtClean="0"/>
              <a:t>Богатко</a:t>
            </a:r>
            <a:r>
              <a:rPr lang="ru-RU" sz="1600" dirty="0" smtClean="0"/>
              <a:t>, Н. В. </a:t>
            </a:r>
            <a:r>
              <a:rPr lang="ru-RU" sz="1600" dirty="0" err="1" smtClean="0"/>
              <a:t>Букалова</a:t>
            </a:r>
            <a:r>
              <a:rPr lang="ru-RU" sz="1600" dirty="0" smtClean="0"/>
              <a:t>, </a:t>
            </a:r>
            <a:r>
              <a:rPr lang="ru-RU" sz="1600" b="1" dirty="0" smtClean="0"/>
              <a:t>А. Ю</a:t>
            </a:r>
            <a:r>
              <a:rPr lang="ru-RU" sz="1600" dirty="0" smtClean="0"/>
              <a:t>. </a:t>
            </a:r>
            <a:r>
              <a:rPr lang="ru-RU" sz="1600" b="1" dirty="0" smtClean="0"/>
              <a:t>Мельник</a:t>
            </a:r>
            <a:r>
              <a:rPr lang="ru-RU" sz="1600" dirty="0" smtClean="0"/>
              <a:t>, </a:t>
            </a:r>
            <a:r>
              <a:rPr lang="ru-RU" sz="1600" b="1" dirty="0" smtClean="0"/>
              <a:t>Л. М</a:t>
            </a:r>
            <a:r>
              <a:rPr lang="ru-RU" sz="1600" dirty="0" smtClean="0"/>
              <a:t>. </a:t>
            </a:r>
            <a:r>
              <a:rPr lang="ru-RU" sz="1600" b="1" dirty="0" err="1" smtClean="0"/>
              <a:t>Богатко</a:t>
            </a:r>
            <a:r>
              <a:rPr lang="ru-RU" sz="1600" dirty="0" smtClean="0"/>
              <a:t>, В. З. Салата, Я. К. Сердюков, Д. Л. </a:t>
            </a:r>
            <a:r>
              <a:rPr lang="ru-RU" sz="1600" dirty="0" err="1" smtClean="0"/>
              <a:t>Богатко</a:t>
            </a:r>
            <a:r>
              <a:rPr lang="ru-RU" sz="1600" dirty="0" smtClean="0"/>
              <a:t>, А. Ф. </a:t>
            </a:r>
            <a:r>
              <a:rPr lang="ru-RU" sz="1600" dirty="0" err="1" smtClean="0"/>
              <a:t>Богатко</a:t>
            </a:r>
            <a:r>
              <a:rPr lang="ru-RU" sz="1600" dirty="0" smtClean="0"/>
              <a:t> // Наук.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Львівського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нац</a:t>
            </a:r>
            <a:r>
              <a:rPr lang="ru-RU" sz="1600" dirty="0" smtClean="0"/>
              <a:t>. ун-ту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та </a:t>
            </a:r>
            <a:r>
              <a:rPr lang="ru-RU" sz="1600" dirty="0" err="1" smtClean="0"/>
              <a:t>біотехнологій</a:t>
            </a:r>
            <a:r>
              <a:rPr lang="ru-RU" sz="1600" dirty="0" smtClean="0"/>
              <a:t> </a:t>
            </a:r>
            <a:r>
              <a:rPr lang="ru-RU" sz="1600" dirty="0" err="1" smtClean="0"/>
              <a:t>ім</a:t>
            </a:r>
            <a:r>
              <a:rPr lang="ru-RU" sz="1600" dirty="0" smtClean="0"/>
              <a:t>. С.З. </a:t>
            </a:r>
            <a:r>
              <a:rPr lang="ru-RU" sz="1600" dirty="0" err="1" smtClean="0"/>
              <a:t>Ґжицького</a:t>
            </a:r>
            <a:r>
              <a:rPr lang="ru-RU" sz="1600" dirty="0" smtClean="0"/>
              <a:t>.– 2015.–  № 1 (2).– С</a:t>
            </a:r>
            <a:r>
              <a:rPr lang="uk-UA" sz="1600" dirty="0" smtClean="0"/>
              <a:t>.</a:t>
            </a:r>
            <a:r>
              <a:rPr lang="ru-RU" sz="1600" dirty="0" smtClean="0"/>
              <a:t> 199-204</a:t>
            </a:r>
          </a:p>
          <a:p>
            <a:r>
              <a:rPr lang="ru-RU" sz="1600" dirty="0" smtClean="0"/>
              <a:t>    </a:t>
            </a:r>
            <a:r>
              <a:rPr lang="ru-RU" sz="1600" b="1" dirty="0" err="1" smtClean="0"/>
              <a:t>Сахнюк</a:t>
            </a:r>
            <a:r>
              <a:rPr lang="ru-RU" sz="1600" b="1" dirty="0" smtClean="0"/>
              <a:t> В. В. </a:t>
            </a:r>
            <a:r>
              <a:rPr lang="ru-RU" sz="1600" dirty="0" err="1" smtClean="0"/>
              <a:t>Профілактика</a:t>
            </a:r>
            <a:r>
              <a:rPr lang="ru-RU" sz="1600" dirty="0" smtClean="0"/>
              <a:t> </a:t>
            </a:r>
            <a:r>
              <a:rPr lang="ru-RU" sz="1600" dirty="0" err="1" smtClean="0"/>
              <a:t>множинної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внутрішньої</a:t>
            </a:r>
            <a:r>
              <a:rPr lang="ru-RU" sz="1600" dirty="0" smtClean="0"/>
              <a:t> </a:t>
            </a:r>
            <a:r>
              <a:rPr lang="ru-RU" sz="1600" dirty="0" err="1" smtClean="0"/>
              <a:t>патології</a:t>
            </a:r>
            <a:r>
              <a:rPr lang="ru-RU" sz="1600" dirty="0" smtClean="0"/>
              <a:t> у </a:t>
            </a:r>
            <a:r>
              <a:rPr lang="ru-RU" sz="1600" dirty="0" err="1" smtClean="0"/>
              <a:t>високопродуктивних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корів</a:t>
            </a:r>
            <a:r>
              <a:rPr lang="ru-RU" sz="1600" dirty="0" smtClean="0"/>
              <a:t> / В.В. </a:t>
            </a:r>
            <a:r>
              <a:rPr lang="ru-RU" sz="1600" dirty="0" err="1" smtClean="0"/>
              <a:t>Сахнюк</a:t>
            </a:r>
            <a:r>
              <a:rPr lang="ru-RU" sz="1600" dirty="0" smtClean="0"/>
              <a:t>, В.І. Левченко, О.В. Чуб // </a:t>
            </a:r>
            <a:r>
              <a:rPr lang="ru-RU" sz="1600" dirty="0" err="1" smtClean="0"/>
              <a:t>Науковий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/ БНАУ.– 2015.–</a:t>
            </a:r>
            <a:r>
              <a:rPr lang="en-US" sz="1600" dirty="0" smtClean="0"/>
              <a:t> </a:t>
            </a:r>
            <a:r>
              <a:rPr lang="ru-RU" sz="1600" dirty="0" smtClean="0"/>
              <a:t>№ 1.– С. 30–37</a:t>
            </a:r>
          </a:p>
          <a:p>
            <a:r>
              <a:rPr lang="uk-UA" sz="1600" b="1" dirty="0" smtClean="0"/>
              <a:t>    </a:t>
            </a:r>
            <a:r>
              <a:rPr lang="uk-UA" sz="1600" b="1" dirty="0" err="1" smtClean="0"/>
              <a:t>Безух</a:t>
            </a:r>
            <a:r>
              <a:rPr lang="uk-UA" sz="1600" b="1" dirty="0" smtClean="0"/>
              <a:t> В. М. </a:t>
            </a:r>
            <a:r>
              <a:rPr lang="uk-UA" sz="1600" dirty="0" smtClean="0">
                <a:hlinkClick r:id="rId3"/>
              </a:rPr>
              <a:t>Клініко-гематологічний статус собак за отруєння </a:t>
            </a:r>
            <a:r>
              <a:rPr lang="uk-UA" sz="1600" dirty="0" err="1" smtClean="0">
                <a:hlinkClick r:id="rId3"/>
              </a:rPr>
              <a:t>зоокумарином</a:t>
            </a:r>
            <a:r>
              <a:rPr lang="uk-UA" sz="1600" dirty="0" smtClean="0"/>
              <a:t> / В. М.</a:t>
            </a:r>
            <a:r>
              <a:rPr lang="en-US" sz="1600" dirty="0" smtClean="0"/>
              <a:t> </a:t>
            </a:r>
            <a:r>
              <a:rPr lang="uk-UA" sz="1600" dirty="0" err="1" smtClean="0"/>
              <a:t>Безух</a:t>
            </a:r>
            <a:r>
              <a:rPr lang="en-US" sz="1600" dirty="0" smtClean="0"/>
              <a:t>,</a:t>
            </a:r>
            <a:r>
              <a:rPr lang="uk-UA" sz="1600" dirty="0" smtClean="0"/>
              <a:t>             </a:t>
            </a:r>
            <a:r>
              <a:rPr lang="uk-UA" sz="1600" b="1" dirty="0" smtClean="0"/>
              <a:t>О. В. Піддубняк </a:t>
            </a:r>
            <a:r>
              <a:rPr lang="uk-UA" sz="1600" dirty="0" smtClean="0"/>
              <a:t>// Науковий вісник ветеринарної медицини / </a:t>
            </a:r>
            <a:r>
              <a:rPr lang="uk-UA" sz="1600" dirty="0" err="1" smtClean="0"/>
              <a:t>Білоцеків</a:t>
            </a:r>
            <a:r>
              <a:rPr lang="uk-UA" sz="1600" dirty="0" smtClean="0"/>
              <a:t>. нац. </a:t>
            </a:r>
            <a:r>
              <a:rPr lang="uk-UA" sz="1600" dirty="0" err="1" smtClean="0"/>
              <a:t>аграр</a:t>
            </a:r>
            <a:r>
              <a:rPr lang="uk-UA" sz="1600" dirty="0" smtClean="0"/>
              <a:t>. </a:t>
            </a:r>
            <a:r>
              <a:rPr lang="uk-UA" sz="1600" dirty="0" err="1" smtClean="0"/>
              <a:t>ун-т.–</a:t>
            </a:r>
            <a:r>
              <a:rPr lang="uk-UA" sz="1600" dirty="0" smtClean="0"/>
              <a:t> 2015.– № 1.–</a:t>
            </a:r>
            <a:r>
              <a:rPr lang="en-US" sz="1600" dirty="0" smtClean="0"/>
              <a:t> </a:t>
            </a:r>
            <a:r>
              <a:rPr lang="uk-UA" sz="1600" dirty="0" smtClean="0"/>
              <a:t>С. 10-13</a:t>
            </a:r>
          </a:p>
          <a:p>
            <a:r>
              <a:rPr lang="uk-UA" sz="1600" b="1" dirty="0" smtClean="0"/>
              <a:t>    </a:t>
            </a:r>
            <a:r>
              <a:rPr lang="uk-UA" sz="1600" b="1" dirty="0" err="1" smtClean="0"/>
              <a:t>Сахнюк</a:t>
            </a:r>
            <a:r>
              <a:rPr lang="uk-UA" sz="1600" b="1" dirty="0" smtClean="0"/>
              <a:t> В. В. </a:t>
            </a:r>
            <a:r>
              <a:rPr lang="uk-UA" sz="1600" dirty="0" smtClean="0"/>
              <a:t>Профілактика множинної внутрішньої патології у високопродуктивних корів /      В. В. </a:t>
            </a:r>
            <a:r>
              <a:rPr lang="uk-UA" sz="1600" dirty="0" err="1" smtClean="0"/>
              <a:t>Сахнюк</a:t>
            </a:r>
            <a:r>
              <a:rPr lang="uk-UA" sz="1600" dirty="0" smtClean="0"/>
              <a:t> , В. І. </a:t>
            </a:r>
            <a:r>
              <a:rPr lang="uk-UA" sz="1600" dirty="0" err="1" smtClean="0"/>
              <a:t>Левченко</a:t>
            </a:r>
            <a:r>
              <a:rPr lang="uk-UA" sz="1600" dirty="0" smtClean="0"/>
              <a:t>, </a:t>
            </a:r>
            <a:r>
              <a:rPr lang="uk-UA" sz="1600" b="1" dirty="0" smtClean="0"/>
              <a:t>О. В. Чуб </a:t>
            </a:r>
            <a:r>
              <a:rPr lang="uk-UA" sz="1600" dirty="0" smtClean="0"/>
              <a:t>// Науковий вісник ветеринарної медицини / </a:t>
            </a:r>
            <a:r>
              <a:rPr lang="uk-UA" sz="1600" dirty="0" err="1" smtClean="0"/>
              <a:t>Білоцеків</a:t>
            </a:r>
            <a:r>
              <a:rPr lang="uk-UA" sz="1600" dirty="0" smtClean="0"/>
              <a:t>. нац. </a:t>
            </a:r>
            <a:r>
              <a:rPr lang="uk-UA" sz="1600" dirty="0" err="1" smtClean="0"/>
              <a:t>аграр</a:t>
            </a:r>
            <a:r>
              <a:rPr lang="uk-UA" sz="1600" dirty="0" smtClean="0"/>
              <a:t>. </a:t>
            </a:r>
            <a:r>
              <a:rPr lang="en-US" sz="1600" dirty="0" smtClean="0"/>
              <a:t>  </a:t>
            </a:r>
            <a:r>
              <a:rPr lang="uk-UA" sz="1600" dirty="0" err="1" smtClean="0"/>
              <a:t>ун-т.–</a:t>
            </a:r>
            <a:r>
              <a:rPr lang="uk-UA" sz="1600" dirty="0" smtClean="0"/>
              <a:t> 2015.– № 1.– С. 30-37</a:t>
            </a:r>
          </a:p>
          <a:p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Визначення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фальсифікації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м’яса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забійних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тварин</a:t>
            </a:r>
            <a:r>
              <a:rPr lang="ru-RU" sz="1600" dirty="0" smtClean="0">
                <a:hlinkClick r:id="rId2"/>
              </a:rPr>
              <a:t> та </a:t>
            </a:r>
            <a:r>
              <a:rPr lang="ru-RU" sz="1600" dirty="0" err="1" smtClean="0">
                <a:hlinkClick r:id="rId2"/>
              </a:rPr>
              <a:t>птиці</a:t>
            </a:r>
            <a:r>
              <a:rPr lang="ru-RU" sz="1600" dirty="0" smtClean="0">
                <a:hlinkClick r:id="rId2"/>
              </a:rPr>
              <a:t> при </a:t>
            </a:r>
            <a:r>
              <a:rPr lang="ru-RU" sz="1600" dirty="0" err="1" smtClean="0">
                <a:hlinkClick r:id="rId2"/>
              </a:rPr>
              <a:t>застосуванні</a:t>
            </a:r>
            <a:r>
              <a:rPr lang="ru-RU" sz="1600" dirty="0" smtClean="0">
                <a:hlinkClick r:id="rId2"/>
              </a:rPr>
              <a:t> </a:t>
            </a:r>
            <a:r>
              <a:rPr lang="ru-RU" sz="1600" dirty="0" err="1" smtClean="0">
                <a:hlinkClick r:id="rId2"/>
              </a:rPr>
              <a:t>експрес-методу</a:t>
            </a:r>
            <a:r>
              <a:rPr lang="ru-RU" sz="1600" dirty="0" smtClean="0"/>
              <a:t> / Н. М., </a:t>
            </a:r>
            <a:r>
              <a:rPr lang="ru-RU" sz="1600" dirty="0" err="1" smtClean="0"/>
              <a:t>Богатко</a:t>
            </a:r>
            <a:r>
              <a:rPr lang="ru-RU" sz="1600" dirty="0" smtClean="0"/>
              <a:t>, Н. В. </a:t>
            </a:r>
            <a:r>
              <a:rPr lang="ru-RU" sz="1600" dirty="0" err="1" smtClean="0"/>
              <a:t>Букалова</a:t>
            </a:r>
            <a:r>
              <a:rPr lang="ru-RU" sz="1600" dirty="0" smtClean="0"/>
              <a:t>, </a:t>
            </a:r>
            <a:r>
              <a:rPr lang="ru-RU" sz="1600" b="1" dirty="0" smtClean="0"/>
              <a:t>А. Ю</a:t>
            </a:r>
            <a:r>
              <a:rPr lang="ru-RU" sz="1600" dirty="0" smtClean="0"/>
              <a:t>. </a:t>
            </a:r>
            <a:r>
              <a:rPr lang="ru-RU" sz="1600" b="1" dirty="0" smtClean="0"/>
              <a:t>Мельник</a:t>
            </a:r>
            <a:r>
              <a:rPr lang="ru-RU" sz="1600" dirty="0" smtClean="0"/>
              <a:t>, </a:t>
            </a:r>
            <a:r>
              <a:rPr lang="ru-RU" sz="1600" b="1" dirty="0" smtClean="0"/>
              <a:t>Л. М</a:t>
            </a:r>
            <a:r>
              <a:rPr lang="ru-RU" sz="1600" dirty="0" smtClean="0"/>
              <a:t>. </a:t>
            </a:r>
            <a:r>
              <a:rPr lang="ru-RU" sz="1600" b="1" dirty="0" err="1" smtClean="0"/>
              <a:t>Богатко</a:t>
            </a:r>
            <a:r>
              <a:rPr lang="ru-RU" sz="1600" dirty="0" smtClean="0"/>
              <a:t>, В. З. Салата, Я. К. Сердюков, Д. Л. </a:t>
            </a:r>
            <a:r>
              <a:rPr lang="ru-RU" sz="1600" dirty="0" err="1" smtClean="0"/>
              <a:t>Богатко</a:t>
            </a:r>
            <a:r>
              <a:rPr lang="ru-RU" sz="1600" dirty="0" smtClean="0"/>
              <a:t>, А. Ф. </a:t>
            </a:r>
            <a:r>
              <a:rPr lang="ru-RU" sz="1600" dirty="0" err="1" smtClean="0"/>
              <a:t>Богатко</a:t>
            </a:r>
            <a:r>
              <a:rPr lang="ru-RU" sz="1600" dirty="0" smtClean="0"/>
              <a:t> // Наук.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Львівського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нац</a:t>
            </a:r>
            <a:r>
              <a:rPr lang="ru-RU" sz="1600" dirty="0" smtClean="0"/>
              <a:t>. ун-ту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та </a:t>
            </a:r>
            <a:r>
              <a:rPr lang="ru-RU" sz="1600" dirty="0" err="1" smtClean="0"/>
              <a:t>біотехнологій</a:t>
            </a:r>
            <a:r>
              <a:rPr lang="ru-RU" sz="1600" dirty="0" smtClean="0"/>
              <a:t> </a:t>
            </a:r>
            <a:r>
              <a:rPr lang="ru-RU" sz="1600" dirty="0" err="1" smtClean="0"/>
              <a:t>ім</a:t>
            </a:r>
            <a:r>
              <a:rPr lang="ru-RU" sz="1600" dirty="0" smtClean="0"/>
              <a:t>. С.З. </a:t>
            </a:r>
            <a:r>
              <a:rPr lang="ru-RU" sz="1600" dirty="0" err="1" smtClean="0"/>
              <a:t>Ґжицького</a:t>
            </a:r>
            <a:r>
              <a:rPr lang="ru-RU" sz="1600" dirty="0" smtClean="0"/>
              <a:t>.– 2015.–  № 1 (2).– С</a:t>
            </a:r>
            <a:r>
              <a:rPr lang="uk-UA" sz="1600" dirty="0" smtClean="0"/>
              <a:t>.</a:t>
            </a:r>
            <a:r>
              <a:rPr lang="ru-RU" sz="1600" dirty="0" smtClean="0"/>
              <a:t> 199-204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 </a:t>
            </a:r>
            <a:endParaRPr lang="en-US" sz="1600" dirty="0" smtClean="0"/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r>
              <a:rPr lang="uk-UA" sz="2700" dirty="0" smtClean="0"/>
              <a:t>Бібліографічний список наукових статей викладачів</a:t>
            </a:r>
            <a:r>
              <a:rPr lang="uk-UA" sz="27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                                                кафедри терапії та клінічної діагностики</a:t>
            </a:r>
            <a:r>
              <a:rPr lang="uk-UA" sz="2700" dirty="0" smtClean="0"/>
              <a:t>                                                                           в періодичних виданнях 201</a:t>
            </a:r>
            <a:r>
              <a:rPr lang="en-US" sz="2700" dirty="0" smtClean="0"/>
              <a:t>5</a:t>
            </a:r>
            <a:r>
              <a:rPr lang="uk-UA" sz="2700" dirty="0" smtClean="0"/>
              <a:t> – 2017 </a:t>
            </a:r>
            <a:r>
              <a:rPr lang="uk-UA" sz="2400" dirty="0" smtClean="0"/>
              <a:t>рр.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328592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600" b="1" dirty="0" smtClean="0"/>
              <a:t> </a:t>
            </a:r>
            <a:r>
              <a:rPr lang="uk-UA" sz="1600" b="1" dirty="0" smtClean="0"/>
              <a:t>Морозенко Д. В.  </a:t>
            </a:r>
            <a:r>
              <a:rPr lang="uk-UA" sz="1600" dirty="0" err="1" smtClean="0">
                <a:hlinkClick r:id="rId2"/>
              </a:rPr>
              <a:t>Клиническая</a:t>
            </a:r>
            <a:r>
              <a:rPr lang="uk-UA" sz="1600" dirty="0" smtClean="0">
                <a:hlinkClick r:id="rId2"/>
              </a:rPr>
              <a:t> </a:t>
            </a:r>
            <a:r>
              <a:rPr lang="uk-UA" sz="1600" dirty="0" err="1" smtClean="0">
                <a:hlinkClick r:id="rId2"/>
              </a:rPr>
              <a:t>эффективность</a:t>
            </a:r>
            <a:r>
              <a:rPr lang="uk-UA" sz="1600" dirty="0" smtClean="0">
                <a:hlinkClick r:id="rId2"/>
              </a:rPr>
              <a:t> </a:t>
            </a:r>
            <a:r>
              <a:rPr lang="uk-UA" sz="1600" dirty="0" err="1" smtClean="0">
                <a:hlinkClick r:id="rId2"/>
              </a:rPr>
              <a:t>препарата</a:t>
            </a:r>
            <a:r>
              <a:rPr lang="uk-UA" sz="1600" dirty="0" smtClean="0">
                <a:hlinkClick r:id="rId2"/>
              </a:rPr>
              <a:t>, </a:t>
            </a:r>
            <a:r>
              <a:rPr lang="uk-UA" sz="1600" dirty="0" err="1" smtClean="0">
                <a:hlinkClick r:id="rId2"/>
              </a:rPr>
              <a:t>содержащего</a:t>
            </a:r>
            <a:r>
              <a:rPr lang="uk-UA" sz="1600" dirty="0" smtClean="0">
                <a:hlinkClick r:id="rId2"/>
              </a:rPr>
              <a:t> </a:t>
            </a:r>
            <a:r>
              <a:rPr lang="uk-UA" sz="1600" dirty="0" err="1" smtClean="0">
                <a:hlinkClick r:id="rId2"/>
              </a:rPr>
              <a:t>глюкозамина</a:t>
            </a:r>
            <a:r>
              <a:rPr lang="uk-UA" sz="1600" dirty="0" smtClean="0">
                <a:hlinkClick r:id="rId2"/>
              </a:rPr>
              <a:t> </a:t>
            </a:r>
            <a:r>
              <a:rPr lang="uk-UA" sz="1600" dirty="0" err="1" smtClean="0">
                <a:hlinkClick r:id="rId2"/>
              </a:rPr>
              <a:t>гидрохлорид</a:t>
            </a:r>
            <a:r>
              <a:rPr lang="uk-UA" sz="1600" dirty="0" smtClean="0">
                <a:hlinkClick r:id="rId2"/>
              </a:rPr>
              <a:t>, в </a:t>
            </a:r>
            <a:r>
              <a:rPr lang="uk-UA" sz="1600" dirty="0" err="1" smtClean="0">
                <a:hlinkClick r:id="rId2"/>
              </a:rPr>
              <a:t>лечении</a:t>
            </a:r>
            <a:r>
              <a:rPr lang="uk-UA" sz="1600" dirty="0" smtClean="0">
                <a:hlinkClick r:id="rId2"/>
              </a:rPr>
              <a:t> </a:t>
            </a:r>
            <a:r>
              <a:rPr lang="uk-UA" sz="1600" dirty="0" err="1" smtClean="0">
                <a:hlinkClick r:id="rId2"/>
              </a:rPr>
              <a:t>мочекаменной</a:t>
            </a:r>
            <a:r>
              <a:rPr lang="uk-UA" sz="1600" dirty="0" smtClean="0">
                <a:hlinkClick r:id="rId2"/>
              </a:rPr>
              <a:t> </a:t>
            </a:r>
            <a:r>
              <a:rPr lang="uk-UA" sz="1600" dirty="0" err="1" smtClean="0">
                <a:hlinkClick r:id="rId2"/>
              </a:rPr>
              <a:t>болезни</a:t>
            </a:r>
            <a:r>
              <a:rPr lang="uk-UA" sz="1600" dirty="0" smtClean="0">
                <a:hlinkClick r:id="rId2"/>
              </a:rPr>
              <a:t> домашних </a:t>
            </a:r>
            <a:r>
              <a:rPr lang="uk-UA" sz="1600" dirty="0" err="1" smtClean="0">
                <a:hlinkClick r:id="rId2"/>
              </a:rPr>
              <a:t>кошек</a:t>
            </a:r>
            <a:r>
              <a:rPr lang="uk-UA" sz="1600" dirty="0" smtClean="0"/>
              <a:t> / Д. В. Морозенко, К. В. Глєбова  // Науковий вісник Львівського національного університету ветеринарної медицини та біотехнологій імені С. З. </a:t>
            </a:r>
            <a:r>
              <a:rPr lang="uk-UA" sz="1600" dirty="0" err="1" smtClean="0"/>
              <a:t>Ґжицького</a:t>
            </a:r>
            <a:r>
              <a:rPr lang="uk-UA" sz="1600" dirty="0" smtClean="0"/>
              <a:t>. – 2016. – Т. 18. – № 3. – С. 70 </a:t>
            </a:r>
            <a:r>
              <a:rPr lang="ru-RU" sz="1600" b="1" dirty="0" smtClean="0"/>
              <a:t>   </a:t>
            </a:r>
          </a:p>
          <a:p>
            <a:r>
              <a:rPr lang="ru-RU" sz="1600" b="1" dirty="0" err="1" smtClean="0"/>
              <a:t>Шарандак</a:t>
            </a:r>
            <a:r>
              <a:rPr lang="ru-RU" sz="1600" b="1" dirty="0" smtClean="0"/>
              <a:t> П</a:t>
            </a:r>
            <a:r>
              <a:rPr lang="uk-UA" sz="1600" b="1" dirty="0" smtClean="0"/>
              <a:t>. </a:t>
            </a:r>
            <a:r>
              <a:rPr lang="ru-RU" sz="1600" b="1" dirty="0" smtClean="0"/>
              <a:t>В</a:t>
            </a:r>
            <a:r>
              <a:rPr lang="uk-UA" sz="1600" b="1" dirty="0" smtClean="0"/>
              <a:t>.</a:t>
            </a:r>
            <a:r>
              <a:rPr lang="ru-RU" sz="1600" b="1" dirty="0" smtClean="0"/>
              <a:t>  </a:t>
            </a:r>
            <a:r>
              <a:rPr lang="ru-RU" sz="1600" dirty="0" err="1" smtClean="0">
                <a:hlinkClick r:id="rId3"/>
              </a:rPr>
              <a:t>Аліментарні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фактори</a:t>
            </a:r>
            <a:r>
              <a:rPr lang="ru-RU" sz="1600" dirty="0" smtClean="0">
                <a:hlinkClick r:id="rId3"/>
              </a:rPr>
              <a:t>–основа </a:t>
            </a:r>
            <a:r>
              <a:rPr lang="ru-RU" sz="1600" dirty="0" err="1" smtClean="0">
                <a:hlinkClick r:id="rId3"/>
              </a:rPr>
              <a:t>внутрішньої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поліметаболічної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патології</a:t>
            </a:r>
            <a:r>
              <a:rPr lang="ru-RU" sz="1600" dirty="0" smtClean="0">
                <a:hlinkClick r:id="rId3"/>
              </a:rPr>
              <a:t> </a:t>
            </a:r>
            <a:r>
              <a:rPr lang="ru-RU" sz="1600" dirty="0" err="1" smtClean="0">
                <a:hlinkClick r:id="rId3"/>
              </a:rPr>
              <a:t>вівцематок</a:t>
            </a:r>
            <a:r>
              <a:rPr lang="ru-RU" sz="1600" dirty="0" smtClean="0"/>
              <a:t> / П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err="1" smtClean="0"/>
              <a:t>Шарандак</a:t>
            </a:r>
            <a:r>
              <a:rPr lang="ru-RU" sz="1600" dirty="0" smtClean="0"/>
              <a:t>, В</a:t>
            </a:r>
            <a:r>
              <a:rPr lang="uk-UA" sz="1600" dirty="0" smtClean="0"/>
              <a:t>. </a:t>
            </a:r>
            <a:r>
              <a:rPr lang="ru-RU" sz="1600" dirty="0" smtClean="0"/>
              <a:t>І</a:t>
            </a:r>
            <a:r>
              <a:rPr lang="uk-UA" sz="1600" dirty="0" smtClean="0"/>
              <a:t>.</a:t>
            </a:r>
            <a:r>
              <a:rPr lang="ru-RU" sz="1600" dirty="0" smtClean="0"/>
              <a:t> Левченко //  </a:t>
            </a:r>
            <a:r>
              <a:rPr lang="ru-RU" sz="1600" dirty="0" err="1" smtClean="0"/>
              <a:t>Науковий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/ </a:t>
            </a:r>
            <a:r>
              <a:rPr lang="ru-RU" sz="1600" dirty="0" err="1" smtClean="0"/>
              <a:t>Білоцеків</a:t>
            </a:r>
            <a:r>
              <a:rPr lang="ru-RU" sz="1600" dirty="0" smtClean="0"/>
              <a:t>. </a:t>
            </a:r>
            <a:r>
              <a:rPr lang="ru-RU" sz="1600" dirty="0" err="1" smtClean="0"/>
              <a:t>нац</a:t>
            </a:r>
            <a:r>
              <a:rPr lang="ru-RU" sz="1600" dirty="0" smtClean="0"/>
              <a:t>. </a:t>
            </a:r>
            <a:r>
              <a:rPr lang="ru-RU" sz="1600" dirty="0" err="1" smtClean="0"/>
              <a:t>аграр</a:t>
            </a:r>
            <a:r>
              <a:rPr lang="ru-RU" sz="1600" dirty="0" smtClean="0"/>
              <a:t>. ун-т.– 2015.–  № 2. – С. 88–98</a:t>
            </a:r>
          </a:p>
          <a:p>
            <a:r>
              <a:rPr lang="ru-RU" sz="1600" b="1" dirty="0" smtClean="0"/>
              <a:t>    </a:t>
            </a:r>
            <a:r>
              <a:rPr lang="ru-RU" sz="1600" b="1" dirty="0" err="1" smtClean="0"/>
              <a:t>Шарандак</a:t>
            </a:r>
            <a:r>
              <a:rPr lang="ru-RU" sz="1600" b="1" dirty="0" smtClean="0"/>
              <a:t> П. В.  </a:t>
            </a:r>
            <a:r>
              <a:rPr lang="ru-RU" sz="1600" dirty="0" smtClean="0">
                <a:hlinkClick r:id="rId4"/>
              </a:rPr>
              <a:t>Результаты клинического анализа крови овцематок в разный физиологический период на фоне антропогенного влияния</a:t>
            </a:r>
            <a:r>
              <a:rPr lang="ru-RU" sz="1600" dirty="0" smtClean="0"/>
              <a:t> / П.В. </a:t>
            </a:r>
            <a:r>
              <a:rPr lang="ru-RU" sz="1600" dirty="0" err="1" smtClean="0"/>
              <a:t>Шарандак</a:t>
            </a:r>
            <a:r>
              <a:rPr lang="ru-RU" sz="1600" dirty="0" smtClean="0"/>
              <a:t> // Иппология и ветеринария. – 2015.–  № 2. – С. 84–89</a:t>
            </a:r>
          </a:p>
          <a:p>
            <a:r>
              <a:rPr lang="ru-RU" sz="1600" b="1" dirty="0" smtClean="0"/>
              <a:t>    </a:t>
            </a:r>
            <a:r>
              <a:rPr lang="ru-RU" sz="1600" b="1" dirty="0" err="1" smtClean="0"/>
              <a:t>Шарандак</a:t>
            </a:r>
            <a:r>
              <a:rPr lang="ru-RU" sz="1600" b="1" dirty="0" smtClean="0"/>
              <a:t> П</a:t>
            </a:r>
            <a:r>
              <a:rPr lang="uk-UA" sz="1600" b="1" dirty="0" smtClean="0"/>
              <a:t>. </a:t>
            </a:r>
            <a:r>
              <a:rPr lang="ru-RU" sz="1600" b="1" dirty="0" smtClean="0"/>
              <a:t>В</a:t>
            </a:r>
            <a:r>
              <a:rPr lang="uk-UA" sz="1600" b="1" dirty="0" smtClean="0"/>
              <a:t>.</a:t>
            </a:r>
            <a:r>
              <a:rPr lang="ru-RU" sz="1600" b="1" dirty="0" smtClean="0"/>
              <a:t>  </a:t>
            </a:r>
            <a:r>
              <a:rPr lang="ru-RU" sz="1600" dirty="0" err="1" smtClean="0">
                <a:hlinkClick r:id="rId5"/>
              </a:rPr>
              <a:t>Морфологічні</a:t>
            </a:r>
            <a:r>
              <a:rPr lang="ru-RU" sz="1600" dirty="0" smtClean="0">
                <a:hlinkClick r:id="rId5"/>
              </a:rPr>
              <a:t> </a:t>
            </a:r>
            <a:r>
              <a:rPr lang="ru-RU" sz="1600" dirty="0" err="1" smtClean="0">
                <a:hlinkClick r:id="rId5"/>
              </a:rPr>
              <a:t>зміни</a:t>
            </a:r>
            <a:r>
              <a:rPr lang="ru-RU" sz="1600" dirty="0" smtClean="0">
                <a:hlinkClick r:id="rId5"/>
              </a:rPr>
              <a:t> </a:t>
            </a:r>
            <a:r>
              <a:rPr lang="ru-RU" sz="1600" dirty="0" err="1" smtClean="0">
                <a:hlinkClick r:id="rId5"/>
              </a:rPr>
              <a:t>внутрішніх</a:t>
            </a:r>
            <a:r>
              <a:rPr lang="ru-RU" sz="1600" dirty="0" smtClean="0">
                <a:hlinkClick r:id="rId5"/>
              </a:rPr>
              <a:t> </a:t>
            </a:r>
            <a:r>
              <a:rPr lang="ru-RU" sz="1600" dirty="0" err="1" smtClean="0">
                <a:hlinkClick r:id="rId5"/>
              </a:rPr>
              <a:t>органів</a:t>
            </a:r>
            <a:r>
              <a:rPr lang="ru-RU" sz="1600" dirty="0" smtClean="0">
                <a:hlinkClick r:id="rId5"/>
              </a:rPr>
              <a:t> </a:t>
            </a:r>
            <a:r>
              <a:rPr lang="ru-RU" sz="1600" dirty="0" err="1" smtClean="0">
                <a:hlinkClick r:id="rId5"/>
              </a:rPr>
              <a:t>овець</a:t>
            </a:r>
            <a:r>
              <a:rPr lang="ru-RU" sz="1600" dirty="0" smtClean="0">
                <a:hlinkClick r:id="rId5"/>
              </a:rPr>
              <a:t> у </a:t>
            </a:r>
            <a:r>
              <a:rPr lang="ru-RU" sz="1600" dirty="0" err="1" smtClean="0">
                <a:hlinkClick r:id="rId5"/>
              </a:rPr>
              <a:t>зоні</a:t>
            </a:r>
            <a:r>
              <a:rPr lang="ru-RU" sz="1600" dirty="0" smtClean="0">
                <a:hlinkClick r:id="rId5"/>
              </a:rPr>
              <a:t> антропогенного </a:t>
            </a:r>
            <a:r>
              <a:rPr lang="ru-RU" sz="1600" dirty="0" err="1" smtClean="0">
                <a:hlinkClick r:id="rId5"/>
              </a:rPr>
              <a:t>забруднення</a:t>
            </a:r>
            <a:r>
              <a:rPr lang="ru-RU" sz="1600" dirty="0" smtClean="0"/>
              <a:t> / П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 </a:t>
            </a:r>
            <a:r>
              <a:rPr lang="ru-RU" sz="1600" dirty="0" err="1" smtClean="0"/>
              <a:t>Шарандак</a:t>
            </a:r>
            <a:r>
              <a:rPr lang="ru-RU" sz="1600" dirty="0" smtClean="0"/>
              <a:t>, М</a:t>
            </a:r>
            <a:r>
              <a:rPr lang="uk-UA" sz="1600" dirty="0" smtClean="0"/>
              <a:t>. </a:t>
            </a:r>
            <a:r>
              <a:rPr lang="ru-RU" sz="1600" dirty="0" smtClean="0"/>
              <a:t>В</a:t>
            </a:r>
            <a:r>
              <a:rPr lang="uk-UA" sz="1600" dirty="0" smtClean="0"/>
              <a:t>.</a:t>
            </a:r>
            <a:r>
              <a:rPr lang="ru-RU" sz="1600" dirty="0" smtClean="0"/>
              <a:t> </a:t>
            </a:r>
            <a:r>
              <a:rPr lang="ru-RU" sz="1600" dirty="0" err="1" smtClean="0"/>
              <a:t>Утеченко</a:t>
            </a:r>
            <a:r>
              <a:rPr lang="ru-RU" sz="1600" dirty="0" smtClean="0"/>
              <a:t> // </a:t>
            </a:r>
            <a:r>
              <a:rPr lang="ru-RU" sz="1600" dirty="0" err="1" smtClean="0"/>
              <a:t>Науковий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вісник</a:t>
            </a:r>
            <a:r>
              <a:rPr lang="ru-RU" sz="1600" dirty="0" smtClean="0"/>
              <a:t> </a:t>
            </a:r>
            <a:r>
              <a:rPr lang="ru-RU" sz="1600" dirty="0" err="1" smtClean="0"/>
              <a:t>ветеринарної</a:t>
            </a:r>
            <a:r>
              <a:rPr lang="ru-RU" sz="1600" dirty="0" smtClean="0"/>
              <a:t> </a:t>
            </a:r>
            <a:r>
              <a:rPr lang="ru-RU" sz="1600" dirty="0" err="1" smtClean="0"/>
              <a:t>медицини</a:t>
            </a:r>
            <a:r>
              <a:rPr lang="ru-RU" sz="1600" dirty="0" smtClean="0"/>
              <a:t> / </a:t>
            </a:r>
            <a:r>
              <a:rPr lang="ru-RU" sz="1600" dirty="0" err="1" smtClean="0"/>
              <a:t>Білоцеків</a:t>
            </a:r>
            <a:r>
              <a:rPr lang="ru-RU" sz="1600" dirty="0" smtClean="0"/>
              <a:t>. </a:t>
            </a:r>
            <a:r>
              <a:rPr lang="ru-RU" sz="1600" dirty="0" err="1" smtClean="0"/>
              <a:t>нац</a:t>
            </a:r>
            <a:r>
              <a:rPr lang="ru-RU" sz="1600" dirty="0" smtClean="0"/>
              <a:t>. </a:t>
            </a:r>
            <a:r>
              <a:rPr lang="ru-RU" sz="1600" dirty="0" err="1" smtClean="0"/>
              <a:t>аграр</a:t>
            </a:r>
            <a:r>
              <a:rPr lang="ru-RU" sz="1600" dirty="0" smtClean="0"/>
              <a:t>. ун-т. – 2015. –  № 1. – С. 41–45</a:t>
            </a:r>
          </a:p>
          <a:p>
            <a:r>
              <a:rPr lang="uk-UA" sz="1600" b="1" dirty="0" smtClean="0"/>
              <a:t>Морозенко Д. В. </a:t>
            </a:r>
            <a:r>
              <a:rPr lang="uk-UA" sz="1600" dirty="0" smtClean="0">
                <a:hlinkClick r:id="rId6"/>
              </a:rPr>
              <a:t>Нормативні біохімічні показники сироватки крові домашніх кішок: сучасний погляд на проблему</a:t>
            </a:r>
            <a:r>
              <a:rPr lang="uk-UA" sz="1600" dirty="0" smtClean="0"/>
              <a:t> / Д. В. Морозенко, М. В. Радченко // Молодий вчений</a:t>
            </a:r>
            <a:r>
              <a:rPr lang="ru-RU" sz="1600" dirty="0" smtClean="0"/>
              <a:t>. – 2015. – № 12. –  С. 8–10</a:t>
            </a:r>
          </a:p>
          <a:p>
            <a:endParaRPr lang="ru-RU" sz="1600" dirty="0" smtClean="0"/>
          </a:p>
          <a:p>
            <a:endParaRPr lang="ru-RU" sz="1700" dirty="0" smtClean="0"/>
          </a:p>
          <a:p>
            <a:endParaRPr lang="ru-RU" sz="17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208912" cy="864096"/>
          </a:xfrm>
          <a:prstGeom prst="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Науковий вісник ветеринарної медицини     Білоцерківського національного аграрного університету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Рисунок 2" descr="C:\Documents and Settings\Zemlyanska\Мои документы\Мои рисунки\Изображение 001.jpg"/>
          <p:cNvPicPr/>
          <p:nvPr/>
        </p:nvPicPr>
        <p:blipFill>
          <a:blip r:embed="rId2" cstate="print"/>
          <a:srcRect l="5587" r="3152" b="3846"/>
          <a:stretch>
            <a:fillRect/>
          </a:stretch>
        </p:blipFill>
        <p:spPr bwMode="auto">
          <a:xfrm>
            <a:off x="323528" y="1268760"/>
            <a:ext cx="2448272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915816" y="2276872"/>
            <a:ext cx="5904656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dirty="0" err="1" smtClean="0">
                <a:solidFill>
                  <a:schemeClr val="tx1"/>
                </a:solidFill>
                <a:hlinkClick r:id="rId3"/>
              </a:rPr>
              <a:t>Эндотоксикоз</a:t>
            </a:r>
            <a:r>
              <a:rPr lang="uk-UA" sz="1600" dirty="0" smtClean="0">
                <a:solidFill>
                  <a:schemeClr val="tx1"/>
                </a:solidFill>
                <a:hlinkClick r:id="rId3"/>
              </a:rPr>
              <a:t> при </a:t>
            </a:r>
            <a:r>
              <a:rPr lang="uk-UA" sz="1600" dirty="0" err="1" smtClean="0">
                <a:solidFill>
                  <a:schemeClr val="tx1"/>
                </a:solidFill>
                <a:hlinkClick r:id="rId3"/>
              </a:rPr>
              <a:t>абомазоэнтеритах</a:t>
            </a:r>
            <a:r>
              <a:rPr lang="uk-UA" sz="1600" dirty="0" smtClean="0">
                <a:solidFill>
                  <a:schemeClr val="tx1"/>
                </a:solidFill>
                <a:hlinkClick r:id="rId3"/>
              </a:rPr>
              <a:t> у телят</a:t>
            </a:r>
            <a:r>
              <a:rPr lang="uk-UA" sz="1600" dirty="0" smtClean="0">
                <a:solidFill>
                  <a:schemeClr val="tx1"/>
                </a:solidFill>
              </a:rPr>
              <a:t> / А. А.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Белко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           </a:t>
            </a:r>
            <a:r>
              <a:rPr lang="uk-UA" sz="1600" dirty="0" smtClean="0">
                <a:solidFill>
                  <a:schemeClr val="tx1"/>
                </a:solidFill>
              </a:rPr>
              <a:t>А. А.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</a:rPr>
              <a:t>Мацинович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uk-UA" sz="1600" dirty="0" smtClean="0">
                <a:solidFill>
                  <a:schemeClr val="tx1"/>
                </a:solidFill>
              </a:rPr>
              <a:t> В.П.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Баран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uk-UA" sz="1600" dirty="0" smtClean="0">
                <a:solidFill>
                  <a:schemeClr val="tx1"/>
                </a:solidFill>
              </a:rPr>
              <a:t> М.В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</a:rPr>
              <a:t>Богомольцева</a:t>
            </a:r>
            <a:r>
              <a:rPr lang="uk-UA" sz="1600" dirty="0" smtClean="0">
                <a:solidFill>
                  <a:schemeClr val="tx1"/>
                </a:solidFill>
              </a:rPr>
              <a:t>., </a:t>
            </a:r>
            <a:r>
              <a:rPr lang="uk-UA" sz="1600" b="1" dirty="0" smtClean="0">
                <a:solidFill>
                  <a:schemeClr val="tx1"/>
                </a:solidFill>
              </a:rPr>
              <a:t>В.И</a:t>
            </a:r>
            <a:r>
              <a:rPr lang="uk-UA" sz="1600" dirty="0" smtClean="0">
                <a:solidFill>
                  <a:schemeClr val="tx1"/>
                </a:solidFill>
              </a:rPr>
              <a:t>.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uk-UA" sz="1600" b="1" dirty="0" err="1" smtClean="0">
                <a:solidFill>
                  <a:schemeClr val="tx1"/>
                </a:solidFill>
              </a:rPr>
              <a:t>Головаха</a:t>
            </a:r>
            <a:r>
              <a:rPr lang="en-US" sz="1600" b="1" dirty="0" smtClean="0">
                <a:solidFill>
                  <a:schemeClr val="tx1"/>
                </a:solidFill>
              </a:rPr>
              <a:t>,</a:t>
            </a:r>
            <a:r>
              <a:rPr lang="uk-UA" sz="1600" b="1" dirty="0" smtClean="0">
                <a:solidFill>
                  <a:schemeClr val="tx1"/>
                </a:solidFill>
              </a:rPr>
              <a:t> О.В. </a:t>
            </a:r>
            <a:r>
              <a:rPr lang="uk-UA" sz="1600" b="1" dirty="0" err="1" smtClean="0">
                <a:solidFill>
                  <a:schemeClr val="tx1"/>
                </a:solidFill>
              </a:rPr>
              <a:t>Пиддубняк</a:t>
            </a:r>
            <a:r>
              <a:rPr lang="en-US" sz="1600" b="1" dirty="0" smtClean="0">
                <a:solidFill>
                  <a:schemeClr val="tx1"/>
                </a:solidFill>
              </a:rPr>
              <a:t>,</a:t>
            </a:r>
            <a:r>
              <a:rPr lang="uk-UA" sz="1600" b="1" dirty="0" smtClean="0">
                <a:solidFill>
                  <a:schemeClr val="tx1"/>
                </a:solidFill>
              </a:rPr>
              <a:t> Н.В. </a:t>
            </a:r>
            <a:r>
              <a:rPr lang="uk-UA" sz="1600" b="1" dirty="0" err="1" smtClean="0">
                <a:solidFill>
                  <a:schemeClr val="tx1"/>
                </a:solidFill>
              </a:rPr>
              <a:t>Вовкотруб</a:t>
            </a:r>
            <a:r>
              <a:rPr lang="uk-UA" sz="1600" dirty="0" smtClean="0">
                <a:solidFill>
                  <a:schemeClr val="tx1"/>
                </a:solidFill>
              </a:rPr>
              <a:t> // 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</a:rPr>
              <a:t>ун-т.–</a:t>
            </a:r>
            <a:r>
              <a:rPr lang="uk-UA" sz="1600" dirty="0" smtClean="0">
                <a:solidFill>
                  <a:schemeClr val="tx1"/>
                </a:solidFill>
              </a:rPr>
              <a:t> 2016. – С. 24-31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1196752"/>
            <a:ext cx="5976664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Сахнюк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В. В.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Профілактика множинної внутрішньої патології у 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високо-продуктивних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корів / 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В. В </a:t>
            </a:r>
            <a:r>
              <a:rPr lang="uk-UA" sz="1600" b="1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Сахнюк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., В. І.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Левченко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О. В. Чуб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// 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ун-т.–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2015.– № 1.– С. 30-37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3501008"/>
            <a:ext cx="6012160" cy="93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sz="1600" dirty="0" smtClean="0">
              <a:solidFill>
                <a:schemeClr val="tx1"/>
              </a:solidFill>
            </a:endParaRPr>
          </a:p>
          <a:p>
            <a:r>
              <a:rPr lang="uk-UA" sz="1600" b="1" dirty="0" err="1" smtClean="0">
                <a:solidFill>
                  <a:schemeClr val="tx1"/>
                </a:solidFill>
              </a:rPr>
              <a:t>Безух</a:t>
            </a:r>
            <a:r>
              <a:rPr lang="uk-UA" sz="1600" b="1" dirty="0" smtClean="0">
                <a:solidFill>
                  <a:schemeClr val="tx1"/>
                </a:solidFill>
              </a:rPr>
              <a:t> В.М. </a:t>
            </a:r>
            <a:r>
              <a:rPr lang="uk-UA" sz="1600" dirty="0" smtClean="0">
                <a:solidFill>
                  <a:schemeClr val="tx1"/>
                </a:solidFill>
                <a:hlinkClick r:id="rId4"/>
              </a:rPr>
              <a:t>Клініко-гематологічний статус собак за отруєння </a:t>
            </a:r>
            <a:r>
              <a:rPr lang="uk-UA" sz="1600" dirty="0" err="1" smtClean="0">
                <a:solidFill>
                  <a:schemeClr val="tx1"/>
                </a:solidFill>
                <a:hlinkClick r:id="rId4"/>
              </a:rPr>
              <a:t>зоокумарином</a:t>
            </a:r>
            <a:r>
              <a:rPr lang="uk-UA" sz="1600" dirty="0" smtClean="0">
                <a:solidFill>
                  <a:schemeClr val="tx1"/>
                </a:solidFill>
              </a:rPr>
              <a:t> / </a:t>
            </a:r>
            <a:r>
              <a:rPr lang="uk-UA" sz="1600" b="1" dirty="0" smtClean="0">
                <a:solidFill>
                  <a:schemeClr val="tx1"/>
                </a:solidFill>
              </a:rPr>
              <a:t>В.М.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uk-UA" sz="1600" b="1" dirty="0" err="1" smtClean="0">
                <a:solidFill>
                  <a:schemeClr val="tx1"/>
                </a:solidFill>
              </a:rPr>
              <a:t>Безух</a:t>
            </a:r>
            <a:r>
              <a:rPr lang="en-US" sz="1600" dirty="0" smtClean="0">
                <a:solidFill>
                  <a:schemeClr val="tx1"/>
                </a:solidFill>
              </a:rPr>
              <a:t>,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</a:rPr>
              <a:t>О.В. Піддубняк </a:t>
            </a:r>
            <a:r>
              <a:rPr lang="uk-UA" sz="1600" dirty="0" smtClean="0">
                <a:solidFill>
                  <a:schemeClr val="tx1"/>
                </a:solidFill>
              </a:rPr>
              <a:t>// 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</a:rPr>
              <a:t>ун-т.–</a:t>
            </a:r>
            <a:r>
              <a:rPr lang="uk-UA" sz="1600" dirty="0" smtClean="0">
                <a:solidFill>
                  <a:schemeClr val="tx1"/>
                </a:solidFill>
              </a:rPr>
              <a:t> 2015.– </a:t>
            </a:r>
            <a:r>
              <a:rPr lang="en-US" sz="1600" dirty="0" smtClean="0">
                <a:solidFill>
                  <a:schemeClr val="tx1"/>
                </a:solidFill>
              </a:rPr>
              <a:t>     </a:t>
            </a:r>
            <a:r>
              <a:rPr lang="uk-UA" sz="1600" dirty="0" smtClean="0">
                <a:solidFill>
                  <a:schemeClr val="tx1"/>
                </a:solidFill>
              </a:rPr>
              <a:t>№ 1.– С. 10-13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4581128"/>
            <a:ext cx="7848872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Вовкотруб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Н. В.</a:t>
            </a:r>
            <a:r>
              <a:rPr lang="en-US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Порівняльна інформативність сучасних методологічних підходів до визначення показників вуглеводно-ліпідного обміну у вівцематок / 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Н. В. </a:t>
            </a:r>
            <a:r>
              <a:rPr lang="uk-UA" sz="1600" b="1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Вовкотруб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// 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ун-т . – 2014. – Вип.13 (108). – С. 65-69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5733256"/>
            <a:ext cx="7920880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Богатко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Н. М. Застосування удосконалених методів визначення якості солених та маринованих грибів за їх ветеринарно-санітарної оцінки / Н. М.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Богатко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Н. В.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Букалова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Л. М. </a:t>
            </a:r>
            <a:r>
              <a:rPr lang="uk-UA" sz="1600" b="1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Богатко</a:t>
            </a:r>
            <a:r>
              <a:rPr lang="uk-UA" sz="16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// Науковий вісник ветеринарної медицини /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Білоцерків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нац.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аграр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160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ун-т.–</a:t>
            </a:r>
            <a:r>
              <a:rPr lang="uk-UA" sz="16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2016.– № 2.– С. 28–32</a:t>
            </a:r>
            <a:endParaRPr lang="uk-UA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3086</TotalTime>
  <Words>3483</Words>
  <Application>Microsoft Office PowerPoint</Application>
  <PresentationFormat>Экран (4:3)</PresentationFormat>
  <Paragraphs>157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  Бібліографічний список наукових статей викладачів                                                   кафедри терапії та клінічної діагностики                                                                                                                                                  в періодичних виданнях 2015 – 2017 рр.    </vt:lpstr>
      <vt:lpstr> Бібліографічний список наукових статей викладачів                                                  кафедри терапії та клінічної діагностики                                                                           в періодичних виданнях 2015 – 2017 рр.    </vt:lpstr>
      <vt:lpstr>Бібліографічний список наукових статей викладачів                                                  кафедри терапії та клінічної діагностики                                                                           в періодичних виданнях 2015 – 2017 рр.</vt:lpstr>
      <vt:lpstr>  Бібліографічний список наукових статей викладачів                                                  кафедри терапії та клінічної діагностики                                                                           в періодичних виданнях 2015 – 2017 рр.    </vt:lpstr>
      <vt:lpstr>Бібліографічний список наукових статей викладачів                                                  кафедри терапії та клінічної діагностики                                                                           в періодичних виданнях 2015 – 2017 рр.</vt:lpstr>
      <vt:lpstr>Слайд 9</vt:lpstr>
      <vt:lpstr>Слайд 10</vt:lpstr>
      <vt:lpstr>Слайд 11</vt:lpstr>
      <vt:lpstr>Публікації викладачів  кафедри терапії та клінічної діагностики   в наукових вісниках  інших ВНЗ та НДІ                   </vt:lpstr>
      <vt:lpstr> Публікації викладачів  кафедри терапії та клінічної діагностики   в наукових вісниках  інших ВНЗ та НДІ                    </vt:lpstr>
      <vt:lpstr>Яка необхідність розміщення публікації науковця      в міжнародних наукометричних база даних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кафедри </dc:title>
  <cp:lastModifiedBy>biblioteka</cp:lastModifiedBy>
  <cp:revision>329</cp:revision>
  <dcterms:modified xsi:type="dcterms:W3CDTF">2017-12-05T09:23:01Z</dcterms:modified>
</cp:coreProperties>
</file>