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3" r:id="rId5"/>
    <p:sldId id="265" r:id="rId6"/>
    <p:sldId id="257" r:id="rId7"/>
    <p:sldId id="266" r:id="rId8"/>
    <p:sldId id="258" r:id="rId9"/>
    <p:sldId id="267" r:id="rId10"/>
    <p:sldId id="259" r:id="rId11"/>
    <p:sldId id="268" r:id="rId12"/>
    <p:sldId id="269" r:id="rId13"/>
    <p:sldId id="270" r:id="rId14"/>
    <p:sldId id="260" r:id="rId15"/>
    <p:sldId id="261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  <a:srgbClr val="21D8EB"/>
    <a:srgbClr val="23D1E9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ctorbase.org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datadrivenjournalism.ru/2017/04/25/zenod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nferences.uran.ua/" TargetMode="External"/><Relationship Id="rId2" Type="http://schemas.openxmlformats.org/officeDocument/2006/relationships/hyperlink" Target="http://journals.uran.u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ідкритий доступ до наукової інформації"/>
          <p:cNvPicPr/>
          <p:nvPr/>
        </p:nvPicPr>
        <p:blipFill>
          <a:blip r:embed="rId2" cstate="print"/>
          <a:srcRect t="23058" b="22889"/>
          <a:stretch>
            <a:fillRect/>
          </a:stretch>
        </p:blipFill>
        <p:spPr bwMode="auto">
          <a:xfrm>
            <a:off x="323528" y="476672"/>
            <a:ext cx="624758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733256"/>
            <a:ext cx="4744616" cy="792088"/>
          </a:xfrm>
        </p:spPr>
        <p:txBody>
          <a:bodyPr>
            <a:normAutofit/>
          </a:bodyPr>
          <a:lstStyle/>
          <a:p>
            <a:r>
              <a:rPr lang="uk-UA" sz="1800" i="1" dirty="0" smtClean="0">
                <a:solidFill>
                  <a:schemeClr val="tx1"/>
                </a:solidFill>
              </a:rPr>
              <a:t>Інформаційно-бібліографічний відділ наукової бібліотеки БНАУ</a:t>
            </a:r>
            <a:endParaRPr lang="ru-RU" sz="1800" i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48680"/>
            <a:ext cx="6048672" cy="1656184"/>
          </a:xfrm>
          <a:prstGeom prst="rect">
            <a:avLst/>
          </a:prstGeom>
          <a:solidFill>
            <a:schemeClr val="accent6">
              <a:lumMod val="20000"/>
              <a:lumOff val="8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84976" cy="5544615"/>
          </a:xfrm>
        </p:spPr>
        <p:txBody>
          <a:bodyPr/>
          <a:lstStyle/>
          <a:p>
            <a:pPr algn="r"/>
            <a:r>
              <a:rPr lang="ru-RU" b="1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міжнародні</a:t>
            </a:r>
            <a:r>
              <a:rPr lang="ru-RU" b="1" i="1" dirty="0" smtClean="0"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b="1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репозитарії</a:t>
            </a:r>
            <a:r>
              <a:rPr lang="ru-RU" b="1" i="1" dirty="0" smtClean="0">
                <a:effectLst>
                  <a:reflection blurRad="6350" stA="55000" endA="300" endPos="45500" dir="5400000" sy="-100000" algn="bl" rotWithShape="0"/>
                </a:effectLst>
              </a:rPr>
              <a:t>     </a:t>
            </a:r>
            <a:br>
              <a:rPr lang="ru-RU" b="1" i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b="1" i="1" dirty="0" err="1" smtClean="0">
                <a:effectLst>
                  <a:reflection blurRad="6350" stA="55000" endA="300" endPos="45500" dir="5400000" sy="-100000" algn="bl" rotWithShape="0"/>
                </a:effectLst>
              </a:rPr>
              <a:t>відкритого</a:t>
            </a:r>
            <a:r>
              <a:rPr lang="ru-RU" b="1" i="1" dirty="0" smtClean="0">
                <a:effectLst>
                  <a:reflection blurRad="6350" stA="55000" endA="300" endPos="45500" dir="5400000" sy="-100000" algn="bl" rotWithShape="0"/>
                </a:effectLst>
              </a:rPr>
              <a:t> доступу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                         </a:t>
            </a:r>
            <a:r>
              <a:rPr lang="uk-UA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рух за вільний та безперешкодний </a:t>
            </a:r>
            <a:r>
              <a:rPr lang="uk-UA" sz="1800" dirty="0" err="1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онлайновий</a:t>
            </a:r>
            <a:r>
              <a:rPr lang="uk-UA" sz="18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доступ до наукових та освітніх матеріалів</a:t>
            </a:r>
            <a:endParaRPr lang="ru-RU" sz="18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re3data.org.</a:t>
            </a:r>
            <a:r>
              <a:rPr lang="en-US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uk-UA" sz="20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</a:t>
            </a:r>
            <a:r>
              <a:rPr lang="uk-UA" sz="2000" b="1" i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ерехід </a:t>
            </a:r>
            <a:r>
              <a:rPr lang="uk-UA" sz="20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за посиланням </a:t>
            </a:r>
            <a:r>
              <a:rPr lang="en-US" sz="20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Search</a:t>
            </a:r>
            <a:r>
              <a:rPr lang="en-US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2200" b="1" u="sng" dirty="0" smtClean="0"/>
              <a:t>https://www.re3data.org/search</a:t>
            </a: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endParaRPr lang="ru-RU" sz="2200" u="sng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487" t="8571" r="1850" b="7662"/>
          <a:stretch>
            <a:fillRect/>
          </a:stretch>
        </p:blipFill>
        <p:spPr bwMode="auto">
          <a:xfrm>
            <a:off x="395536" y="1340768"/>
            <a:ext cx="8395449" cy="540067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800" i="1" dirty="0" smtClean="0"/>
              <a:t>приклади </a:t>
            </a:r>
            <a:r>
              <a:rPr lang="uk-UA" sz="2800" i="1" dirty="0" err="1" smtClean="0"/>
              <a:t>репозитаріїв</a:t>
            </a:r>
            <a:r>
              <a:rPr lang="uk-UA" sz="2800" i="1" dirty="0" smtClean="0"/>
              <a:t> за темами </a:t>
            </a:r>
            <a:endParaRPr lang="ru-RU" sz="2800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 contrast="-10000"/>
          </a:blip>
          <a:srcRect t="8587" r="1077" b="3908"/>
          <a:stretch>
            <a:fillRect/>
          </a:stretch>
        </p:blipFill>
        <p:spPr bwMode="auto">
          <a:xfrm>
            <a:off x="683568" y="1196752"/>
            <a:ext cx="7990601" cy="530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sz="2800" dirty="0" smtClean="0"/>
              <a:t/>
            </a:r>
            <a:br>
              <a:rPr lang="uk-UA" sz="2800" dirty="0" smtClean="0"/>
            </a:br>
            <a:r>
              <a:rPr lang="uk-UA" sz="2800" dirty="0" smtClean="0"/>
              <a:t>Електронна сторінка </a:t>
            </a:r>
            <a:r>
              <a:rPr lang="uk-UA" sz="2800" dirty="0" err="1" smtClean="0"/>
              <a:t>репозитарію</a:t>
            </a:r>
            <a:r>
              <a:rPr lang="uk-UA" sz="2800" dirty="0" smtClean="0"/>
              <a:t> </a:t>
            </a:r>
            <a:r>
              <a:rPr lang="en-US" sz="2800" b="1" dirty="0" err="1" smtClean="0"/>
              <a:t>VectorBase</a:t>
            </a:r>
            <a:r>
              <a:rPr lang="uk-UA" sz="2800" b="1" dirty="0" smtClean="0"/>
              <a:t>               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0000" contrast="-10000"/>
          </a:blip>
          <a:srcRect t="8587" r="1413" b="3329"/>
          <a:stretch>
            <a:fillRect/>
          </a:stretch>
        </p:blipFill>
        <p:spPr bwMode="auto">
          <a:xfrm>
            <a:off x="539552" y="1052736"/>
            <a:ext cx="7920880" cy="555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Овал 14"/>
          <p:cNvSpPr/>
          <p:nvPr/>
        </p:nvSpPr>
        <p:spPr>
          <a:xfrm>
            <a:off x="2987824" y="2924944"/>
            <a:ext cx="1296144" cy="36004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2339752" y="3212976"/>
            <a:ext cx="576064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0" y="3356992"/>
            <a:ext cx="2267744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dirty="0" smtClean="0">
              <a:solidFill>
                <a:srgbClr val="FF0000"/>
              </a:solidFill>
            </a:endParaRPr>
          </a:p>
          <a:p>
            <a:pPr algn="ctr"/>
            <a:r>
              <a:rPr lang="uk-UA" sz="1200" dirty="0" smtClean="0">
                <a:solidFill>
                  <a:srgbClr val="FF0000"/>
                </a:solidFill>
              </a:rPr>
              <a:t>перейти за посиланням </a:t>
            </a:r>
            <a:r>
              <a:rPr lang="ru-RU" sz="1200" u="sng" dirty="0" smtClean="0">
                <a:solidFill>
                  <a:srgbClr val="FF0000"/>
                </a:solidFill>
                <a:hlinkClick r:id="rId3"/>
              </a:rPr>
              <a:t>https://www.vectorbase.org/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ctr"/>
            <a:endParaRPr lang="ru-RU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Головна </a:t>
            </a:r>
            <a:r>
              <a:rPr lang="ru-RU" sz="2800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сторінка</a:t>
            </a:r>
            <a:r>
              <a:rPr lang="ru-RU" sz="28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2800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тематичного</a:t>
            </a:r>
            <a:r>
              <a:rPr lang="ru-RU" sz="28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2800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репозитарію</a:t>
            </a:r>
            <a:r>
              <a:rPr lang="ru-RU" sz="28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2800" b="1" i="1" u="sng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https://www.vectorbase.org/</a:t>
            </a:r>
            <a:endParaRPr lang="ru-RU" sz="2800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587" r="1077" b="2317"/>
          <a:stretch>
            <a:fillRect/>
          </a:stretch>
        </p:blipFill>
        <p:spPr bwMode="auto">
          <a:xfrm>
            <a:off x="395536" y="1268760"/>
            <a:ext cx="8274312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uk-UA" sz="40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uk-UA" sz="40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uk-UA" sz="36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Головна </a:t>
            </a:r>
            <a:r>
              <a:rPr lang="uk-UA" sz="36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сторінка </a:t>
            </a:r>
            <a:r>
              <a:rPr lang="uk-UA" sz="3600" b="1" i="1" dirty="0" err="1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репозитарію</a:t>
            </a:r>
            <a:r>
              <a:rPr lang="uk-UA" sz="36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ZENODO</a:t>
            </a:r>
            <a:r>
              <a:rPr lang="uk-UA" sz="40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en-US" sz="2200" b="1" dirty="0" smtClean="0"/>
              <a:t>https://zenodo.org/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i="1" dirty="0"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34" t="10315" r="6683" b="5518"/>
          <a:stretch>
            <a:fillRect/>
          </a:stretch>
        </p:blipFill>
        <p:spPr bwMode="auto">
          <a:xfrm>
            <a:off x="755576" y="1096962"/>
            <a:ext cx="7630464" cy="5761038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ZENODO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Zenodo</a:t>
            </a:r>
            <a:r>
              <a:rPr lang="en-US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-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це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сховище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дослідницьких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даних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;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2800" i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None/>
            </a:pP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      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створений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OpenAIRE</a:t>
            </a:r>
            <a:r>
              <a:rPr lang="en-US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і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CERN,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щоб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надати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дослідникам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можливість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розміщувати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набори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даних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;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2800" i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None/>
            </a:pP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      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існує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з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2013 року,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дозволяє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завантажувати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файли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до 50 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Гб;</a:t>
            </a:r>
            <a:endParaRPr lang="ru-RU" sz="2800" i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None/>
            </a:pP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      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має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інтеграцію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з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GitHub</a:t>
            </a:r>
            <a:r>
              <a:rPr lang="en-US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uk-UA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для зберігання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в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кодуванні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GitHub</a:t>
            </a:r>
            <a:r>
              <a:rPr lang="uk-UA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;</a:t>
            </a:r>
            <a:r>
              <a:rPr lang="en-US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sz="2800" i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None/>
            </a:pP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        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універсальний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репозит</a:t>
            </a:r>
            <a:r>
              <a:rPr lang="uk-UA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а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рій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відкритого</a:t>
            </a:r>
            <a:r>
              <a:rPr lang="ru-RU" sz="2800" i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 доступу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ZENODO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</a:t>
            </a:r>
            <a:r>
              <a:rPr lang="en-US" dirty="0" err="1" smtClean="0"/>
              <a:t>Zenodo</a:t>
            </a:r>
            <a:r>
              <a:rPr lang="en-US" dirty="0" smtClean="0"/>
              <a:t> </a:t>
            </a:r>
            <a:r>
              <a:rPr lang="en-US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відкритий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безкоштовний</a:t>
            </a:r>
            <a:r>
              <a:rPr lang="ru-RU" dirty="0" smtClean="0"/>
              <a:t> </a:t>
            </a:r>
            <a:r>
              <a:rPr lang="ru-RU" dirty="0" err="1" smtClean="0"/>
              <a:t>цифровий</a:t>
            </a:r>
            <a:r>
              <a:rPr lang="ru-RU" dirty="0" smtClean="0"/>
              <a:t> </a:t>
            </a:r>
            <a:r>
              <a:rPr lang="ru-RU" dirty="0" err="1" smtClean="0"/>
              <a:t>архів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</a:t>
            </a:r>
            <a:r>
              <a:rPr lang="ru-RU" dirty="0" err="1" smtClean="0"/>
              <a:t>всім</a:t>
            </a:r>
            <a:r>
              <a:rPr lang="ru-RU" dirty="0" smtClean="0"/>
              <a:t> </a:t>
            </a:r>
            <a:r>
              <a:rPr lang="ru-RU" dirty="0" err="1" smtClean="0"/>
              <a:t>дослідникам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усього</a:t>
            </a:r>
            <a:r>
              <a:rPr lang="ru-RU" dirty="0" smtClean="0"/>
              <a:t> </a:t>
            </a:r>
            <a:r>
              <a:rPr lang="ru-RU" dirty="0" err="1" smtClean="0"/>
              <a:t>світу</a:t>
            </a:r>
            <a:r>
              <a:rPr lang="ru-RU" dirty="0" smtClean="0"/>
              <a:t> </a:t>
            </a:r>
            <a:r>
              <a:rPr lang="ru-RU" dirty="0" err="1" smtClean="0"/>
              <a:t>публікувати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документи</a:t>
            </a:r>
            <a:r>
              <a:rPr lang="ru-RU" dirty="0" smtClean="0"/>
              <a:t>, </a:t>
            </a:r>
            <a:r>
              <a:rPr lang="ru-RU" dirty="0" err="1" smtClean="0"/>
              <a:t>дані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програмне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бути </a:t>
            </a:r>
            <a:r>
              <a:rPr lang="ru-RU" dirty="0" err="1" smtClean="0"/>
              <a:t>приведені</a:t>
            </a:r>
            <a:r>
              <a:rPr lang="ru-RU" dirty="0" smtClean="0"/>
              <a:t>, </a:t>
            </a:r>
            <a:r>
              <a:rPr lang="ru-RU" dirty="0" err="1" smtClean="0"/>
              <a:t>доступні</a:t>
            </a:r>
            <a:r>
              <a:rPr lang="ru-RU" dirty="0" smtClean="0"/>
              <a:t>, </a:t>
            </a:r>
            <a:r>
              <a:rPr lang="ru-RU" dirty="0" err="1" smtClean="0"/>
              <a:t>проаналізовані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відтворені</a:t>
            </a:r>
            <a:r>
              <a:rPr lang="ru-RU" dirty="0" smtClean="0"/>
              <a:t> </a:t>
            </a:r>
            <a:r>
              <a:rPr lang="ru-RU" dirty="0" err="1" smtClean="0"/>
              <a:t>ким</a:t>
            </a:r>
            <a:r>
              <a:rPr lang="ru-RU" dirty="0" smtClean="0"/>
              <a:t> </a:t>
            </a:r>
            <a:r>
              <a:rPr lang="ru-RU" dirty="0" err="1" smtClean="0"/>
              <a:t>завгодно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ZENODO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Для того,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опублікувати</a:t>
            </a:r>
            <a:r>
              <a:rPr lang="ru-RU" dirty="0" smtClean="0"/>
              <a:t> </a:t>
            </a:r>
            <a:r>
              <a:rPr lang="ru-RU" dirty="0" err="1" smtClean="0"/>
              <a:t>дані</a:t>
            </a:r>
            <a:r>
              <a:rPr lang="ru-RU" dirty="0" smtClean="0"/>
              <a:t> на </a:t>
            </a:r>
            <a:r>
              <a:rPr lang="ru-RU" dirty="0" err="1" smtClean="0"/>
              <a:t>платформі</a:t>
            </a:r>
            <a:r>
              <a:rPr lang="ru-RU" dirty="0" smtClean="0"/>
              <a:t> </a:t>
            </a:r>
            <a:r>
              <a:rPr lang="en-US" dirty="0" err="1" smtClean="0"/>
              <a:t>Zenodo</a:t>
            </a:r>
            <a:r>
              <a:rPr lang="en-US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надалі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цитувати</a:t>
            </a:r>
            <a:r>
              <a:rPr lang="ru-RU" dirty="0" smtClean="0"/>
              <a:t>, </a:t>
            </a:r>
            <a:r>
              <a:rPr lang="ru-RU" dirty="0" err="1" smtClean="0"/>
              <a:t>необхідно</a:t>
            </a:r>
            <a:r>
              <a:rPr lang="ru-RU" dirty="0" smtClean="0"/>
              <a:t> завести на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платформі</a:t>
            </a:r>
            <a:r>
              <a:rPr lang="ru-RU" dirty="0" smtClean="0"/>
              <a:t> </a:t>
            </a:r>
            <a:r>
              <a:rPr lang="ru-RU" dirty="0" err="1" smtClean="0"/>
              <a:t>свій</a:t>
            </a:r>
            <a:r>
              <a:rPr lang="ru-RU" dirty="0" smtClean="0"/>
              <a:t> </a:t>
            </a:r>
            <a:r>
              <a:rPr lang="ru-RU" dirty="0" err="1" smtClean="0"/>
              <a:t>аккаунт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Зайдіть</a:t>
            </a:r>
            <a:r>
              <a:rPr lang="ru-RU" dirty="0" smtClean="0"/>
              <a:t> на сайт </a:t>
            </a:r>
            <a:r>
              <a:rPr lang="en-US" dirty="0" err="1" smtClean="0"/>
              <a:t>Zenodo</a:t>
            </a:r>
            <a:r>
              <a:rPr lang="en-US" dirty="0" smtClean="0"/>
              <a:t> - https://zenodo.org/ - </a:t>
            </a:r>
            <a:r>
              <a:rPr lang="uk-UA" dirty="0" smtClean="0"/>
              <a:t>            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натисніть</a:t>
            </a:r>
            <a:r>
              <a:rPr lang="ru-RU" dirty="0" smtClean="0"/>
              <a:t> на кнопку </a:t>
            </a:r>
            <a:r>
              <a:rPr lang="en-US" dirty="0" smtClean="0"/>
              <a:t>Sign up </a:t>
            </a:r>
            <a:r>
              <a:rPr lang="ru-RU" dirty="0" smtClean="0"/>
              <a:t>в правому </a:t>
            </a:r>
            <a:r>
              <a:rPr lang="ru-RU" dirty="0" err="1" smtClean="0"/>
              <a:t>верхньому</a:t>
            </a:r>
            <a:r>
              <a:rPr lang="ru-RU" dirty="0" smtClean="0"/>
              <a:t> </a:t>
            </a:r>
            <a:r>
              <a:rPr lang="ru-RU" dirty="0" err="1" smtClean="0"/>
              <a:t>куті</a:t>
            </a:r>
            <a:r>
              <a:rPr lang="ru-RU" dirty="0" smtClean="0"/>
              <a:t> </a:t>
            </a:r>
            <a:r>
              <a:rPr lang="ru-RU" dirty="0" err="1" smtClean="0"/>
              <a:t>веб-сторінки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пройдіть</a:t>
            </a:r>
            <a:r>
              <a:rPr lang="ru-RU" dirty="0" smtClean="0"/>
              <a:t> по </a:t>
            </a:r>
            <a:r>
              <a:rPr lang="ru-RU" dirty="0" err="1" smtClean="0"/>
              <a:t>посиланню</a:t>
            </a:r>
            <a:r>
              <a:rPr lang="ru-RU" dirty="0" smtClean="0"/>
              <a:t>: </a:t>
            </a:r>
            <a:r>
              <a:rPr lang="en-US" dirty="0" smtClean="0"/>
              <a:t>https://zenodo.org/signup/.</a:t>
            </a:r>
          </a:p>
          <a:p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побачите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зареєструватися</a:t>
            </a:r>
            <a:r>
              <a:rPr lang="ru-RU" dirty="0" smtClean="0"/>
              <a:t> в </a:t>
            </a:r>
            <a:r>
              <a:rPr lang="ru-RU" dirty="0" err="1" smtClean="0"/>
              <a:t>системі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своєї</a:t>
            </a:r>
            <a:r>
              <a:rPr lang="ru-RU" dirty="0" smtClean="0"/>
              <a:t> </a:t>
            </a:r>
            <a:r>
              <a:rPr lang="ru-RU" dirty="0" err="1" smtClean="0"/>
              <a:t>поштової</a:t>
            </a:r>
            <a:r>
              <a:rPr lang="ru-RU" dirty="0" smtClean="0"/>
              <a:t> </a:t>
            </a:r>
            <a:r>
              <a:rPr lang="ru-RU" dirty="0" err="1" smtClean="0"/>
              <a:t>скриньки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увійти</a:t>
            </a:r>
            <a:r>
              <a:rPr lang="ru-RU" dirty="0" smtClean="0"/>
              <a:t> в систему </a:t>
            </a:r>
            <a:r>
              <a:rPr lang="en-US" dirty="0" err="1" smtClean="0"/>
              <a:t>Zenodo</a:t>
            </a:r>
            <a:r>
              <a:rPr lang="en-US" dirty="0" smtClean="0"/>
              <a:t> </a:t>
            </a:r>
            <a:r>
              <a:rPr lang="ru-RU" dirty="0" smtClean="0"/>
              <a:t>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 </a:t>
            </a:r>
            <a:r>
              <a:rPr lang="ru-RU" dirty="0" err="1" smtClean="0"/>
              <a:t>онлайн-сервісів</a:t>
            </a:r>
            <a:r>
              <a:rPr lang="ru-RU" dirty="0" smtClean="0"/>
              <a:t>: </a:t>
            </a:r>
            <a:r>
              <a:rPr lang="en-US" dirty="0" err="1" smtClean="0"/>
              <a:t>GitHub</a:t>
            </a:r>
            <a:r>
              <a:rPr lang="en-US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en-US" dirty="0" smtClean="0"/>
              <a:t>ORCID.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31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uk-UA" sz="31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А</a:t>
            </a:r>
            <a:r>
              <a:rPr lang="uk-UA" sz="3100" b="1" i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нкета для реєстрації </a:t>
            </a:r>
            <a:r>
              <a:rPr lang="en-US" sz="2000" b="1" u="sng" dirty="0" smtClean="0">
                <a:hlinkClick r:id="rId2"/>
              </a:rPr>
              <a:t>http://www.datadrivenjournalism.ru/2017/04/25/zenodo/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datadrivenjournalism.ru/wp-content/uploads/2017/04/%D0%A1%D0%BD%D0%B8%D0%BC%D0%BE%D0%BA-%D1%8D%D0%BA%D1%80%D0%B0%D0%BD%D0%B0-2017-04-25-%D0%B2-16.03.19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7200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err="1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Міжнародний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3600" b="1" i="1" dirty="0" err="1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тиждень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3600" b="1" i="1" dirty="0" err="1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Відкритого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доступу </a:t>
            </a:r>
            <a:r>
              <a:rPr lang="ru-RU" sz="3600" b="1" i="1" dirty="0" smtClean="0">
                <a:solidFill>
                  <a:srgbClr val="0066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2017 року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1400" dirty="0" smtClean="0"/>
              <a:t>У 2002 р. </a:t>
            </a:r>
            <a:r>
              <a:rPr lang="ru-RU" sz="1400" dirty="0" err="1" smtClean="0"/>
              <a:t>було</a:t>
            </a:r>
            <a:r>
              <a:rPr lang="ru-RU" sz="1400" dirty="0" smtClean="0"/>
              <a:t> </a:t>
            </a:r>
            <a:r>
              <a:rPr lang="ru-RU" sz="1400" dirty="0" err="1" smtClean="0"/>
              <a:t>оприлюднено</a:t>
            </a:r>
            <a:r>
              <a:rPr lang="ru-RU" sz="1400" dirty="0" smtClean="0"/>
              <a:t> </a:t>
            </a:r>
            <a:r>
              <a:rPr lang="ru-RU" sz="1400" dirty="0" err="1" smtClean="0"/>
              <a:t>Будапештську</a:t>
            </a:r>
            <a:r>
              <a:rPr lang="ru-RU" sz="1400" dirty="0" smtClean="0"/>
              <a:t> </a:t>
            </a:r>
            <a:r>
              <a:rPr lang="ru-RU" sz="1400" dirty="0" err="1" smtClean="0"/>
              <a:t>ініціативу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відкритого</a:t>
            </a:r>
            <a:r>
              <a:rPr lang="ru-RU" sz="1400" dirty="0" smtClean="0"/>
              <a:t> доступу (BOAI), де </a:t>
            </a:r>
            <a:r>
              <a:rPr lang="ru-RU" sz="1400" dirty="0" err="1" smtClean="0"/>
              <a:t>було</a:t>
            </a:r>
            <a:r>
              <a:rPr lang="ru-RU" sz="1400" dirty="0" smtClean="0"/>
              <a:t> </a:t>
            </a:r>
            <a:r>
              <a:rPr lang="ru-RU" sz="1400" dirty="0" err="1" smtClean="0"/>
              <a:t>сформульовано</a:t>
            </a:r>
            <a:r>
              <a:rPr lang="ru-RU" sz="1400" dirty="0" smtClean="0"/>
              <a:t> </a:t>
            </a:r>
            <a:r>
              <a:rPr lang="ru-RU" sz="1400" dirty="0" err="1" smtClean="0"/>
              <a:t>поняття</a:t>
            </a:r>
            <a:r>
              <a:rPr lang="ru-RU" sz="1400" dirty="0" smtClean="0"/>
              <a:t> </a:t>
            </a:r>
            <a:r>
              <a:rPr lang="ru-RU" sz="1400" dirty="0" err="1" smtClean="0"/>
              <a:t>відкритого</a:t>
            </a:r>
            <a:r>
              <a:rPr lang="ru-RU" sz="1400" dirty="0" smtClean="0"/>
              <a:t> доступу, </a:t>
            </a:r>
            <a:r>
              <a:rPr lang="ru-RU" sz="1400" dirty="0" err="1" smtClean="0"/>
              <a:t>що</a:t>
            </a:r>
            <a:r>
              <a:rPr lang="ru-RU" sz="1400" dirty="0" smtClean="0"/>
              <a:t> </a:t>
            </a:r>
            <a:r>
              <a:rPr lang="ru-RU" sz="1400" dirty="0" err="1" smtClean="0"/>
              <a:t>включає</a:t>
            </a:r>
            <a:r>
              <a:rPr lang="ru-RU" sz="1400" dirty="0" smtClean="0"/>
              <a:t>:</a:t>
            </a:r>
          </a:p>
          <a:p>
            <a:pPr lvl="0" fontAlgn="base"/>
            <a:r>
              <a:rPr lang="ru-RU" sz="1400" b="1" i="1" dirty="0" err="1" smtClean="0"/>
              <a:t>безкоштовний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онлайновий</a:t>
            </a:r>
            <a:r>
              <a:rPr lang="ru-RU" sz="1400" b="1" i="1" dirty="0" smtClean="0"/>
              <a:t> доступ до </a:t>
            </a:r>
            <a:r>
              <a:rPr lang="ru-RU" sz="1400" b="1" i="1" dirty="0" err="1" smtClean="0"/>
              <a:t>наукової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літератури</a:t>
            </a:r>
            <a:r>
              <a:rPr lang="ru-RU" sz="1400" b="1" i="1" dirty="0" smtClean="0"/>
              <a:t>;</a:t>
            </a:r>
          </a:p>
          <a:p>
            <a:pPr lvl="0" fontAlgn="base"/>
            <a:r>
              <a:rPr lang="ru-RU" sz="1400" b="1" i="1" dirty="0" err="1" smtClean="0"/>
              <a:t>вільне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використання</a:t>
            </a:r>
            <a:r>
              <a:rPr lang="ru-RU" sz="1400" b="1" i="1" dirty="0" smtClean="0"/>
              <a:t> для </a:t>
            </a:r>
            <a:r>
              <a:rPr lang="ru-RU" sz="1400" b="1" i="1" dirty="0" err="1" smtClean="0"/>
              <a:t>досліджень</a:t>
            </a:r>
            <a:r>
              <a:rPr lang="ru-RU" sz="1400" b="1" i="1" dirty="0" smtClean="0"/>
              <a:t>, </a:t>
            </a:r>
            <a:r>
              <a:rPr lang="ru-RU" sz="1400" b="1" i="1" dirty="0" err="1" smtClean="0"/>
              <a:t>навчання</a:t>
            </a:r>
            <a:r>
              <a:rPr lang="ru-RU" sz="1400" b="1" i="1" dirty="0" smtClean="0"/>
              <a:t> та </a:t>
            </a:r>
            <a:r>
              <a:rPr lang="ru-RU" sz="1400" b="1" i="1" dirty="0" err="1" smtClean="0"/>
              <a:t>інших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цілей</a:t>
            </a:r>
            <a:r>
              <a:rPr lang="ru-RU" sz="1400" i="1" dirty="0" smtClean="0"/>
              <a:t>;</a:t>
            </a:r>
          </a:p>
          <a:p>
            <a:pPr lvl="0" fontAlgn="base"/>
            <a:r>
              <a:rPr lang="ru-RU" sz="1400" i="1" dirty="0" smtClean="0"/>
              <a:t>право автора на контроль над </a:t>
            </a:r>
            <a:r>
              <a:rPr lang="ru-RU" sz="1400" i="1" dirty="0" err="1" smtClean="0"/>
              <a:t>своєю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роботою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і</a:t>
            </a:r>
            <a:r>
              <a:rPr lang="ru-RU" sz="1400" i="1" dirty="0" smtClean="0"/>
              <a:t> право на </a:t>
            </a:r>
            <a:r>
              <a:rPr lang="ru-RU" sz="1400" i="1" dirty="0" err="1" smtClean="0"/>
              <a:t>посилання</a:t>
            </a:r>
            <a:r>
              <a:rPr lang="ru-RU" sz="1400" i="1" dirty="0" smtClean="0"/>
              <a:t> та </a:t>
            </a:r>
            <a:r>
              <a:rPr lang="ru-RU" sz="1400" i="1" dirty="0" err="1" smtClean="0"/>
              <a:t>цитування</a:t>
            </a:r>
            <a:r>
              <a:rPr lang="ru-RU" sz="1400" i="1" dirty="0" smtClean="0"/>
              <a:t>.</a:t>
            </a:r>
          </a:p>
          <a:p>
            <a:pPr>
              <a:buNone/>
            </a:pPr>
            <a:r>
              <a:rPr lang="uk-UA" sz="1400" dirty="0" smtClean="0"/>
              <a:t>Сьогодні реалізуються два шляхи відкритого доступу: </a:t>
            </a:r>
          </a:p>
          <a:p>
            <a:r>
              <a:rPr lang="uk-UA" sz="1400" b="1" i="1" dirty="0" smtClean="0"/>
              <a:t>архіви відкритого доступу ("зелений шлях")</a:t>
            </a:r>
            <a:r>
              <a:rPr lang="uk-UA" sz="1400" dirty="0" smtClean="0"/>
              <a:t>, що пропонують </a:t>
            </a:r>
            <a:r>
              <a:rPr lang="uk-UA" sz="1400" dirty="0" err="1" smtClean="0"/>
              <a:t>самоархівування</a:t>
            </a:r>
            <a:r>
              <a:rPr lang="uk-UA" sz="1400" dirty="0" smtClean="0"/>
              <a:t> науковцями своїх робіт; </a:t>
            </a:r>
          </a:p>
          <a:p>
            <a:r>
              <a:rPr lang="uk-UA" sz="1400" b="1" i="1" dirty="0" smtClean="0"/>
              <a:t>журнали відкритого доступу ("золотий шлях")</a:t>
            </a:r>
            <a:r>
              <a:rPr lang="uk-UA" sz="1400" dirty="0" smtClean="0"/>
              <a:t>, що впроваджують нову фінансову модель, коли за процес наукового видавництва сплачують не передплатники журналів, а автори або інституції.</a:t>
            </a:r>
            <a:endParaRPr lang="ru-RU" sz="1400" dirty="0" smtClean="0"/>
          </a:p>
          <a:p>
            <a:pPr fontAlgn="base">
              <a:buNone/>
            </a:pPr>
            <a:r>
              <a:rPr lang="ru-RU" sz="1400" dirty="0" err="1" smtClean="0"/>
              <a:t>Існують</a:t>
            </a:r>
            <a:r>
              <a:rPr lang="ru-RU" sz="1400" dirty="0" smtClean="0"/>
              <a:t> </a:t>
            </a:r>
            <a:r>
              <a:rPr lang="ru-RU" sz="1400" dirty="0" err="1" smtClean="0"/>
              <a:t>різні</a:t>
            </a:r>
            <a:r>
              <a:rPr lang="ru-RU" sz="1400" dirty="0" smtClean="0"/>
              <a:t> </a:t>
            </a:r>
            <a:r>
              <a:rPr lang="ru-RU" sz="1400" dirty="0" err="1" smtClean="0"/>
              <a:t>види</a:t>
            </a:r>
            <a:r>
              <a:rPr lang="ru-RU" sz="1400" dirty="0" smtClean="0"/>
              <a:t> </a:t>
            </a:r>
            <a:r>
              <a:rPr lang="ru-RU" sz="1400" dirty="0" err="1" smtClean="0"/>
              <a:t>наукових</a:t>
            </a:r>
            <a:r>
              <a:rPr lang="ru-RU" sz="1400" dirty="0" smtClean="0"/>
              <a:t> </a:t>
            </a:r>
            <a:r>
              <a:rPr lang="ru-RU" sz="1400" dirty="0" err="1" smtClean="0"/>
              <a:t>журналів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</a:t>
            </a:r>
            <a:r>
              <a:rPr lang="ru-RU" sz="1400" dirty="0" smtClean="0"/>
              <a:t> </a:t>
            </a:r>
            <a:r>
              <a:rPr lang="ru-RU" sz="1400" dirty="0" err="1" smtClean="0"/>
              <a:t>надають</a:t>
            </a:r>
            <a:r>
              <a:rPr lang="ru-RU" sz="1400" dirty="0" smtClean="0"/>
              <a:t> </a:t>
            </a:r>
            <a:r>
              <a:rPr lang="ru-RU" sz="1400" dirty="0" err="1" smtClean="0"/>
              <a:t>вільний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безкоштовний</a:t>
            </a:r>
            <a:r>
              <a:rPr lang="ru-RU" sz="1400" dirty="0" smtClean="0"/>
              <a:t> доступ до </a:t>
            </a:r>
            <a:r>
              <a:rPr lang="ru-RU" sz="1400" dirty="0" err="1" smtClean="0"/>
              <a:t>своїх</a:t>
            </a:r>
            <a:r>
              <a:rPr lang="ru-RU" sz="1400" dirty="0" smtClean="0"/>
              <a:t> </a:t>
            </a:r>
            <a:r>
              <a:rPr lang="ru-RU" sz="1400" dirty="0" err="1" smtClean="0"/>
              <a:t>публікацій</a:t>
            </a:r>
            <a:r>
              <a:rPr lang="ru-RU" sz="1400" dirty="0" smtClean="0"/>
              <a:t>. </a:t>
            </a:r>
            <a:r>
              <a:rPr lang="ru-RU" sz="1400" dirty="0" err="1" smtClean="0"/>
              <a:t>Можна</a:t>
            </a:r>
            <a:r>
              <a:rPr lang="ru-RU" sz="1400" dirty="0" smtClean="0"/>
              <a:t> </a:t>
            </a:r>
            <a:r>
              <a:rPr lang="ru-RU" sz="1400" dirty="0" err="1" smtClean="0"/>
              <a:t>виділити</a:t>
            </a:r>
            <a:r>
              <a:rPr lang="ru-RU" sz="1400" dirty="0" smtClean="0"/>
              <a:t> </a:t>
            </a:r>
            <a:r>
              <a:rPr lang="ru-RU" sz="1400" dirty="0" err="1" smtClean="0"/>
              <a:t>декілька</a:t>
            </a:r>
            <a:r>
              <a:rPr lang="ru-RU" sz="1400" dirty="0" smtClean="0"/>
              <a:t> </a:t>
            </a:r>
            <a:r>
              <a:rPr lang="ru-RU" sz="1400" dirty="0" err="1" smtClean="0"/>
              <a:t>типів</a:t>
            </a:r>
            <a:r>
              <a:rPr lang="ru-RU" sz="1400" dirty="0" smtClean="0"/>
              <a:t> таких </a:t>
            </a:r>
            <a:r>
              <a:rPr lang="ru-RU" sz="1400" dirty="0" err="1" smtClean="0"/>
              <a:t>видань</a:t>
            </a:r>
            <a:r>
              <a:rPr lang="ru-RU" sz="1400" dirty="0" smtClean="0"/>
              <a:t>:</a:t>
            </a:r>
          </a:p>
          <a:p>
            <a:pPr lvl="0" fontAlgn="base"/>
            <a:r>
              <a:rPr lang="ru-RU" sz="1400" b="1" i="1" dirty="0" err="1" smtClean="0"/>
              <a:t>журнали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відкритого</a:t>
            </a:r>
            <a:r>
              <a:rPr lang="ru-RU" sz="1400" b="1" i="1" dirty="0" smtClean="0"/>
              <a:t> доступу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</a:t>
            </a:r>
            <a:r>
              <a:rPr lang="ru-RU" sz="1400" dirty="0" smtClean="0"/>
              <a:t> </a:t>
            </a:r>
            <a:r>
              <a:rPr lang="ru-RU" sz="1400" dirty="0" err="1" smtClean="0"/>
              <a:t>надають</a:t>
            </a:r>
            <a:r>
              <a:rPr lang="ru-RU" sz="1400" dirty="0" smtClean="0"/>
              <a:t> </a:t>
            </a:r>
            <a:r>
              <a:rPr lang="ru-RU" sz="1400" dirty="0" err="1" smtClean="0"/>
              <a:t>вільний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онлайновий</a:t>
            </a:r>
            <a:r>
              <a:rPr lang="ru-RU" sz="1400" dirty="0" smtClean="0"/>
              <a:t> доступ для </a:t>
            </a:r>
            <a:r>
              <a:rPr lang="ru-RU" sz="1400" dirty="0" err="1" smtClean="0"/>
              <a:t>читачів</a:t>
            </a:r>
            <a:r>
              <a:rPr lang="ru-RU" sz="1400" dirty="0" smtClean="0"/>
              <a:t> без </a:t>
            </a:r>
            <a:r>
              <a:rPr lang="ru-RU" sz="1400" dirty="0" err="1" smtClean="0"/>
              <a:t>будь-яких</a:t>
            </a:r>
            <a:r>
              <a:rPr lang="ru-RU" sz="1400" dirty="0" smtClean="0"/>
              <a:t> </a:t>
            </a:r>
            <a:r>
              <a:rPr lang="ru-RU" sz="1400" dirty="0" err="1" smtClean="0"/>
              <a:t>фінансових</a:t>
            </a:r>
            <a:r>
              <a:rPr lang="ru-RU" sz="1400" dirty="0" smtClean="0"/>
              <a:t>, </a:t>
            </a:r>
            <a:r>
              <a:rPr lang="ru-RU" sz="1400" dirty="0" err="1" smtClean="0"/>
              <a:t>юридичних</a:t>
            </a:r>
            <a:r>
              <a:rPr lang="ru-RU" sz="1400" dirty="0" smtClean="0"/>
              <a:t> та </a:t>
            </a:r>
            <a:r>
              <a:rPr lang="ru-RU" sz="1400" dirty="0" err="1" smtClean="0"/>
              <a:t>технічних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перешкод</a:t>
            </a:r>
            <a:r>
              <a:rPr lang="ru-RU" sz="1400" dirty="0" smtClean="0"/>
              <a:t>;</a:t>
            </a:r>
          </a:p>
          <a:p>
            <a:pPr lvl="0" fontAlgn="base"/>
            <a:r>
              <a:rPr lang="ru-RU" sz="1400" b="1" i="1" dirty="0" err="1" smtClean="0"/>
              <a:t>гібридні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журнали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відкритого</a:t>
            </a:r>
            <a:r>
              <a:rPr lang="ru-RU" sz="1400" b="1" i="1" dirty="0" smtClean="0"/>
              <a:t> доступу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</a:t>
            </a:r>
            <a:r>
              <a:rPr lang="ru-RU" sz="1400" dirty="0" smtClean="0"/>
              <a:t> </a:t>
            </a:r>
            <a:r>
              <a:rPr lang="ru-RU" sz="1400" dirty="0" err="1" smtClean="0"/>
              <a:t>надають</a:t>
            </a:r>
            <a:r>
              <a:rPr lang="ru-RU" sz="1400" dirty="0" smtClean="0"/>
              <a:t> </a:t>
            </a:r>
            <a:r>
              <a:rPr lang="ru-RU" sz="1400" dirty="0" err="1" smtClean="0"/>
              <a:t>вільний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онлайновий</a:t>
            </a:r>
            <a:r>
              <a:rPr lang="ru-RU" sz="1400" dirty="0" smtClean="0"/>
              <a:t> доступ без </a:t>
            </a:r>
            <a:r>
              <a:rPr lang="ru-RU" sz="1400" dirty="0" err="1" smtClean="0"/>
              <a:t>будь-яких</a:t>
            </a:r>
            <a:r>
              <a:rPr lang="ru-RU" sz="1400" dirty="0" smtClean="0"/>
              <a:t> </a:t>
            </a:r>
            <a:r>
              <a:rPr lang="ru-RU" sz="1400" dirty="0" err="1" smtClean="0"/>
              <a:t>затримок</a:t>
            </a:r>
            <a:r>
              <a:rPr lang="ru-RU" sz="1400" dirty="0" smtClean="0"/>
              <a:t> </a:t>
            </a:r>
            <a:r>
              <a:rPr lang="ru-RU" sz="1400" dirty="0" err="1" smtClean="0"/>
              <a:t>лише</a:t>
            </a:r>
            <a:r>
              <a:rPr lang="ru-RU" sz="1400" dirty="0" smtClean="0"/>
              <a:t> до тих статей, </a:t>
            </a:r>
            <a:r>
              <a:rPr lang="ru-RU" sz="1400" dirty="0" err="1" smtClean="0"/>
              <a:t>вільний</a:t>
            </a:r>
            <a:r>
              <a:rPr lang="ru-RU" sz="1400" dirty="0" smtClean="0"/>
              <a:t> доступ до </a:t>
            </a:r>
            <a:r>
              <a:rPr lang="ru-RU" sz="1400" dirty="0" err="1" smtClean="0"/>
              <a:t>яких</a:t>
            </a:r>
            <a:r>
              <a:rPr lang="ru-RU" sz="1400" dirty="0" smtClean="0"/>
              <a:t> </a:t>
            </a:r>
            <a:r>
              <a:rPr lang="ru-RU" sz="1400" dirty="0" err="1" smtClean="0"/>
              <a:t>оплачений</a:t>
            </a:r>
            <a:r>
              <a:rPr lang="ru-RU" sz="1400" dirty="0" smtClean="0"/>
              <a:t> авторами (</a:t>
            </a:r>
            <a:r>
              <a:rPr lang="ru-RU" sz="1400" dirty="0" err="1" smtClean="0"/>
              <a:t>їхніми</a:t>
            </a:r>
            <a:r>
              <a:rPr lang="ru-RU" sz="1400" dirty="0" smtClean="0"/>
              <a:t> </a:t>
            </a:r>
            <a:r>
              <a:rPr lang="ru-RU" sz="1400" dirty="0" err="1" smtClean="0"/>
              <a:t>установами</a:t>
            </a:r>
            <a:r>
              <a:rPr lang="ru-RU" sz="1400" dirty="0" smtClean="0"/>
              <a:t> </a:t>
            </a:r>
            <a:r>
              <a:rPr lang="ru-RU" sz="1400" dirty="0" err="1" smtClean="0"/>
              <a:t>чи</a:t>
            </a:r>
            <a:r>
              <a:rPr lang="ru-RU" sz="1400" dirty="0" smtClean="0"/>
              <a:t> </a:t>
            </a:r>
            <a:r>
              <a:rPr lang="ru-RU" sz="1400" dirty="0" err="1" smtClean="0"/>
              <a:t>грантодавцями</a:t>
            </a:r>
            <a:r>
              <a:rPr lang="ru-RU" sz="1400" dirty="0" smtClean="0"/>
              <a:t>);</a:t>
            </a:r>
          </a:p>
          <a:p>
            <a:pPr lvl="0" fontAlgn="base"/>
            <a:r>
              <a:rPr lang="ru-RU" sz="1400" b="1" i="1" dirty="0" err="1" smtClean="0"/>
              <a:t>журнали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із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затримкою</a:t>
            </a:r>
            <a:r>
              <a:rPr lang="ru-RU" sz="1400" b="1" i="1" dirty="0" smtClean="0"/>
              <a:t> </a:t>
            </a:r>
            <a:r>
              <a:rPr lang="ru-RU" sz="1400" b="1" i="1" dirty="0" err="1" smtClean="0"/>
              <a:t>відкритого</a:t>
            </a:r>
            <a:r>
              <a:rPr lang="ru-RU" sz="1400" b="1" i="1" dirty="0" smtClean="0"/>
              <a:t> доступу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</a:t>
            </a:r>
            <a:r>
              <a:rPr lang="ru-RU" sz="1400" dirty="0" smtClean="0"/>
              <a:t> </a:t>
            </a:r>
            <a:r>
              <a:rPr lang="ru-RU" sz="1400" dirty="0" err="1" smtClean="0"/>
              <a:t>надають</a:t>
            </a:r>
            <a:r>
              <a:rPr lang="ru-RU" sz="1400" dirty="0" smtClean="0"/>
              <a:t> </a:t>
            </a:r>
            <a:r>
              <a:rPr lang="ru-RU" sz="1400" dirty="0" err="1" smtClean="0"/>
              <a:t>вільний</a:t>
            </a:r>
            <a:r>
              <a:rPr lang="ru-RU" sz="1400" dirty="0" smtClean="0"/>
              <a:t> </a:t>
            </a:r>
            <a:r>
              <a:rPr lang="ru-RU" sz="1400" dirty="0" err="1" smtClean="0"/>
              <a:t>онлайновий</a:t>
            </a:r>
            <a:r>
              <a:rPr lang="ru-RU" sz="1400" dirty="0" smtClean="0"/>
              <a:t> доступ </a:t>
            </a:r>
            <a:r>
              <a:rPr lang="ru-RU" sz="1400" dirty="0" err="1" smtClean="0"/>
              <a:t>після</a:t>
            </a:r>
            <a:r>
              <a:rPr lang="ru-RU" sz="1400" dirty="0" smtClean="0"/>
              <a:t> </a:t>
            </a:r>
            <a:r>
              <a:rPr lang="ru-RU" sz="1400" dirty="0" err="1" smtClean="0"/>
              <a:t>закінчення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періоду</a:t>
            </a:r>
            <a:r>
              <a:rPr lang="ru-RU" sz="1400" dirty="0" smtClean="0"/>
              <a:t> </a:t>
            </a:r>
            <a:r>
              <a:rPr lang="ru-RU" sz="1400" dirty="0" err="1" smtClean="0"/>
              <a:t>ембарго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uk-UA" sz="1400" dirty="0" smtClean="0"/>
              <a:t>Також наукові журнали та конференції представлені у відкритому доступі на платформах                       </a:t>
            </a:r>
            <a:r>
              <a:rPr lang="uk-UA" sz="1400" b="1" i="1" dirty="0" smtClean="0"/>
              <a:t>Наукова періодика України </a:t>
            </a:r>
            <a:r>
              <a:rPr lang="uk-UA" sz="1400" dirty="0" smtClean="0"/>
              <a:t>(</a:t>
            </a:r>
            <a:r>
              <a:rPr lang="uk-UA" sz="1400" dirty="0" smtClean="0">
                <a:hlinkClick r:id="rId2"/>
              </a:rPr>
              <a:t>http://journals.uran.ua/</a:t>
            </a:r>
            <a:r>
              <a:rPr lang="uk-UA" sz="1400" dirty="0" smtClean="0"/>
              <a:t>) та                                                                             </a:t>
            </a:r>
            <a:r>
              <a:rPr lang="uk-UA" sz="1400" b="1" i="1" dirty="0" smtClean="0"/>
              <a:t>Наукові конференції України </a:t>
            </a:r>
            <a:r>
              <a:rPr lang="uk-UA" sz="1400" dirty="0" smtClean="0"/>
              <a:t>(</a:t>
            </a:r>
            <a:r>
              <a:rPr lang="uk-UA" sz="1400" dirty="0" smtClean="0">
                <a:hlinkClick r:id="rId3"/>
              </a:rPr>
              <a:t>http://conferences.uran.ua/</a:t>
            </a:r>
            <a:r>
              <a:rPr lang="uk-UA" sz="1400" dirty="0" smtClean="0"/>
              <a:t>).</a:t>
            </a:r>
            <a:endParaRPr lang="ru-RU" sz="1400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переваги відкритого доступу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760640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репозитарії</a:t>
            </a:r>
            <a:r>
              <a:rPr lang="ru-RU" dirty="0" smtClean="0"/>
              <a:t> стали одним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інструментів</a:t>
            </a:r>
            <a:r>
              <a:rPr lang="ru-RU" dirty="0" smtClean="0"/>
              <a:t> для </a:t>
            </a:r>
            <a:r>
              <a:rPr lang="ru-RU" dirty="0" err="1" smtClean="0"/>
              <a:t>поширення</a:t>
            </a:r>
            <a:r>
              <a:rPr lang="ru-RU" dirty="0" smtClean="0"/>
              <a:t> </a:t>
            </a:r>
            <a:r>
              <a:rPr lang="ru-RU" dirty="0" err="1" smtClean="0"/>
              <a:t>результатів</a:t>
            </a:r>
            <a:r>
              <a:rPr lang="ru-RU" dirty="0" smtClean="0"/>
              <a:t> </a:t>
            </a:r>
            <a:r>
              <a:rPr lang="ru-RU" dirty="0" err="1" smtClean="0"/>
              <a:t>дослідження</a:t>
            </a:r>
            <a:r>
              <a:rPr lang="ru-RU" dirty="0" smtClean="0"/>
              <a:t> у </a:t>
            </a:r>
            <a:r>
              <a:rPr lang="ru-RU" dirty="0" err="1" smtClean="0"/>
              <a:t>відкритому</a:t>
            </a:r>
            <a:r>
              <a:rPr lang="ru-RU" dirty="0" smtClean="0"/>
              <a:t> </a:t>
            </a:r>
            <a:r>
              <a:rPr lang="ru-RU" dirty="0" err="1" smtClean="0"/>
              <a:t>доступі</a:t>
            </a:r>
            <a:endParaRPr lang="ru-RU" dirty="0" smtClean="0"/>
          </a:p>
          <a:p>
            <a:r>
              <a:rPr lang="ru-RU" dirty="0" smtClean="0"/>
              <a:t>режим </a:t>
            </a:r>
            <a:r>
              <a:rPr lang="ru-RU" dirty="0" err="1" smtClean="0"/>
              <a:t>відкритого</a:t>
            </a:r>
            <a:r>
              <a:rPr lang="ru-RU" dirty="0" smtClean="0"/>
              <a:t> доступу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до </a:t>
            </a:r>
            <a:r>
              <a:rPr lang="ru-RU" dirty="0" err="1" smtClean="0"/>
              <a:t>всіх</a:t>
            </a:r>
            <a:r>
              <a:rPr lang="ru-RU" dirty="0" smtClean="0"/>
              <a:t> форм </a:t>
            </a:r>
            <a:r>
              <a:rPr lang="ru-RU" dirty="0" err="1" smtClean="0"/>
              <a:t>опублікованих</a:t>
            </a:r>
            <a:r>
              <a:rPr lang="ru-RU" dirty="0" smtClean="0"/>
              <a:t> </a:t>
            </a:r>
            <a:r>
              <a:rPr lang="ru-RU" dirty="0" err="1" smtClean="0"/>
              <a:t>результатів</a:t>
            </a:r>
            <a:r>
              <a:rPr lang="ru-RU" dirty="0" smtClean="0"/>
              <a:t> </a:t>
            </a:r>
            <a:r>
              <a:rPr lang="ru-RU" dirty="0" err="1" smtClean="0"/>
              <a:t>досліджень</a:t>
            </a:r>
            <a:r>
              <a:rPr lang="ru-RU" dirty="0" smtClean="0"/>
              <a:t>, в тому </a:t>
            </a:r>
            <a:r>
              <a:rPr lang="ru-RU" dirty="0" err="1" smtClean="0"/>
              <a:t>числі</a:t>
            </a:r>
            <a:r>
              <a:rPr lang="ru-RU" dirty="0" smtClean="0"/>
              <a:t> до статей </a:t>
            </a:r>
            <a:r>
              <a:rPr lang="ru-RU" dirty="0" err="1" smtClean="0"/>
              <a:t>рецензованих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не </a:t>
            </a:r>
            <a:r>
              <a:rPr lang="ru-RU" dirty="0" err="1" smtClean="0"/>
              <a:t>рецензованих</a:t>
            </a:r>
            <a:r>
              <a:rPr lang="ru-RU" dirty="0" smtClean="0"/>
              <a:t> </a:t>
            </a:r>
            <a:r>
              <a:rPr lang="ru-RU" dirty="0" err="1" smtClean="0"/>
              <a:t>наукових</a:t>
            </a:r>
            <a:r>
              <a:rPr lang="ru-RU" dirty="0" smtClean="0"/>
              <a:t> </a:t>
            </a:r>
            <a:r>
              <a:rPr lang="ru-RU" dirty="0" err="1" smtClean="0"/>
              <a:t>журналів</a:t>
            </a:r>
            <a:r>
              <a:rPr lang="ru-RU" dirty="0" smtClean="0"/>
              <a:t>, </a:t>
            </a:r>
            <a:r>
              <a:rPr lang="ru-RU" dirty="0" err="1" smtClean="0"/>
              <a:t>матеріалів</a:t>
            </a:r>
            <a:r>
              <a:rPr lang="ru-RU" dirty="0" smtClean="0"/>
              <a:t> </a:t>
            </a:r>
            <a:r>
              <a:rPr lang="ru-RU" dirty="0" err="1" smtClean="0"/>
              <a:t>конференцій</a:t>
            </a:r>
            <a:r>
              <a:rPr lang="ru-RU" dirty="0" smtClean="0"/>
              <a:t>, </a:t>
            </a:r>
            <a:r>
              <a:rPr lang="ru-RU" dirty="0" err="1" smtClean="0"/>
              <a:t>текстів</a:t>
            </a:r>
            <a:r>
              <a:rPr lang="ru-RU" dirty="0" smtClean="0"/>
              <a:t> </a:t>
            </a:r>
            <a:r>
              <a:rPr lang="ru-RU" dirty="0" err="1" smtClean="0"/>
              <a:t>наукових</a:t>
            </a:r>
            <a:r>
              <a:rPr lang="ru-RU" dirty="0" smtClean="0"/>
              <a:t> </a:t>
            </a:r>
            <a:r>
              <a:rPr lang="ru-RU" dirty="0" err="1" smtClean="0"/>
              <a:t>дисертацій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кваліфікаційних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r>
              <a:rPr lang="ru-RU" dirty="0" smtClean="0"/>
              <a:t>, глав книг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монографій</a:t>
            </a:r>
            <a:endParaRPr lang="ru-RU" dirty="0" smtClean="0"/>
          </a:p>
          <a:p>
            <a:r>
              <a:rPr lang="uk-UA" dirty="0" smtClean="0"/>
              <a:t>статті у відкритому доступі цитуються набагато частіше.</a:t>
            </a:r>
            <a:endParaRPr lang="ru-RU" dirty="0" smtClean="0"/>
          </a:p>
          <a:p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використовується</a:t>
            </a:r>
            <a:r>
              <a:rPr lang="ru-RU" dirty="0" smtClean="0"/>
              <a:t>, </a:t>
            </a:r>
            <a:r>
              <a:rPr lang="ru-RU" dirty="0" err="1" smtClean="0"/>
              <a:t>цитується</a:t>
            </a:r>
            <a:r>
              <a:rPr lang="ru-RU" dirty="0" smtClean="0"/>
              <a:t> </a:t>
            </a:r>
            <a:r>
              <a:rPr lang="ru-RU" dirty="0" err="1" smtClean="0"/>
              <a:t>стаття</a:t>
            </a:r>
            <a:r>
              <a:rPr lang="ru-RU" dirty="0" smtClean="0"/>
              <a:t>,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посилань</a:t>
            </a:r>
            <a:r>
              <a:rPr lang="ru-RU" dirty="0" smtClean="0"/>
              <a:t> </a:t>
            </a:r>
            <a:r>
              <a:rPr lang="ru-RU" dirty="0" err="1" smtClean="0"/>
              <a:t>робиться</a:t>
            </a:r>
            <a:r>
              <a:rPr lang="ru-RU" dirty="0" smtClean="0"/>
              <a:t> на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чим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r>
              <a:rPr lang="ru-RU" dirty="0" smtClean="0"/>
              <a:t> </a:t>
            </a:r>
            <a:r>
              <a:rPr lang="ru-RU" dirty="0" err="1" smtClean="0"/>
              <a:t>грунтується</a:t>
            </a:r>
            <a:r>
              <a:rPr lang="ru-RU" dirty="0" smtClean="0"/>
              <a:t> 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 err="1" smtClean="0"/>
              <a:t>ній</a:t>
            </a:r>
            <a:r>
              <a:rPr lang="ru-RU" dirty="0" smtClean="0"/>
              <a:t>,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краще</a:t>
            </a:r>
            <a:r>
              <a:rPr lang="ru-RU" dirty="0" smtClean="0"/>
              <a:t> для </a:t>
            </a:r>
            <a:r>
              <a:rPr lang="ru-RU" dirty="0" err="1" smtClean="0"/>
              <a:t>дослідження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кар'єри</a:t>
            </a:r>
            <a:r>
              <a:rPr lang="ru-RU" dirty="0" smtClean="0"/>
              <a:t> самого </a:t>
            </a:r>
            <a:r>
              <a:rPr lang="ru-RU" dirty="0" err="1" smtClean="0"/>
              <a:t>дослідника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rgbClr val="003300"/>
                </a:solidFill>
              </a:rPr>
              <a:t>Навіщо потрібні </a:t>
            </a:r>
            <a:r>
              <a:rPr lang="uk-UA" sz="3200" dirty="0" err="1" smtClean="0">
                <a:solidFill>
                  <a:srgbClr val="003300"/>
                </a:solidFill>
              </a:rPr>
              <a:t>репозитарії</a:t>
            </a:r>
            <a:r>
              <a:rPr lang="uk-UA" sz="3200" dirty="0" smtClean="0">
                <a:solidFill>
                  <a:srgbClr val="003300"/>
                </a:solidFill>
              </a:rPr>
              <a:t> відкритого доступу науковцю?</a:t>
            </a:r>
            <a:endParaRPr lang="ru-RU" sz="3200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    </a:t>
            </a:r>
            <a:r>
              <a:rPr lang="uk-UA" sz="2800" dirty="0" smtClean="0"/>
              <a:t>*надають доступ до результатів досліджень через розміщення (</a:t>
            </a:r>
            <a:r>
              <a:rPr lang="uk-UA" sz="2800" dirty="0" err="1" smtClean="0"/>
              <a:t>самоархівування</a:t>
            </a:r>
            <a:r>
              <a:rPr lang="uk-UA" sz="2800" dirty="0" smtClean="0"/>
              <a:t>) своїх статей, звітів, дисертацій, навчальних та методичних матеріалів та публікації в журналах відкритого доступу. </a:t>
            </a:r>
            <a:r>
              <a:rPr lang="ru-RU" sz="2800" dirty="0" smtClean="0"/>
              <a:t> При </a:t>
            </a:r>
            <a:r>
              <a:rPr lang="ru-RU" sz="2800" dirty="0" err="1" smtClean="0"/>
              <a:t>цьому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дослідники</a:t>
            </a:r>
            <a:r>
              <a:rPr lang="ru-RU" sz="2800" dirty="0" smtClean="0"/>
              <a:t> </a:t>
            </a:r>
            <a:r>
              <a:rPr lang="ru-RU" sz="2800" dirty="0" err="1" smtClean="0"/>
              <a:t>завжди</a:t>
            </a:r>
            <a:r>
              <a:rPr lang="ru-RU" sz="2800" dirty="0" smtClean="0"/>
              <a:t> </a:t>
            </a:r>
            <a:r>
              <a:rPr lang="ru-RU" sz="2800" dirty="0" err="1" smtClean="0"/>
              <a:t>зберігатимуть</a:t>
            </a:r>
            <a:r>
              <a:rPr lang="ru-RU" sz="2800" dirty="0" smtClean="0"/>
              <a:t> </a:t>
            </a:r>
            <a:r>
              <a:rPr lang="ru-RU" sz="2800" dirty="0" err="1" smtClean="0"/>
              <a:t>свої</a:t>
            </a:r>
            <a:r>
              <a:rPr lang="ru-RU" sz="2800" dirty="0" smtClean="0"/>
              <a:t>  </a:t>
            </a:r>
            <a:r>
              <a:rPr lang="ru-RU" sz="2800" dirty="0" err="1" smtClean="0"/>
              <a:t>авторські</a:t>
            </a:r>
            <a:r>
              <a:rPr lang="ru-RU" sz="2800" dirty="0" smtClean="0"/>
              <a:t> права на </a:t>
            </a:r>
            <a:r>
              <a:rPr lang="ru-RU" sz="2800" dirty="0" err="1" smtClean="0"/>
              <a:t>свої</a:t>
            </a:r>
            <a:r>
              <a:rPr lang="ru-RU" sz="2800" dirty="0" smtClean="0"/>
              <a:t> </a:t>
            </a:r>
            <a:r>
              <a:rPr lang="ru-RU" sz="2800" dirty="0" err="1" smtClean="0"/>
              <a:t>роботи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   *</a:t>
            </a:r>
            <a:r>
              <a:rPr lang="ru-RU" sz="2800" dirty="0" err="1" smtClean="0"/>
              <a:t>уможливлюють</a:t>
            </a:r>
            <a:r>
              <a:rPr lang="ru-RU" sz="2800" dirty="0" smtClean="0"/>
              <a:t> </a:t>
            </a:r>
            <a:r>
              <a:rPr lang="ru-RU" sz="2800" dirty="0" err="1" smtClean="0"/>
              <a:t>набагато</a:t>
            </a:r>
            <a:r>
              <a:rPr lang="ru-RU" sz="2800" dirty="0" smtClean="0"/>
              <a:t> </a:t>
            </a:r>
            <a:r>
              <a:rPr lang="ru-RU" sz="2800" dirty="0" err="1" smtClean="0"/>
              <a:t>вільніший</a:t>
            </a:r>
            <a:r>
              <a:rPr lang="ru-RU" sz="2800" dirty="0" smtClean="0"/>
              <a:t> доступ </a:t>
            </a:r>
            <a:r>
              <a:rPr lang="ru-RU" sz="2800" dirty="0" err="1" smtClean="0"/>
              <a:t>користувачів</a:t>
            </a:r>
            <a:r>
              <a:rPr lang="ru-RU" sz="2800" dirty="0" smtClean="0"/>
              <a:t> до </a:t>
            </a:r>
            <a:r>
              <a:rPr lang="ru-RU" sz="2800" dirty="0" err="1" smtClean="0"/>
              <a:t>наукової</a:t>
            </a:r>
            <a:r>
              <a:rPr lang="ru-RU" sz="2800" dirty="0" smtClean="0"/>
              <a:t> </a:t>
            </a:r>
            <a:r>
              <a:rPr lang="ru-RU" sz="2800" dirty="0" err="1" smtClean="0"/>
              <a:t>статті</a:t>
            </a:r>
            <a:r>
              <a:rPr lang="ru-RU" sz="2800" dirty="0" smtClean="0"/>
              <a:t>, на </a:t>
            </a:r>
            <a:r>
              <a:rPr lang="ru-RU" sz="2800" dirty="0" err="1" smtClean="0"/>
              <a:t>відміну</a:t>
            </a:r>
            <a:r>
              <a:rPr lang="ru-RU" sz="2800" dirty="0" smtClean="0"/>
              <a:t> </a:t>
            </a:r>
            <a:r>
              <a:rPr lang="ru-RU" sz="2800" dirty="0" err="1" smtClean="0"/>
              <a:t>від</a:t>
            </a:r>
            <a:r>
              <a:rPr lang="ru-RU" sz="2800" dirty="0" smtClean="0"/>
              <a:t> </a:t>
            </a:r>
            <a:r>
              <a:rPr lang="ru-RU" sz="2800" dirty="0" err="1" smtClean="0"/>
              <a:t>статті</a:t>
            </a:r>
            <a:r>
              <a:rPr lang="ru-RU" sz="2800" dirty="0" smtClean="0"/>
              <a:t>, </a:t>
            </a:r>
            <a:r>
              <a:rPr lang="ru-RU" sz="2800" dirty="0" err="1" smtClean="0"/>
              <a:t>захованої</a:t>
            </a:r>
            <a:r>
              <a:rPr lang="ru-RU" sz="2800" dirty="0" smtClean="0"/>
              <a:t> у </a:t>
            </a:r>
            <a:r>
              <a:rPr lang="ru-RU" sz="2800" dirty="0" err="1" smtClean="0"/>
              <a:t>передплатному</a:t>
            </a:r>
            <a:r>
              <a:rPr lang="ru-RU" sz="2800" dirty="0" smtClean="0"/>
              <a:t> </a:t>
            </a:r>
            <a:r>
              <a:rPr lang="ru-RU" sz="2800" dirty="0" err="1" smtClean="0"/>
              <a:t>журналі</a:t>
            </a:r>
            <a:r>
              <a:rPr lang="uk-UA" sz="2800" dirty="0" smtClean="0"/>
              <a:t> чи </a:t>
            </a:r>
            <a:r>
              <a:rPr lang="uk-UA" sz="2800" dirty="0" err="1" smtClean="0"/>
              <a:t>переплатних</a:t>
            </a:r>
            <a:r>
              <a:rPr lang="uk-UA" sz="2800" dirty="0" smtClean="0"/>
              <a:t> базах даних.</a:t>
            </a: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Навіщо</a:t>
            </a:r>
            <a:r>
              <a:rPr lang="ru-RU" sz="3600" b="1" dirty="0" smtClean="0"/>
              <a:t> авторам </a:t>
            </a:r>
            <a:r>
              <a:rPr lang="ru-RU" sz="3600" b="1" dirty="0" err="1" smtClean="0"/>
              <a:t>забезпечувати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відкритий</a:t>
            </a:r>
            <a:r>
              <a:rPr lang="ru-RU" sz="3600" b="1" dirty="0" smtClean="0"/>
              <a:t> доступ до </a:t>
            </a:r>
            <a:r>
              <a:rPr lang="ru-RU" sz="3600" b="1" dirty="0" err="1" smtClean="0"/>
              <a:t>своїх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досліджень</a:t>
            </a:r>
            <a:r>
              <a:rPr lang="ru-RU" sz="3600" b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256584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дослідницькі</a:t>
            </a:r>
            <a:r>
              <a:rPr lang="ru-RU" sz="2400" dirty="0" smtClean="0"/>
              <a:t> </a:t>
            </a:r>
            <a:r>
              <a:rPr lang="ru-RU" sz="2400" dirty="0" err="1" smtClean="0"/>
              <a:t>статті</a:t>
            </a:r>
            <a:r>
              <a:rPr lang="ru-RU" sz="2400" dirty="0" smtClean="0"/>
              <a:t>, </a:t>
            </a:r>
            <a:r>
              <a:rPr lang="ru-RU" sz="2400" dirty="0" err="1" smtClean="0"/>
              <a:t>зархівовані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науковцями</a:t>
            </a:r>
            <a:r>
              <a:rPr lang="ru-RU" sz="2400" dirty="0" smtClean="0"/>
              <a:t> у </a:t>
            </a:r>
            <a:r>
              <a:rPr lang="ru-RU" sz="2400" dirty="0" err="1" smtClean="0"/>
              <a:t>відкритому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доступі</a:t>
            </a:r>
            <a:r>
              <a:rPr lang="ru-RU" sz="2400" dirty="0" smtClean="0"/>
              <a:t>, </a:t>
            </a:r>
            <a:r>
              <a:rPr lang="ru-RU" sz="2400" dirty="0" err="1" smtClean="0"/>
              <a:t>цитують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набагато</a:t>
            </a:r>
            <a:r>
              <a:rPr lang="ru-RU" sz="2400" dirty="0" smtClean="0"/>
              <a:t> </a:t>
            </a:r>
            <a:r>
              <a:rPr lang="ru-RU" sz="2400" dirty="0" err="1" smtClean="0"/>
              <a:t>частіше</a:t>
            </a:r>
            <a:r>
              <a:rPr lang="ru-RU" sz="2400" dirty="0" smtClean="0"/>
              <a:t>, </a:t>
            </a:r>
            <a:r>
              <a:rPr lang="ru-RU" sz="2400" dirty="0" err="1" smtClean="0"/>
              <a:t>ніж</a:t>
            </a:r>
            <a:r>
              <a:rPr lang="ru-RU" sz="2400" dirty="0" smtClean="0"/>
              <a:t> </a:t>
            </a:r>
            <a:r>
              <a:rPr lang="ru-RU" sz="2400" dirty="0" err="1" smtClean="0"/>
              <a:t>статті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традиційних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журналів</a:t>
            </a:r>
            <a:r>
              <a:rPr lang="ru-RU" sz="2400" dirty="0" smtClean="0"/>
              <a:t>. У </a:t>
            </a:r>
            <a:r>
              <a:rPr lang="ru-RU" sz="2400" dirty="0" err="1" smtClean="0"/>
              <a:t>більшості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царин</a:t>
            </a:r>
            <a:r>
              <a:rPr lang="ru-RU" sz="2400" dirty="0" smtClean="0"/>
              <a:t> науки рейтинг </a:t>
            </a:r>
            <a:r>
              <a:rPr lang="ru-RU" sz="2400" dirty="0" err="1" smtClean="0"/>
              <a:t>цитування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зростає</a:t>
            </a:r>
            <a:r>
              <a:rPr lang="ru-RU" sz="2400" dirty="0" smtClean="0"/>
              <a:t> як </a:t>
            </a:r>
            <a:r>
              <a:rPr lang="ru-RU" sz="2400" dirty="0" err="1" smtClean="0"/>
              <a:t>мінімум</a:t>
            </a:r>
            <a:r>
              <a:rPr lang="ru-RU" sz="2400" dirty="0" smtClean="0"/>
              <a:t> </a:t>
            </a:r>
            <a:r>
              <a:rPr lang="ru-RU" sz="2400" dirty="0" err="1" smtClean="0"/>
              <a:t>вдвічі</a:t>
            </a:r>
            <a:r>
              <a:rPr lang="ru-RU" sz="2400" dirty="0" smtClean="0"/>
              <a:t> </a:t>
            </a:r>
            <a:r>
              <a:rPr lang="ru-RU" sz="2400" dirty="0" err="1" smtClean="0"/>
              <a:t>завдяки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самоархівуванню</a:t>
            </a:r>
            <a:r>
              <a:rPr lang="ru-RU" sz="2400" dirty="0" smtClean="0"/>
              <a:t>. </a:t>
            </a:r>
            <a:r>
              <a:rPr lang="ru-RU" sz="2400" dirty="0" err="1" smtClean="0"/>
              <a:t>Отже</a:t>
            </a:r>
            <a:r>
              <a:rPr lang="ru-RU" sz="2400" dirty="0" smtClean="0"/>
              <a:t>, </a:t>
            </a:r>
            <a:r>
              <a:rPr lang="ru-RU" sz="2400" dirty="0" err="1" smtClean="0"/>
              <a:t>відкрит</a:t>
            </a:r>
            <a:r>
              <a:rPr lang="uk-UA" sz="2400" dirty="0" err="1" smtClean="0"/>
              <a:t>ий</a:t>
            </a:r>
            <a:r>
              <a:rPr lang="ru-RU" sz="2400" dirty="0" smtClean="0"/>
              <a:t> доступ </a:t>
            </a:r>
            <a:r>
              <a:rPr lang="ru-RU" sz="2400" dirty="0" err="1" smtClean="0"/>
              <a:t>робить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набагато</a:t>
            </a:r>
            <a:r>
              <a:rPr lang="ru-RU" sz="2400" dirty="0" smtClean="0"/>
              <a:t> </a:t>
            </a:r>
            <a:r>
              <a:rPr lang="ru-RU" sz="2400" dirty="0" err="1" smtClean="0"/>
              <a:t>впливовішими</a:t>
            </a:r>
            <a:r>
              <a:rPr lang="ru-RU" sz="2400" dirty="0" smtClean="0"/>
              <a:t>. 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Окрім</a:t>
            </a:r>
            <a:r>
              <a:rPr lang="ru-RU" sz="2400" dirty="0" smtClean="0"/>
              <a:t> того, </a:t>
            </a:r>
            <a:r>
              <a:rPr lang="ru-RU" sz="2400" dirty="0" err="1" smtClean="0"/>
              <a:t>життєвий</a:t>
            </a:r>
            <a:r>
              <a:rPr lang="ru-RU" sz="2400" dirty="0" smtClean="0"/>
              <a:t> цикл </a:t>
            </a:r>
            <a:r>
              <a:rPr lang="ru-RU" sz="2400" dirty="0" err="1" smtClean="0"/>
              <a:t>статті</a:t>
            </a:r>
            <a:r>
              <a:rPr lang="ru-RU" sz="2400" dirty="0" smtClean="0"/>
              <a:t> – коли </a:t>
            </a:r>
            <a:r>
              <a:rPr lang="ru-RU" sz="2400" dirty="0" err="1" smtClean="0"/>
              <a:t>дослідження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публікують</a:t>
            </a:r>
            <a:r>
              <a:rPr lang="ru-RU" sz="2400" dirty="0" smtClean="0"/>
              <a:t>, </a:t>
            </a:r>
            <a:r>
              <a:rPr lang="ru-RU" sz="2400" dirty="0" err="1" smtClean="0"/>
              <a:t>читають</a:t>
            </a:r>
            <a:r>
              <a:rPr lang="ru-RU" sz="2400" dirty="0" smtClean="0"/>
              <a:t>, </a:t>
            </a:r>
            <a:r>
              <a:rPr lang="ru-RU" sz="2400" dirty="0" err="1" smtClean="0"/>
              <a:t>цитують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надалі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розвивають</a:t>
            </a:r>
            <a:r>
              <a:rPr lang="ru-RU" sz="2400" dirty="0" smtClean="0"/>
              <a:t> в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дослідженнях</a:t>
            </a:r>
            <a:r>
              <a:rPr lang="ru-RU" sz="2400" dirty="0" smtClean="0"/>
              <a:t> </a:t>
            </a:r>
            <a:r>
              <a:rPr lang="ru-RU" sz="2400" dirty="0" err="1" smtClean="0"/>
              <a:t>інших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науковців</a:t>
            </a:r>
            <a:r>
              <a:rPr lang="ru-RU" sz="2400" dirty="0" smtClean="0"/>
              <a:t> – </a:t>
            </a:r>
            <a:r>
              <a:rPr lang="ru-RU" sz="2400" dirty="0" err="1" smtClean="0"/>
              <a:t>інтенсифікується</a:t>
            </a:r>
            <a:r>
              <a:rPr lang="ru-RU" sz="2400" dirty="0" smtClean="0"/>
              <a:t> та </a:t>
            </a:r>
            <a:r>
              <a:rPr lang="ru-RU" sz="2400" dirty="0" err="1" smtClean="0"/>
              <a:t>прискорюється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якщо</a:t>
            </a:r>
            <a:r>
              <a:rPr lang="ru-RU" sz="2400" dirty="0" smtClean="0"/>
              <a:t> </a:t>
            </a:r>
            <a:r>
              <a:rPr lang="ru-RU" sz="2400" dirty="0" err="1" smtClean="0"/>
              <a:t>результати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дослідження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доступні</a:t>
            </a:r>
            <a:r>
              <a:rPr lang="ru-RU" sz="2400" dirty="0" smtClean="0"/>
              <a:t> у </a:t>
            </a:r>
            <a:r>
              <a:rPr lang="ru-RU" sz="2400" dirty="0" err="1" smtClean="0"/>
              <a:t>відкритому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доступі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артинки по запросу международные репозитории фото"/>
          <p:cNvPicPr/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5724128" y="3284984"/>
            <a:ext cx="3419872" cy="114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r>
              <a:rPr lang="uk-UA" sz="2800" dirty="0" smtClean="0">
                <a:solidFill>
                  <a:srgbClr val="006600"/>
                </a:solidFill>
              </a:rPr>
              <a:t>міжнародні </a:t>
            </a:r>
            <a:r>
              <a:rPr lang="uk-UA" sz="2800" dirty="0" err="1" smtClean="0">
                <a:solidFill>
                  <a:srgbClr val="006600"/>
                </a:solidFill>
              </a:rPr>
              <a:t>репозитарії</a:t>
            </a:r>
            <a:r>
              <a:rPr lang="uk-UA" sz="2800" dirty="0" smtClean="0">
                <a:solidFill>
                  <a:srgbClr val="006600"/>
                </a:solidFill>
              </a:rPr>
              <a:t> відкритого доступу як шлях до </a:t>
            </a:r>
            <a:r>
              <a:rPr lang="uk-UA" sz="2800" dirty="0" err="1" smtClean="0">
                <a:solidFill>
                  <a:srgbClr val="006600"/>
                </a:solidFill>
              </a:rPr>
              <a:t>самоархівування</a:t>
            </a:r>
            <a:r>
              <a:rPr lang="uk-UA" sz="2800" dirty="0" smtClean="0">
                <a:solidFill>
                  <a:srgbClr val="006600"/>
                </a:solidFill>
              </a:rPr>
              <a:t> науковцями своїх робіт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68863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print">
            <a:lum bright="30000"/>
          </a:blip>
          <a:srcRect b="17077"/>
          <a:stretch>
            <a:fillRect/>
          </a:stretch>
        </p:blipFill>
        <p:spPr bwMode="auto">
          <a:xfrm>
            <a:off x="107504" y="1052736"/>
            <a:ext cx="3707904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международные репозитории фото"/>
          <p:cNvPicPr/>
          <p:nvPr/>
        </p:nvPicPr>
        <p:blipFill>
          <a:blip r:embed="rId4" cstate="print">
            <a:lum bright="30000"/>
          </a:blip>
          <a:srcRect/>
          <a:stretch>
            <a:fillRect/>
          </a:stretch>
        </p:blipFill>
        <p:spPr bwMode="auto">
          <a:xfrm>
            <a:off x="2987824" y="2132856"/>
            <a:ext cx="4059846" cy="195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международные репозитории фото"/>
          <p:cNvPicPr/>
          <p:nvPr/>
        </p:nvPicPr>
        <p:blipFill>
          <a:blip r:embed="rId5" cstate="print">
            <a:lum bright="30000"/>
          </a:blip>
          <a:srcRect/>
          <a:stretch>
            <a:fillRect/>
          </a:stretch>
        </p:blipFill>
        <p:spPr bwMode="auto">
          <a:xfrm>
            <a:off x="4716016" y="980728"/>
            <a:ext cx="3848100" cy="166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международные репозитории фото"/>
          <p:cNvPicPr/>
          <p:nvPr/>
        </p:nvPicPr>
        <p:blipFill>
          <a:blip r:embed="rId6" cstate="print">
            <a:lum bright="40000"/>
          </a:blip>
          <a:srcRect/>
          <a:stretch>
            <a:fillRect/>
          </a:stretch>
        </p:blipFill>
        <p:spPr bwMode="auto">
          <a:xfrm>
            <a:off x="539552" y="2996952"/>
            <a:ext cx="24669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охожее изображение"/>
          <p:cNvPicPr/>
          <p:nvPr/>
        </p:nvPicPr>
        <p:blipFill>
          <a:blip r:embed="rId7" cstate="print">
            <a:lum bright="59000"/>
          </a:blip>
          <a:srcRect l="6979" t="48056" r="4792" b="35833"/>
          <a:stretch>
            <a:fillRect/>
          </a:stretch>
        </p:blipFill>
        <p:spPr bwMode="auto">
          <a:xfrm>
            <a:off x="611560" y="4725144"/>
            <a:ext cx="80676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95936" y="5805264"/>
            <a:ext cx="468052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8" cstate="print"/>
          <a:srcRect l="3700" t="8701" r="80234" b="81169"/>
          <a:stretch>
            <a:fillRect/>
          </a:stretch>
        </p:blipFill>
        <p:spPr bwMode="auto">
          <a:xfrm>
            <a:off x="3131840" y="4149080"/>
            <a:ext cx="2376264" cy="1080120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5" name="Прямоугольник 14"/>
          <p:cNvSpPr/>
          <p:nvPr/>
        </p:nvSpPr>
        <p:spPr>
          <a:xfrm>
            <a:off x="2195736" y="5013176"/>
            <a:ext cx="2088232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https://zenodo.org/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9" cstate="print"/>
          <a:srcRect l="32379" t="20650" r="33762" b="56768"/>
          <a:stretch>
            <a:fillRect/>
          </a:stretch>
        </p:blipFill>
        <p:spPr bwMode="auto">
          <a:xfrm>
            <a:off x="3131840" y="1700808"/>
            <a:ext cx="3312368" cy="1656184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14" name="Прямоугольник 13"/>
          <p:cNvSpPr/>
          <p:nvPr/>
        </p:nvSpPr>
        <p:spPr>
          <a:xfrm>
            <a:off x="2555776" y="3068960"/>
            <a:ext cx="2592288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https://www.re3data.org/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Репозитарій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re3data.org.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400" dirty="0" err="1" smtClean="0"/>
              <a:t>Основні</a:t>
            </a:r>
            <a:r>
              <a:rPr lang="ru-RU" sz="2400" dirty="0" smtClean="0"/>
              <a:t> </a:t>
            </a:r>
            <a:r>
              <a:rPr lang="ru-RU" sz="2400" dirty="0" err="1" smtClean="0"/>
              <a:t>функції</a:t>
            </a:r>
            <a:r>
              <a:rPr lang="ru-RU" sz="2400" dirty="0" smtClean="0"/>
              <a:t> </a:t>
            </a:r>
            <a:r>
              <a:rPr lang="ru-RU" sz="2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</a:t>
            </a:r>
            <a:r>
              <a:rPr lang="ru-RU" sz="2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епозитарію</a:t>
            </a:r>
            <a:r>
              <a:rPr lang="ru-RU" sz="2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endParaRPr lang="ru-RU" sz="2400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   </a:t>
            </a:r>
            <a:r>
              <a:rPr lang="ru-RU" sz="2400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 </a:t>
            </a:r>
            <a:r>
              <a:rPr lang="uk-UA" sz="2000" dirty="0" smtClean="0"/>
              <a:t>З</a:t>
            </a:r>
            <a:r>
              <a:rPr lang="uk-UA" sz="2000" dirty="0" smtClean="0"/>
              <a:t>ведений</a:t>
            </a:r>
            <a:r>
              <a:rPr lang="uk-UA" sz="2000" dirty="0" smtClean="0"/>
              <a:t> </a:t>
            </a:r>
            <a:r>
              <a:rPr lang="uk-UA" sz="2000" dirty="0" smtClean="0"/>
              <a:t>реєстр </a:t>
            </a:r>
            <a:r>
              <a:rPr lang="uk-UA" sz="2000" dirty="0" err="1" smtClean="0"/>
              <a:t>репозитаріїв</a:t>
            </a:r>
            <a:r>
              <a:rPr lang="uk-UA" sz="2000" dirty="0" smtClean="0"/>
              <a:t> країн світу </a:t>
            </a:r>
            <a:r>
              <a:rPr lang="uk-UA" sz="2000" dirty="0" smtClean="0"/>
              <a:t>з усіх </a:t>
            </a:r>
            <a:r>
              <a:rPr lang="uk-UA" sz="2000" dirty="0" smtClean="0"/>
              <a:t>дисциплін (</a:t>
            </a:r>
            <a:r>
              <a:rPr lang="ru-RU" sz="2000" dirty="0" err="1" smtClean="0"/>
              <a:t>близько</a:t>
            </a:r>
            <a:r>
              <a:rPr lang="ru-RU" sz="2000" dirty="0" smtClean="0"/>
              <a:t> 2000 </a:t>
            </a:r>
            <a:r>
              <a:rPr lang="ru-RU" sz="2000" dirty="0" err="1" smtClean="0"/>
              <a:t>тематичних</a:t>
            </a:r>
            <a:r>
              <a:rPr lang="ru-RU" sz="2000" dirty="0" smtClean="0"/>
              <a:t> </a:t>
            </a:r>
            <a:r>
              <a:rPr lang="ru-RU" sz="2000" dirty="0" err="1" smtClean="0"/>
              <a:t>репозитаріїв</a:t>
            </a:r>
            <a:r>
              <a:rPr lang="ru-RU" sz="2000" dirty="0" smtClean="0"/>
              <a:t>)</a:t>
            </a:r>
            <a:r>
              <a:rPr lang="uk-UA" sz="2000" dirty="0" smtClean="0"/>
              <a:t>;</a:t>
            </a:r>
          </a:p>
          <a:p>
            <a:pPr>
              <a:buNone/>
            </a:pPr>
            <a:r>
              <a:rPr lang="uk-UA" sz="2000" dirty="0" smtClean="0"/>
              <a:t>      </a:t>
            </a:r>
            <a:r>
              <a:rPr lang="ru-RU" sz="2000" dirty="0" smtClean="0"/>
              <a:t>   </a:t>
            </a:r>
            <a:r>
              <a:rPr lang="ru-RU" sz="2000" dirty="0" err="1" smtClean="0"/>
              <a:t>Запущений</a:t>
            </a:r>
            <a:r>
              <a:rPr lang="ru-RU" sz="2000" dirty="0" smtClean="0"/>
              <a:t> </a:t>
            </a:r>
            <a:r>
              <a:rPr lang="ru-RU" sz="2000" dirty="0" smtClean="0"/>
              <a:t>у </a:t>
            </a:r>
            <a:r>
              <a:rPr lang="ru-RU" sz="2000" dirty="0" err="1" smtClean="0"/>
              <a:t>травні</a:t>
            </a:r>
            <a:r>
              <a:rPr lang="ru-RU" sz="2000" dirty="0" smtClean="0"/>
              <a:t> 2013 </a:t>
            </a:r>
            <a:r>
              <a:rPr lang="ru-RU" sz="2000" dirty="0" smtClean="0"/>
              <a:t>року; </a:t>
            </a:r>
            <a:endParaRPr lang="ru-RU" sz="2000" dirty="0" smtClean="0">
              <a:solidFill>
                <a:srgbClr val="003300"/>
              </a:solidFill>
            </a:endParaRP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dirty="0" smtClean="0"/>
              <a:t>   </a:t>
            </a:r>
            <a:r>
              <a:rPr lang="ru-RU" sz="2000" dirty="0" err="1" smtClean="0"/>
              <a:t>М</a:t>
            </a:r>
            <a:r>
              <a:rPr lang="ru-RU" sz="2000" dirty="0" err="1" smtClean="0"/>
              <a:t>ультидисциплінарний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реєстр</a:t>
            </a:r>
            <a:r>
              <a:rPr lang="ru-RU" sz="2000" dirty="0" smtClean="0"/>
              <a:t> </a:t>
            </a:r>
            <a:r>
              <a:rPr lang="en-US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дозволяє</a:t>
            </a:r>
            <a:r>
              <a:rPr lang="ru-RU" sz="2000" dirty="0" smtClean="0"/>
              <a:t> легко </a:t>
            </a:r>
            <a:r>
              <a:rPr lang="ru-RU" sz="2000" dirty="0" err="1" smtClean="0"/>
              <a:t>ідентифікувати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репозитарії</a:t>
            </a:r>
            <a:r>
              <a:rPr lang="ru-RU" sz="2000" dirty="0" smtClean="0"/>
              <a:t>, </a:t>
            </a:r>
            <a:r>
              <a:rPr lang="ru-RU" sz="2000" dirty="0" err="1" smtClean="0"/>
              <a:t>визначити</a:t>
            </a:r>
            <a:r>
              <a:rPr lang="ru-RU" sz="2000" dirty="0" smtClean="0"/>
              <a:t> </a:t>
            </a:r>
            <a:r>
              <a:rPr lang="ru-RU" sz="2000" dirty="0" err="1" smtClean="0"/>
              <a:t>їх</a:t>
            </a:r>
            <a:r>
              <a:rPr lang="ru-RU" sz="2000" dirty="0" smtClean="0"/>
              <a:t> </a:t>
            </a:r>
            <a:r>
              <a:rPr lang="ru-RU" sz="2000" dirty="0" err="1" smtClean="0"/>
              <a:t>функціональні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можливості</a:t>
            </a:r>
            <a:r>
              <a:rPr lang="ru-RU" sz="2000" dirty="0" smtClean="0"/>
              <a:t> та </a:t>
            </a:r>
            <a:r>
              <a:rPr lang="ru-RU" sz="2000" dirty="0" err="1" smtClean="0"/>
              <a:t>ступінь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відкритості</a:t>
            </a:r>
            <a:r>
              <a:rPr lang="ru-RU" sz="2000" dirty="0" smtClean="0"/>
              <a:t>;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</a:t>
            </a:r>
            <a:r>
              <a:rPr lang="ru-RU" sz="2000" dirty="0" err="1" smtClean="0"/>
              <a:t>Н</a:t>
            </a:r>
            <a:r>
              <a:rPr lang="ru-RU" sz="2000" dirty="0" err="1" smtClean="0"/>
              <a:t>адає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можливість</a:t>
            </a:r>
            <a:r>
              <a:rPr lang="ru-RU" sz="2000" dirty="0" smtClean="0"/>
              <a:t> без </a:t>
            </a:r>
            <a:r>
              <a:rPr lang="ru-RU" sz="2000" dirty="0" err="1" smtClean="0"/>
              <a:t>реєстрації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переглядати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документи</a:t>
            </a:r>
            <a:r>
              <a:rPr lang="ru-RU" sz="2000" dirty="0" smtClean="0"/>
              <a:t>;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   </a:t>
            </a:r>
            <a:r>
              <a:rPr lang="ru-RU" sz="2000" dirty="0" err="1" smtClean="0"/>
              <a:t>Можливість</a:t>
            </a:r>
            <a:r>
              <a:rPr lang="ru-RU" sz="2000" dirty="0" smtClean="0"/>
              <a:t> </a:t>
            </a:r>
            <a:r>
              <a:rPr lang="ru-RU" sz="2000" dirty="0" err="1" smtClean="0"/>
              <a:t>самоархівування</a:t>
            </a:r>
            <a:r>
              <a:rPr lang="ru-RU" sz="2000" dirty="0" smtClean="0"/>
              <a:t> за </a:t>
            </a:r>
            <a:r>
              <a:rPr lang="ru-RU" sz="2000" dirty="0" err="1" smtClean="0"/>
              <a:t>умови</a:t>
            </a:r>
            <a:r>
              <a:rPr lang="ru-RU" sz="2000" dirty="0" smtClean="0"/>
              <a:t> </a:t>
            </a:r>
            <a:r>
              <a:rPr lang="ru-RU" sz="2000" dirty="0" err="1" smtClean="0"/>
              <a:t>реєстрації</a:t>
            </a:r>
            <a:r>
              <a:rPr lang="ru-RU" sz="2000" dirty="0" smtClean="0"/>
              <a:t>;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err="1" smtClean="0"/>
              <a:t>у</a:t>
            </a:r>
            <a:r>
              <a:rPr lang="ru-RU" sz="2000" dirty="0" err="1" smtClean="0"/>
              <a:t>нікальний</a:t>
            </a:r>
            <a:r>
              <a:rPr lang="ru-RU" sz="2000" dirty="0" smtClean="0"/>
              <a:t> </a:t>
            </a:r>
            <a:r>
              <a:rPr lang="ru-RU" sz="2000" dirty="0" err="1" smtClean="0"/>
              <a:t>реєстр</a:t>
            </a:r>
            <a:r>
              <a:rPr lang="ru-RU" sz="2000" dirty="0" smtClean="0"/>
              <a:t> </a:t>
            </a:r>
            <a:r>
              <a:rPr lang="en-US" sz="2000" dirty="0" smtClean="0"/>
              <a:t>re3data.org </a:t>
            </a:r>
            <a:r>
              <a:rPr lang="ru-RU" sz="2000" dirty="0" err="1" smtClean="0"/>
              <a:t>призначений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лише</a:t>
            </a:r>
            <a:r>
              <a:rPr lang="ru-RU" sz="2000" dirty="0" smtClean="0"/>
              <a:t> для </a:t>
            </a:r>
            <a:r>
              <a:rPr lang="ru-RU" sz="2000" dirty="0" err="1" smtClean="0"/>
              <a:t>репозитаріїв</a:t>
            </a:r>
            <a:r>
              <a:rPr lang="ru-RU" sz="2000" dirty="0" smtClean="0"/>
              <a:t>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містять</a:t>
            </a:r>
            <a:r>
              <a:rPr lang="ru-RU" sz="2000" dirty="0" smtClean="0"/>
              <a:t> </a:t>
            </a:r>
            <a:r>
              <a:rPr lang="ru-RU" sz="2000" dirty="0" err="1" smtClean="0"/>
              <a:t>наукові</a:t>
            </a:r>
            <a:r>
              <a:rPr lang="ru-RU" sz="2000" dirty="0" smtClean="0"/>
              <a:t> </a:t>
            </a:r>
            <a:r>
              <a:rPr lang="ru-RU" sz="2000" dirty="0" err="1" smtClean="0"/>
              <a:t>дані</a:t>
            </a:r>
            <a:r>
              <a:rPr lang="ru-RU" sz="2000" dirty="0" smtClean="0"/>
              <a:t> (не для </a:t>
            </a:r>
            <a:r>
              <a:rPr lang="ru-RU" sz="2000" dirty="0" err="1" smtClean="0"/>
              <a:t>репозитаріїв</a:t>
            </a:r>
            <a:r>
              <a:rPr lang="ru-RU" sz="2000" dirty="0" smtClean="0"/>
              <a:t> </a:t>
            </a:r>
            <a:r>
              <a:rPr lang="ru-RU" sz="2000" dirty="0" err="1" smtClean="0"/>
              <a:t>наукових</a:t>
            </a:r>
            <a:r>
              <a:rPr lang="ru-RU" sz="2000" dirty="0" smtClean="0"/>
              <a:t> </a:t>
            </a:r>
            <a:r>
              <a:rPr lang="ru-RU" sz="2000" dirty="0" err="1" smtClean="0"/>
              <a:t>публікацій</a:t>
            </a:r>
            <a:r>
              <a:rPr lang="ru-RU" sz="2000" dirty="0" smtClean="0"/>
              <a:t>).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sz="22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3100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Репозитарій</a:t>
            </a:r>
            <a:r>
              <a:rPr lang="ru-RU" sz="3100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re3data.org.</a:t>
            </a:r>
            <a:r>
              <a:rPr lang="ru-RU" sz="3100" dirty="0" smtClean="0">
                <a:solidFill>
                  <a:srgbClr val="003300"/>
                </a:solidFill>
              </a:rPr>
              <a:t> </a:t>
            </a:r>
            <a:r>
              <a:rPr lang="ru-RU" sz="2200" dirty="0" smtClean="0">
                <a:solidFill>
                  <a:srgbClr val="003300"/>
                </a:solidFill>
              </a:rPr>
              <a:t/>
            </a:r>
            <a:br>
              <a:rPr lang="ru-RU" sz="2200" dirty="0" smtClean="0">
                <a:solidFill>
                  <a:srgbClr val="003300"/>
                </a:solidFill>
              </a:rPr>
            </a:br>
            <a:r>
              <a:rPr lang="ru-RU" sz="2200" dirty="0" err="1" smtClean="0">
                <a:solidFill>
                  <a:srgbClr val="003300"/>
                </a:solidFill>
              </a:rPr>
              <a:t>Значення</a:t>
            </a:r>
            <a:r>
              <a:rPr lang="ru-RU" sz="2200" dirty="0" smtClean="0">
                <a:solidFill>
                  <a:srgbClr val="003300"/>
                </a:solidFill>
              </a:rPr>
              <a:t> </a:t>
            </a:r>
            <a:r>
              <a:rPr lang="ru-RU" sz="2200" dirty="0" err="1" smtClean="0">
                <a:solidFill>
                  <a:srgbClr val="003300"/>
                </a:solidFill>
              </a:rPr>
              <a:t>маркерів</a:t>
            </a:r>
            <a:r>
              <a:rPr lang="ru-RU" sz="2200" dirty="0" smtClean="0">
                <a:solidFill>
                  <a:srgbClr val="003300"/>
                </a:solidFill>
              </a:rPr>
              <a:t>(</a:t>
            </a:r>
            <a:r>
              <a:rPr lang="ru-RU" sz="2200" dirty="0" err="1" smtClean="0">
                <a:solidFill>
                  <a:srgbClr val="003300"/>
                </a:solidFill>
              </a:rPr>
              <a:t>позначок</a:t>
            </a:r>
            <a:r>
              <a:rPr lang="ru-RU" sz="2200" dirty="0" smtClean="0">
                <a:solidFill>
                  <a:srgbClr val="003300"/>
                </a:solidFill>
              </a:rPr>
              <a:t>), </a:t>
            </a:r>
            <a:r>
              <a:rPr lang="ru-RU" sz="2200" dirty="0" err="1" smtClean="0">
                <a:solidFill>
                  <a:srgbClr val="003300"/>
                </a:solidFill>
              </a:rPr>
              <a:t>які</a:t>
            </a:r>
            <a:r>
              <a:rPr lang="ru-RU" sz="2200" dirty="0" smtClean="0">
                <a:solidFill>
                  <a:srgbClr val="003300"/>
                </a:solidFill>
              </a:rPr>
              <a:t> </a:t>
            </a:r>
            <a:r>
              <a:rPr lang="ru-RU" sz="2200" dirty="0" err="1" smtClean="0">
                <a:solidFill>
                  <a:srgbClr val="003300"/>
                </a:solidFill>
              </a:rPr>
              <a:t>використовуються</a:t>
            </a:r>
            <a:r>
              <a:rPr lang="ru-RU" sz="2200" dirty="0" smtClean="0">
                <a:solidFill>
                  <a:srgbClr val="003300"/>
                </a:solidFill>
              </a:rPr>
              <a:t> в </a:t>
            </a:r>
            <a:r>
              <a:rPr lang="ru-RU" sz="2200" b="1" i="1" dirty="0" smtClean="0">
                <a:solidFill>
                  <a:srgbClr val="003300"/>
                </a:solidFill>
              </a:rPr>
              <a:t>re3data.org. </a:t>
            </a:r>
            <a:r>
              <a:rPr lang="en-US" sz="2000" u="sng" dirty="0" smtClean="0"/>
              <a:t>https://www.re3data.org/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i="1" dirty="0" smtClean="0">
                <a:solidFill>
                  <a:srgbClr val="003300"/>
                </a:solidFill>
              </a:rPr>
              <a:t> </a:t>
            </a:r>
            <a:r>
              <a:rPr lang="ru-RU" sz="6000" b="1" i="1" dirty="0" smtClean="0">
                <a:solidFill>
                  <a:srgbClr val="003300"/>
                </a:solidFill>
              </a:rPr>
              <a:t/>
            </a:r>
            <a:br>
              <a:rPr lang="ru-RU" sz="6000" b="1" i="1" dirty="0" smtClean="0">
                <a:solidFill>
                  <a:srgbClr val="003300"/>
                </a:solidFill>
              </a:rPr>
            </a:b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21039" r="18208" b="23377"/>
          <a:stretch>
            <a:fillRect/>
          </a:stretch>
        </p:blipFill>
        <p:spPr bwMode="auto">
          <a:xfrm>
            <a:off x="0" y="1124744"/>
            <a:ext cx="896448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2060848"/>
            <a:ext cx="2664296" cy="4320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</a:t>
            </a:r>
            <a:r>
              <a:rPr lang="uk-UA" sz="1200" dirty="0" smtClean="0">
                <a:solidFill>
                  <a:schemeClr val="tx1"/>
                </a:solidFill>
              </a:rPr>
              <a:t>а</a:t>
            </a:r>
            <a:r>
              <a:rPr lang="ru-RU" sz="1200" dirty="0" err="1" smtClean="0">
                <a:solidFill>
                  <a:schemeClr val="tx1"/>
                </a:solidFill>
              </a:rPr>
              <a:t>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був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переглянутий</a:t>
            </a:r>
            <a:r>
              <a:rPr lang="ru-RU" sz="1200" dirty="0" smtClean="0">
                <a:solidFill>
                  <a:schemeClr val="tx1"/>
                </a:solidFill>
              </a:rPr>
              <a:t> командою</a:t>
            </a:r>
            <a:r>
              <a:rPr lang="en-US" sz="1200" dirty="0" smtClean="0">
                <a:solidFill>
                  <a:schemeClr val="tx1"/>
                </a:solidFill>
              </a:rPr>
              <a:t> re3data.org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628800"/>
            <a:ext cx="3312368" cy="432048"/>
          </a:xfrm>
          <a:prstGeom prst="rect">
            <a:avLst/>
          </a:prstGeom>
          <a:solidFill>
            <a:srgbClr val="21D8EB"/>
          </a:solidFill>
          <a:ln>
            <a:solidFill>
              <a:srgbClr val="0070C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надає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додаткову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інформацію</a:t>
            </a:r>
            <a:r>
              <a:rPr lang="ru-RU" sz="1200" dirty="0" smtClean="0">
                <a:solidFill>
                  <a:schemeClr val="tx1"/>
                </a:solidFill>
              </a:rPr>
              <a:t> про </a:t>
            </a:r>
            <a:r>
              <a:rPr lang="ru-RU" sz="1200" dirty="0" err="1" smtClean="0">
                <a:solidFill>
                  <a:schemeClr val="tx1"/>
                </a:solidFill>
              </a:rPr>
              <a:t>його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обслуговування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284984"/>
            <a:ext cx="2664296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або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сертифікований</a:t>
            </a:r>
            <a:r>
              <a:rPr lang="ru-RU" sz="1200" dirty="0" smtClean="0">
                <a:solidFill>
                  <a:schemeClr val="tx1"/>
                </a:solidFill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</a:rPr>
              <a:t>або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підтримує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стандартний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212976"/>
            <a:ext cx="2448272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містить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поліс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085184"/>
            <a:ext cx="3888432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використовує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постійну</a:t>
            </a:r>
            <a:r>
              <a:rPr lang="ru-RU" sz="1200" dirty="0" smtClean="0">
                <a:solidFill>
                  <a:schemeClr val="tx1"/>
                </a:solidFill>
              </a:rPr>
              <a:t> систему </a:t>
            </a:r>
            <a:r>
              <a:rPr lang="ru-RU" sz="1200" dirty="0" err="1" smtClean="0">
                <a:solidFill>
                  <a:schemeClr val="tx1"/>
                </a:solidFill>
              </a:rPr>
              <a:t>ідентифікаторів</a:t>
            </a:r>
            <a:r>
              <a:rPr lang="ru-RU" sz="1200" dirty="0" smtClean="0">
                <a:solidFill>
                  <a:schemeClr val="tx1"/>
                </a:solidFill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</a:rPr>
              <a:t>щоб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надані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дані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були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стійкими</a:t>
            </a:r>
            <a:r>
              <a:rPr lang="ru-RU" sz="1200" dirty="0" smtClean="0">
                <a:solidFill>
                  <a:schemeClr val="tx1"/>
                </a:solidFill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</a:rPr>
              <a:t>унікальними</a:t>
            </a:r>
            <a:r>
              <a:rPr lang="ru-RU" sz="1200" dirty="0" smtClean="0">
                <a:solidFill>
                  <a:schemeClr val="tx1"/>
                </a:solidFill>
              </a:rPr>
              <a:t> та </a:t>
            </a:r>
            <a:r>
              <a:rPr lang="ru-RU" sz="1200" dirty="0" err="1" smtClean="0">
                <a:solidFill>
                  <a:schemeClr val="tx1"/>
                </a:solidFill>
              </a:rPr>
              <a:t>цитованими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4077072"/>
            <a:ext cx="2592288" cy="5040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Репозитарій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надає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відкритий</a:t>
            </a:r>
            <a:r>
              <a:rPr lang="ru-RU" sz="1200" dirty="0" smtClean="0">
                <a:solidFill>
                  <a:schemeClr val="tx1"/>
                </a:solidFill>
              </a:rPr>
              <a:t> / </a:t>
            </a:r>
            <a:r>
              <a:rPr lang="ru-RU" sz="1200" dirty="0" err="1" smtClean="0">
                <a:solidFill>
                  <a:schemeClr val="tx1"/>
                </a:solidFill>
              </a:rPr>
              <a:t>обмежений</a:t>
            </a:r>
            <a:r>
              <a:rPr lang="ru-RU" sz="1200" dirty="0" smtClean="0">
                <a:solidFill>
                  <a:schemeClr val="tx1"/>
                </a:solidFill>
              </a:rPr>
              <a:t> / </a:t>
            </a:r>
            <a:r>
              <a:rPr lang="ru-RU" sz="1200" dirty="0" err="1" smtClean="0">
                <a:solidFill>
                  <a:schemeClr val="tx1"/>
                </a:solidFill>
              </a:rPr>
              <a:t>закритий</a:t>
            </a:r>
            <a:r>
              <a:rPr lang="ru-RU" sz="1200" dirty="0" smtClean="0">
                <a:solidFill>
                  <a:schemeClr val="tx1"/>
                </a:solidFill>
              </a:rPr>
              <a:t> доступ до </a:t>
            </a:r>
            <a:r>
              <a:rPr lang="ru-RU" sz="1200" dirty="0" err="1" smtClean="0">
                <a:solidFill>
                  <a:schemeClr val="tx1"/>
                </a:solidFill>
              </a:rPr>
              <a:t>своїх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8144" y="4941168"/>
            <a:ext cx="3024336" cy="50405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Умови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використання</a:t>
            </a:r>
            <a:r>
              <a:rPr lang="ru-RU" sz="1200" dirty="0" smtClean="0">
                <a:solidFill>
                  <a:schemeClr val="tx1"/>
                </a:solidFill>
              </a:rPr>
              <a:t> та </a:t>
            </a:r>
            <a:r>
              <a:rPr lang="ru-RU" sz="1200" dirty="0" err="1" smtClean="0">
                <a:solidFill>
                  <a:schemeClr val="tx1"/>
                </a:solidFill>
              </a:rPr>
              <a:t>ліцензії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надаються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сховищем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даних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дослідника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Головна </a:t>
            </a:r>
            <a:r>
              <a:rPr lang="ru-RU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сторінка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репозитарію</a:t>
            </a:r>
            <a:r>
              <a:rPr lang="ru-RU" b="1" i="1" dirty="0" smtClean="0">
                <a:solidFill>
                  <a:srgbClr val="0033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re3data.org. </a:t>
            </a:r>
            <a:r>
              <a:rPr lang="en-US" sz="2700" b="1" u="sng" dirty="0" smtClean="0"/>
              <a:t>https://www.re3data.org/</a:t>
            </a: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105" r="1357" b="2716"/>
          <a:stretch>
            <a:fillRect/>
          </a:stretch>
        </p:blipFill>
        <p:spPr bwMode="auto">
          <a:xfrm>
            <a:off x="539552" y="1484784"/>
            <a:ext cx="7924625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283968" y="1556792"/>
            <a:ext cx="842392" cy="21602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851920" y="1772816"/>
            <a:ext cx="432048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148064" y="5157192"/>
            <a:ext cx="3096344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FF0000"/>
                </a:solidFill>
              </a:rPr>
              <a:t>Перейти за посиланням </a:t>
            </a:r>
            <a:r>
              <a:rPr lang="en-US" sz="1400" b="1" dirty="0" smtClean="0">
                <a:solidFill>
                  <a:srgbClr val="FF0000"/>
                </a:solidFill>
              </a:rPr>
              <a:t>Search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768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міжнародні репозитарії      відкритого доступу                          рух за вільний та безперешкодний онлайновий доступ до наукових та освітніх матеріалів</vt:lpstr>
      <vt:lpstr> Міжнародний тиждень  Відкритого доступу 2017 року </vt:lpstr>
      <vt:lpstr> переваги відкритого доступу </vt:lpstr>
      <vt:lpstr>Навіщо потрібні репозитарії відкритого доступу науковцю?</vt:lpstr>
      <vt:lpstr> Навіщо авторам забезпечувати відкритий доступ до своїх досліджень? </vt:lpstr>
      <vt:lpstr>міжнародні репозитарії відкритого доступу як шлях до самоархівування науковцями своїх робіт</vt:lpstr>
      <vt:lpstr>Репозитарій re3data.org.</vt:lpstr>
      <vt:lpstr>   Репозитарій re3data.org.  Значення маркерів(позначок), які використовуються в re3data.org. https://www.re3data.org/     </vt:lpstr>
      <vt:lpstr> Головна сторінка репозитарію re3data.org. https://www.re3data.org/ </vt:lpstr>
      <vt:lpstr> re3data.org. перехід за посиланням Search  https://www.re3data.org/search </vt:lpstr>
      <vt:lpstr>приклади репозитаріїв за темами </vt:lpstr>
      <vt:lpstr> Електронна сторінка репозитарію VectorBase                 </vt:lpstr>
      <vt:lpstr>Головна сторінка тематичного репозитарію https://www.vectorbase.org/</vt:lpstr>
      <vt:lpstr> Головна сторінка репозитарію ZENODO https://zenodo.org/ </vt:lpstr>
      <vt:lpstr>ZENODO</vt:lpstr>
      <vt:lpstr>ZENODO</vt:lpstr>
      <vt:lpstr>ZENODO</vt:lpstr>
      <vt:lpstr> Анкета для реєстрації http://www.datadrivenjournalism.ru/2017/04/25/zenodo/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biblioteka</cp:lastModifiedBy>
  <cp:revision>102</cp:revision>
  <dcterms:modified xsi:type="dcterms:W3CDTF">2017-10-26T11:09:50Z</dcterms:modified>
</cp:coreProperties>
</file>