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57" r:id="rId7"/>
    <p:sldId id="266" r:id="rId8"/>
    <p:sldId id="258" r:id="rId9"/>
    <p:sldId id="267" r:id="rId10"/>
    <p:sldId id="259" r:id="rId11"/>
    <p:sldId id="268" r:id="rId12"/>
    <p:sldId id="269" r:id="rId13"/>
    <p:sldId id="270" r:id="rId14"/>
    <p:sldId id="260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21D8EB"/>
    <a:srgbClr val="23D1E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base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atadrivenjournalism.ru/2017/04/25/zenod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rences.uran.ua/" TargetMode="External"/><Relationship Id="rId2" Type="http://schemas.openxmlformats.org/officeDocument/2006/relationships/hyperlink" Target="http://journals.uran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ідкритий доступ до наукової інформації"/>
          <p:cNvPicPr/>
          <p:nvPr/>
        </p:nvPicPr>
        <p:blipFill>
          <a:blip r:embed="rId2" cstate="print"/>
          <a:srcRect t="23058" b="22889"/>
          <a:stretch>
            <a:fillRect/>
          </a:stretch>
        </p:blipFill>
        <p:spPr bwMode="auto">
          <a:xfrm>
            <a:off x="323528" y="476672"/>
            <a:ext cx="62475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733256"/>
            <a:ext cx="4744616" cy="792088"/>
          </a:xfrm>
        </p:spPr>
        <p:txBody>
          <a:bodyPr>
            <a:normAutofit/>
          </a:bodyPr>
          <a:lstStyle/>
          <a:p>
            <a:r>
              <a:rPr lang="uk-UA" sz="1800" i="1" dirty="0" smtClean="0">
                <a:solidFill>
                  <a:schemeClr val="tx1"/>
                </a:solidFill>
              </a:rPr>
              <a:t>Інформаційно-бібліографічний відділ наукової бібліотеки БНАУ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48680"/>
            <a:ext cx="6048672" cy="1656184"/>
          </a:xfrm>
          <a:prstGeom prst="rect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544615"/>
          </a:xfrm>
        </p:spPr>
        <p:txBody>
          <a:bodyPr/>
          <a:lstStyle/>
          <a:p>
            <a:pPr algn="r"/>
            <a:r>
              <a:rPr lang="ru-RU" b="1" i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міжнародні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репозитарії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</a:t>
            </a:r>
            <a:b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b="1" i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відкритого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доступу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                     </a:t>
            </a:r>
            <a:r>
              <a:rPr lang="uk-UA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рух за вільний та безперешкодний </a:t>
            </a:r>
            <a:r>
              <a:rPr lang="uk-UA" sz="1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онлайновий</a:t>
            </a:r>
            <a:r>
              <a:rPr lang="uk-UA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доступ до наукових та освітніх матеріалів</a:t>
            </a:r>
            <a:endParaRPr lang="ru-RU" sz="1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re3data.org.</a:t>
            </a:r>
            <a:r>
              <a:rPr lang="en-US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20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</a:t>
            </a:r>
            <a:r>
              <a:rPr lang="uk-UA" sz="2000" b="1" i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ерехід </a:t>
            </a:r>
            <a:r>
              <a:rPr lang="uk-UA" sz="20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 посиланням </a:t>
            </a:r>
            <a:r>
              <a:rPr lang="en-US" sz="20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Search</a:t>
            </a:r>
            <a:r>
              <a:rPr lang="en-US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200" b="1" u="sng" dirty="0" smtClean="0"/>
              <a:t>https://www.re3data.org/search</a:t>
            </a: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endParaRPr lang="ru-RU" sz="2200" u="sng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87" t="8571" r="1850" b="7662"/>
          <a:stretch>
            <a:fillRect/>
          </a:stretch>
        </p:blipFill>
        <p:spPr bwMode="auto">
          <a:xfrm>
            <a:off x="395536" y="1340768"/>
            <a:ext cx="8395449" cy="5400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приклади </a:t>
            </a:r>
            <a:r>
              <a:rPr lang="uk-UA" sz="2800" i="1" dirty="0" err="1" smtClean="0"/>
              <a:t>репозитаріїв</a:t>
            </a:r>
            <a:r>
              <a:rPr lang="uk-UA" sz="2800" i="1" dirty="0" smtClean="0"/>
              <a:t> за темами </a:t>
            </a: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 t="8587" r="1077" b="3908"/>
          <a:stretch>
            <a:fillRect/>
          </a:stretch>
        </p:blipFill>
        <p:spPr bwMode="auto">
          <a:xfrm>
            <a:off x="683568" y="1196752"/>
            <a:ext cx="7990601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Електронна сторінка </a:t>
            </a:r>
            <a:r>
              <a:rPr lang="uk-UA" sz="2800" dirty="0" err="1" smtClean="0"/>
              <a:t>репозитарію</a:t>
            </a:r>
            <a:r>
              <a:rPr lang="uk-UA" sz="2800" dirty="0" smtClean="0"/>
              <a:t> </a:t>
            </a:r>
            <a:r>
              <a:rPr lang="en-US" sz="2800" b="1" dirty="0" err="1" smtClean="0"/>
              <a:t>VectorBase</a:t>
            </a:r>
            <a:r>
              <a:rPr lang="uk-UA" sz="2800" b="1" dirty="0" smtClean="0"/>
              <a:t>              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 t="8587" r="1413" b="3329"/>
          <a:stretch>
            <a:fillRect/>
          </a:stretch>
        </p:blipFill>
        <p:spPr bwMode="auto">
          <a:xfrm>
            <a:off x="539552" y="1052736"/>
            <a:ext cx="7920880" cy="555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987824" y="2924944"/>
            <a:ext cx="1296144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39752" y="3212976"/>
            <a:ext cx="57606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3356992"/>
            <a:ext cx="22677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>
              <a:solidFill>
                <a:srgbClr val="FF0000"/>
              </a:solidFill>
            </a:endParaRPr>
          </a:p>
          <a:p>
            <a:pPr algn="ctr"/>
            <a:r>
              <a:rPr lang="uk-UA" sz="1200" dirty="0" smtClean="0">
                <a:solidFill>
                  <a:srgbClr val="FF0000"/>
                </a:solidFill>
              </a:rPr>
              <a:t>перейти за посиланням </a:t>
            </a:r>
            <a:r>
              <a:rPr lang="ru-RU" sz="1200" u="sng" dirty="0" smtClean="0">
                <a:solidFill>
                  <a:srgbClr val="FF0000"/>
                </a:solidFill>
                <a:hlinkClick r:id="rId3"/>
              </a:rPr>
              <a:t>https://www.vectorbase.org/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Головна </a:t>
            </a:r>
            <a:r>
              <a:rPr lang="ru-RU" sz="2800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сторінка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тематичного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репозитарію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800" b="1" i="1" u="sng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https://www.vectorbase.org/</a:t>
            </a:r>
            <a:endParaRPr lang="ru-RU" sz="2800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r="1077" b="2317"/>
          <a:stretch>
            <a:fillRect/>
          </a:stretch>
        </p:blipFill>
        <p:spPr bwMode="auto">
          <a:xfrm>
            <a:off x="395536" y="1268760"/>
            <a:ext cx="827431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uk-UA" sz="40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uk-UA" sz="36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Головна 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сторінка </a:t>
            </a: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репозитарію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ZENODO</a:t>
            </a:r>
            <a:r>
              <a:rPr lang="uk-UA" sz="40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200" b="1" dirty="0" smtClean="0"/>
              <a:t>https://zenodo.org/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i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4" t="10315" r="6683" b="5518"/>
          <a:stretch>
            <a:fillRect/>
          </a:stretch>
        </p:blipFill>
        <p:spPr bwMode="auto">
          <a:xfrm>
            <a:off x="755576" y="1096962"/>
            <a:ext cx="7630464" cy="57610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ZENODO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Zenodo</a:t>
            </a:r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сховище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дослідницьких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даних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800" i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створений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OpenAIRE</a:t>
            </a:r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CERN,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щоб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надати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дослідникам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можливість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розміщувати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набори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даних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800" i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існує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2013 року,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дозволяє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завантажувати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файли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 50 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Гб;</a:t>
            </a:r>
            <a:endParaRPr lang="ru-RU" sz="2800" i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має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інтеграцію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GitHub</a:t>
            </a:r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uk-UA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для зберігання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кодуванні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GitHub</a:t>
            </a:r>
            <a:r>
              <a:rPr lang="uk-UA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800" i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універсальний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репозит</a:t>
            </a:r>
            <a:r>
              <a:rPr lang="uk-UA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рій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відкритого</a:t>
            </a:r>
            <a:r>
              <a:rPr lang="ru-RU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доступу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ZENODO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безкоштовний</a:t>
            </a:r>
            <a:r>
              <a:rPr lang="ru-RU" dirty="0" smtClean="0"/>
              <a:t> </a:t>
            </a:r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 smtClean="0"/>
              <a:t>архів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дослідникам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публікувати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приведені</a:t>
            </a:r>
            <a:r>
              <a:rPr lang="ru-RU" dirty="0" smtClean="0"/>
              <a:t>, </a:t>
            </a:r>
            <a:r>
              <a:rPr lang="ru-RU" dirty="0" err="1" smtClean="0"/>
              <a:t>доступні</a:t>
            </a:r>
            <a:r>
              <a:rPr lang="ru-RU" dirty="0" smtClean="0"/>
              <a:t>, </a:t>
            </a:r>
            <a:r>
              <a:rPr lang="ru-RU" dirty="0" err="1" smtClean="0"/>
              <a:t>проаналізовані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відтворені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завгодно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ZENODO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на </a:t>
            </a:r>
            <a:r>
              <a:rPr lang="ru-RU" dirty="0" err="1" smtClean="0"/>
              <a:t>платформі</a:t>
            </a:r>
            <a:r>
              <a:rPr lang="ru-RU" dirty="0" smtClean="0"/>
              <a:t>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цитувати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завести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платформі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аккаунт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Зайдіть</a:t>
            </a:r>
            <a:r>
              <a:rPr lang="ru-RU" dirty="0" smtClean="0"/>
              <a:t> на сайт </a:t>
            </a:r>
            <a:r>
              <a:rPr lang="en-US" dirty="0" err="1" smtClean="0"/>
              <a:t>Zenodo</a:t>
            </a:r>
            <a:r>
              <a:rPr lang="en-US" dirty="0" smtClean="0"/>
              <a:t> - https://zenodo.org/ - </a:t>
            </a:r>
            <a:r>
              <a:rPr lang="uk-UA" dirty="0" smtClean="0"/>
              <a:t>           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натисніть</a:t>
            </a:r>
            <a:r>
              <a:rPr lang="ru-RU" dirty="0" smtClean="0"/>
              <a:t> на кнопку </a:t>
            </a:r>
            <a:r>
              <a:rPr lang="en-US" dirty="0" smtClean="0"/>
              <a:t>Sign up </a:t>
            </a:r>
            <a:r>
              <a:rPr lang="ru-RU" dirty="0" smtClean="0"/>
              <a:t>в правому </a:t>
            </a:r>
            <a:r>
              <a:rPr lang="ru-RU" dirty="0" err="1" smtClean="0"/>
              <a:t>верхньому</a:t>
            </a:r>
            <a:r>
              <a:rPr lang="ru-RU" dirty="0" smtClean="0"/>
              <a:t> </a:t>
            </a:r>
            <a:r>
              <a:rPr lang="ru-RU" dirty="0" err="1" smtClean="0"/>
              <a:t>куті</a:t>
            </a:r>
            <a:r>
              <a:rPr lang="ru-RU" dirty="0" smtClean="0"/>
              <a:t> </a:t>
            </a:r>
            <a:r>
              <a:rPr lang="ru-RU" dirty="0" err="1" smtClean="0"/>
              <a:t>веб-сторінки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пройдіть</a:t>
            </a:r>
            <a:r>
              <a:rPr lang="ru-RU" dirty="0" smtClean="0"/>
              <a:t> по </a:t>
            </a:r>
            <a:r>
              <a:rPr lang="ru-RU" dirty="0" err="1" smtClean="0"/>
              <a:t>посиланню</a:t>
            </a:r>
            <a:r>
              <a:rPr lang="ru-RU" dirty="0" smtClean="0"/>
              <a:t>: </a:t>
            </a:r>
            <a:r>
              <a:rPr lang="en-US" dirty="0" smtClean="0"/>
              <a:t>https://zenodo.org/signup/.</a:t>
            </a:r>
          </a:p>
          <a:p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побачите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зареєструватися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увійти</a:t>
            </a:r>
            <a:r>
              <a:rPr lang="ru-RU" dirty="0" smtClean="0"/>
              <a:t> в систему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онлайн-сервісів</a:t>
            </a:r>
            <a:r>
              <a:rPr lang="ru-RU" dirty="0" smtClean="0"/>
              <a:t>: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ORCID.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31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</a:t>
            </a:r>
            <a:r>
              <a:rPr lang="uk-UA" sz="3100" b="1" i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нкета для реєстрації </a:t>
            </a:r>
            <a:r>
              <a:rPr lang="en-US" sz="2000" b="1" u="sng" dirty="0" smtClean="0">
                <a:hlinkClick r:id="rId2"/>
              </a:rPr>
              <a:t>http://www.datadrivenjournalism.ru/2017/04/25/zenodo/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www.datadrivenjournalism.ru/wp-content/uploads/2017/04/%D0%A1%D0%BD%D0%B8%D0%BC%D0%BE%D0%BA-%D1%8D%D0%BA%D1%80%D0%B0%D0%BD%D0%B0-2017-04-25-%D0%B2-16.03.19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2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Міжнародний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тиждень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Відкритого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доступу 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2017 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400" dirty="0" smtClean="0"/>
              <a:t>У 2002 р.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оприлюднено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Будапештську</a:t>
            </a:r>
            <a:r>
              <a:rPr lang="ru-RU" sz="1400" dirty="0" smtClean="0"/>
              <a:t> </a:t>
            </a:r>
            <a:r>
              <a:rPr lang="ru-RU" sz="1400" dirty="0" err="1" smtClean="0"/>
              <a:t>ініціативу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відкритого</a:t>
            </a:r>
            <a:r>
              <a:rPr lang="ru-RU" sz="1400" dirty="0" smtClean="0"/>
              <a:t> доступу (BOAI), де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сформульовано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поняття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відкритого</a:t>
            </a:r>
            <a:r>
              <a:rPr lang="ru-RU" sz="1400" dirty="0" smtClean="0"/>
              <a:t> доступу,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включає</a:t>
            </a:r>
            <a:r>
              <a:rPr lang="ru-RU" sz="1400" dirty="0" smtClean="0"/>
              <a:t>:</a:t>
            </a:r>
          </a:p>
          <a:p>
            <a:pPr lvl="0" fontAlgn="base"/>
            <a:r>
              <a:rPr lang="ru-RU" sz="1400" b="1" i="1" dirty="0" err="1" smtClean="0"/>
              <a:t>безкоштовний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онлайновий</a:t>
            </a:r>
            <a:r>
              <a:rPr lang="ru-RU" sz="1400" b="1" i="1" dirty="0" smtClean="0"/>
              <a:t> доступ до </a:t>
            </a:r>
            <a:r>
              <a:rPr lang="ru-RU" sz="1400" b="1" i="1" dirty="0" err="1" smtClean="0"/>
              <a:t>наукової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літератури</a:t>
            </a:r>
            <a:r>
              <a:rPr lang="ru-RU" sz="1400" b="1" i="1" dirty="0" smtClean="0"/>
              <a:t>;</a:t>
            </a:r>
          </a:p>
          <a:p>
            <a:pPr lvl="0" fontAlgn="base"/>
            <a:r>
              <a:rPr lang="ru-RU" sz="1400" b="1" i="1" dirty="0" err="1" smtClean="0"/>
              <a:t>вільне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використання</a:t>
            </a:r>
            <a:r>
              <a:rPr lang="ru-RU" sz="1400" b="1" i="1" dirty="0" smtClean="0"/>
              <a:t> для </a:t>
            </a:r>
            <a:r>
              <a:rPr lang="ru-RU" sz="1400" b="1" i="1" dirty="0" err="1" smtClean="0"/>
              <a:t>досліджень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навчання</a:t>
            </a:r>
            <a:r>
              <a:rPr lang="ru-RU" sz="1400" b="1" i="1" dirty="0" smtClean="0"/>
              <a:t> та </a:t>
            </a:r>
            <a:r>
              <a:rPr lang="ru-RU" sz="1400" b="1" i="1" dirty="0" err="1" smtClean="0"/>
              <a:t>інших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цілей</a:t>
            </a:r>
            <a:r>
              <a:rPr lang="ru-RU" sz="1400" i="1" dirty="0" smtClean="0"/>
              <a:t>;</a:t>
            </a:r>
          </a:p>
          <a:p>
            <a:pPr lvl="0" fontAlgn="base"/>
            <a:r>
              <a:rPr lang="ru-RU" sz="1400" i="1" dirty="0" smtClean="0"/>
              <a:t>право автора на контроль над </a:t>
            </a:r>
            <a:r>
              <a:rPr lang="ru-RU" sz="1400" i="1" dirty="0" err="1" smtClean="0"/>
              <a:t>своєю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роботою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право на </a:t>
            </a:r>
            <a:r>
              <a:rPr lang="ru-RU" sz="1400" i="1" dirty="0" err="1" smtClean="0"/>
              <a:t>посилання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цитування</a:t>
            </a:r>
            <a:r>
              <a:rPr lang="ru-RU" sz="1400" i="1" dirty="0" smtClean="0"/>
              <a:t>.</a:t>
            </a:r>
          </a:p>
          <a:p>
            <a:pPr>
              <a:buNone/>
            </a:pPr>
            <a:r>
              <a:rPr lang="uk-UA" sz="1400" dirty="0" smtClean="0"/>
              <a:t>Сьогодні реалізуються два шляхи відкритого доступу: </a:t>
            </a:r>
          </a:p>
          <a:p>
            <a:r>
              <a:rPr lang="uk-UA" sz="1400" b="1" i="1" dirty="0" smtClean="0"/>
              <a:t>архіви відкритого доступу ("зелений шлях")</a:t>
            </a:r>
            <a:r>
              <a:rPr lang="uk-UA" sz="1400" dirty="0" smtClean="0"/>
              <a:t>, що пропонують </a:t>
            </a:r>
            <a:r>
              <a:rPr lang="uk-UA" sz="1400" dirty="0" err="1" smtClean="0"/>
              <a:t>самоархівування</a:t>
            </a:r>
            <a:r>
              <a:rPr lang="uk-UA" sz="1400" dirty="0" smtClean="0"/>
              <a:t> науковцями своїх робіт; </a:t>
            </a:r>
          </a:p>
          <a:p>
            <a:r>
              <a:rPr lang="uk-UA" sz="1400" b="1" i="1" dirty="0" smtClean="0"/>
              <a:t>журнали відкритого доступу ("золотий шлях")</a:t>
            </a:r>
            <a:r>
              <a:rPr lang="uk-UA" sz="1400" dirty="0" smtClean="0"/>
              <a:t>, що впроваджують нову фінансову модель, коли за процес наукового видавництва сплачують не передплатники журналів, а автори або інституції.</a:t>
            </a:r>
            <a:endParaRPr lang="ru-RU" sz="1400" dirty="0" smtClean="0"/>
          </a:p>
          <a:p>
            <a:pPr fontAlgn="base">
              <a:buNone/>
            </a:pPr>
            <a:r>
              <a:rPr lang="ru-RU" sz="1400" dirty="0" err="1" smtClean="0"/>
              <a:t>Існують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наукових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журналів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безкоштовний</a:t>
            </a:r>
            <a:r>
              <a:rPr lang="ru-RU" sz="1400" dirty="0" smtClean="0"/>
              <a:t> доступ до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публікацій</a:t>
            </a:r>
            <a:r>
              <a:rPr lang="ru-RU" sz="1400" dirty="0" smtClean="0"/>
              <a:t>.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декілька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типів</a:t>
            </a:r>
            <a:r>
              <a:rPr lang="ru-RU" sz="1400" dirty="0" smtClean="0"/>
              <a:t> таких </a:t>
            </a:r>
            <a:r>
              <a:rPr lang="ru-RU" sz="1400" dirty="0" err="1" smtClean="0"/>
              <a:t>видань</a:t>
            </a:r>
            <a:r>
              <a:rPr lang="ru-RU" sz="1400" dirty="0" smtClean="0"/>
              <a:t>:</a:t>
            </a:r>
          </a:p>
          <a:p>
            <a:pPr lvl="0" fontAlgn="base"/>
            <a:r>
              <a:rPr lang="ru-RU" sz="1400" b="1" i="1" dirty="0" err="1" smtClean="0"/>
              <a:t>журнали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відкритого</a:t>
            </a:r>
            <a:r>
              <a:rPr lang="ru-RU" sz="1400" b="1" i="1" dirty="0" smtClean="0"/>
              <a:t> доступу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онлайновий</a:t>
            </a:r>
            <a:r>
              <a:rPr lang="ru-RU" sz="1400" dirty="0" smtClean="0"/>
              <a:t> доступ для </a:t>
            </a:r>
            <a:r>
              <a:rPr lang="ru-RU" sz="1400" dirty="0" err="1" smtClean="0"/>
              <a:t>читачів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будь-яких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фінансових</a:t>
            </a:r>
            <a:r>
              <a:rPr lang="ru-RU" sz="1400" dirty="0" smtClean="0"/>
              <a:t>, </a:t>
            </a:r>
            <a:r>
              <a:rPr lang="ru-RU" sz="1400" dirty="0" err="1" smtClean="0"/>
              <a:t>юридичних</a:t>
            </a:r>
            <a:r>
              <a:rPr lang="ru-RU" sz="1400" dirty="0" smtClean="0"/>
              <a:t> та </a:t>
            </a:r>
            <a:r>
              <a:rPr lang="ru-RU" sz="1400" dirty="0" err="1" smtClean="0"/>
              <a:t>технічних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перешкод</a:t>
            </a:r>
            <a:r>
              <a:rPr lang="ru-RU" sz="1400" dirty="0" smtClean="0"/>
              <a:t>;</a:t>
            </a:r>
          </a:p>
          <a:p>
            <a:pPr lvl="0" fontAlgn="base"/>
            <a:r>
              <a:rPr lang="ru-RU" sz="1400" b="1" i="1" dirty="0" err="1" smtClean="0"/>
              <a:t>гібридні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журнали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відкритого</a:t>
            </a:r>
            <a:r>
              <a:rPr lang="ru-RU" sz="1400" b="1" i="1" dirty="0" smtClean="0"/>
              <a:t> доступу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онлайновий</a:t>
            </a:r>
            <a:r>
              <a:rPr lang="ru-RU" sz="1400" dirty="0" smtClean="0"/>
              <a:t> доступ без </a:t>
            </a:r>
            <a:r>
              <a:rPr lang="ru-RU" sz="1400" dirty="0" err="1" smtClean="0"/>
              <a:t>будь-яких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затримок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до тих статей, </a:t>
            </a:r>
            <a:r>
              <a:rPr lang="ru-RU" sz="1400" dirty="0" err="1" smtClean="0"/>
              <a:t>вільний</a:t>
            </a:r>
            <a:r>
              <a:rPr lang="ru-RU" sz="1400" dirty="0" smtClean="0"/>
              <a:t> доступ до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оплачений</a:t>
            </a:r>
            <a:r>
              <a:rPr lang="ru-RU" sz="1400" dirty="0" smtClean="0"/>
              <a:t> авторами (</a:t>
            </a:r>
            <a:r>
              <a:rPr lang="ru-RU" sz="1400" dirty="0" err="1" smtClean="0"/>
              <a:t>їхніми</a:t>
            </a:r>
            <a:r>
              <a:rPr lang="ru-RU" sz="1400" dirty="0" smtClean="0"/>
              <a:t> </a:t>
            </a:r>
            <a:r>
              <a:rPr lang="ru-RU" sz="1400" dirty="0" err="1" smtClean="0"/>
              <a:t>установами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грантодавцями</a:t>
            </a:r>
            <a:r>
              <a:rPr lang="ru-RU" sz="1400" dirty="0" smtClean="0"/>
              <a:t>);</a:t>
            </a:r>
          </a:p>
          <a:p>
            <a:pPr lvl="0" fontAlgn="base"/>
            <a:r>
              <a:rPr lang="ru-RU" sz="1400" b="1" i="1" dirty="0" err="1" smtClean="0"/>
              <a:t>журнали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із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затримкою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відкритого</a:t>
            </a:r>
            <a:r>
              <a:rPr lang="ru-RU" sz="1400" b="1" i="1" dirty="0" smtClean="0"/>
              <a:t> доступу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онлайновий</a:t>
            </a:r>
            <a:r>
              <a:rPr lang="ru-RU" sz="1400" dirty="0" smtClean="0"/>
              <a:t> доступ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закінчення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періоду</a:t>
            </a:r>
            <a:r>
              <a:rPr lang="ru-RU" sz="1400" dirty="0" smtClean="0"/>
              <a:t> </a:t>
            </a:r>
            <a:r>
              <a:rPr lang="ru-RU" sz="1400" dirty="0" err="1" smtClean="0"/>
              <a:t>ембарго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uk-UA" sz="1400" dirty="0" smtClean="0"/>
              <a:t>Також наукові журнали та конференції представлені у відкритому доступі на платформах                       </a:t>
            </a:r>
            <a:r>
              <a:rPr lang="uk-UA" sz="1400" b="1" i="1" dirty="0" smtClean="0"/>
              <a:t>Наукова періодика України </a:t>
            </a:r>
            <a:r>
              <a:rPr lang="uk-UA" sz="1400" dirty="0" smtClean="0"/>
              <a:t>(</a:t>
            </a:r>
            <a:r>
              <a:rPr lang="uk-UA" sz="1400" dirty="0" smtClean="0">
                <a:hlinkClick r:id="rId2"/>
              </a:rPr>
              <a:t>http://journals.uran.ua/</a:t>
            </a:r>
            <a:r>
              <a:rPr lang="uk-UA" sz="1400" dirty="0" smtClean="0"/>
              <a:t>) та                                                                             </a:t>
            </a:r>
            <a:r>
              <a:rPr lang="uk-UA" sz="1400" b="1" i="1" dirty="0" smtClean="0"/>
              <a:t>Наукові конференції України </a:t>
            </a:r>
            <a:r>
              <a:rPr lang="uk-UA" sz="1400" dirty="0" smtClean="0"/>
              <a:t>(</a:t>
            </a:r>
            <a:r>
              <a:rPr lang="uk-UA" sz="1400" dirty="0" smtClean="0">
                <a:hlinkClick r:id="rId3"/>
              </a:rPr>
              <a:t>http://conferences.uran.ua/</a:t>
            </a:r>
            <a:r>
              <a:rPr lang="uk-UA" sz="1400" dirty="0" smtClean="0"/>
              <a:t>).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переваги відкритого доступу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репозитарії</a:t>
            </a:r>
            <a:r>
              <a:rPr lang="ru-RU" dirty="0" smtClean="0"/>
              <a:t> стали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у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доступі</a:t>
            </a:r>
            <a:endParaRPr lang="ru-RU" dirty="0" smtClean="0"/>
          </a:p>
          <a:p>
            <a:r>
              <a:rPr lang="ru-RU" dirty="0" smtClean="0"/>
              <a:t>режим </a:t>
            </a:r>
            <a:r>
              <a:rPr lang="ru-RU" dirty="0" err="1" smtClean="0"/>
              <a:t>відкритого</a:t>
            </a:r>
            <a:r>
              <a:rPr lang="ru-RU" dirty="0" smtClean="0"/>
              <a:t> доступу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до </a:t>
            </a:r>
            <a:r>
              <a:rPr lang="ru-RU" dirty="0" err="1" smtClean="0"/>
              <a:t>всіх</a:t>
            </a:r>
            <a:r>
              <a:rPr lang="ru-RU" dirty="0" smtClean="0"/>
              <a:t> форм </a:t>
            </a:r>
            <a:r>
              <a:rPr lang="ru-RU" dirty="0" err="1" smtClean="0"/>
              <a:t>опублікованих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до статей </a:t>
            </a:r>
            <a:r>
              <a:rPr lang="ru-RU" dirty="0" err="1" smtClean="0"/>
              <a:t>рецензованих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рецензованих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журналів</a:t>
            </a:r>
            <a:r>
              <a:rPr lang="ru-RU" dirty="0" smtClean="0"/>
              <a:t>,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конференцій</a:t>
            </a:r>
            <a:r>
              <a:rPr lang="ru-RU" dirty="0" smtClean="0"/>
              <a:t>,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дисертацій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кваліфікаційних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глав книг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монографій</a:t>
            </a:r>
            <a:endParaRPr lang="ru-RU" dirty="0" smtClean="0"/>
          </a:p>
          <a:p>
            <a:r>
              <a:rPr lang="uk-UA" dirty="0" smtClean="0"/>
              <a:t>статті у відкритому доступі цитуються набагато частіше.</a:t>
            </a:r>
            <a:endParaRPr lang="ru-RU" dirty="0" smtClean="0"/>
          </a:p>
          <a:p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, </a:t>
            </a:r>
            <a:r>
              <a:rPr lang="ru-RU" dirty="0" err="1" smtClean="0"/>
              <a:t>цитується</a:t>
            </a:r>
            <a:r>
              <a:rPr lang="ru-RU" dirty="0" smtClean="0"/>
              <a:t> </a:t>
            </a:r>
            <a:r>
              <a:rPr lang="ru-RU" dirty="0" err="1" smtClean="0"/>
              <a:t>стаття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грунтується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ній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для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 самого </a:t>
            </a:r>
            <a:r>
              <a:rPr lang="ru-RU" dirty="0" err="1" smtClean="0"/>
              <a:t>дослідника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3300"/>
                </a:solidFill>
              </a:rPr>
              <a:t>Навіщо потрібні </a:t>
            </a:r>
            <a:r>
              <a:rPr lang="uk-UA" sz="3200" dirty="0" err="1" smtClean="0">
                <a:solidFill>
                  <a:srgbClr val="003300"/>
                </a:solidFill>
              </a:rPr>
              <a:t>репозитарії</a:t>
            </a:r>
            <a:r>
              <a:rPr lang="uk-UA" sz="3200" dirty="0" smtClean="0">
                <a:solidFill>
                  <a:srgbClr val="003300"/>
                </a:solidFill>
              </a:rPr>
              <a:t> відкритого доступу науковцю?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800" dirty="0" smtClean="0"/>
              <a:t>*надають доступ до результатів досліджень через розміщення (</a:t>
            </a:r>
            <a:r>
              <a:rPr lang="uk-UA" sz="2800" dirty="0" err="1" smtClean="0"/>
              <a:t>самоархівування</a:t>
            </a:r>
            <a:r>
              <a:rPr lang="uk-UA" sz="2800" dirty="0" smtClean="0"/>
              <a:t>) своїх статей, звітів, дисертацій, навчальних та методичних матеріалів та публікації в журналах відкритого доступу. </a:t>
            </a:r>
            <a:r>
              <a:rPr lang="ru-RU" sz="2800" dirty="0" smtClean="0"/>
              <a:t> 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зберігатимуть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 </a:t>
            </a:r>
            <a:r>
              <a:rPr lang="ru-RU" sz="2800" dirty="0" err="1" smtClean="0"/>
              <a:t>авторські</a:t>
            </a:r>
            <a:r>
              <a:rPr lang="ru-RU" sz="2800" dirty="0" smtClean="0"/>
              <a:t> права на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*</a:t>
            </a:r>
            <a:r>
              <a:rPr lang="ru-RU" sz="2800" dirty="0" err="1" smtClean="0"/>
              <a:t>уможливлюють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вільніший</a:t>
            </a:r>
            <a:r>
              <a:rPr lang="ru-RU" sz="2800" dirty="0" smtClean="0"/>
              <a:t> доступ </a:t>
            </a:r>
            <a:r>
              <a:rPr lang="ru-RU" sz="2800" dirty="0" err="1" smtClean="0"/>
              <a:t>користувачів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наукової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статті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відміну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статті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захованої</a:t>
            </a:r>
            <a:r>
              <a:rPr lang="ru-RU" sz="2800" dirty="0" smtClean="0"/>
              <a:t> у </a:t>
            </a:r>
            <a:r>
              <a:rPr lang="ru-RU" sz="2800" dirty="0" err="1" smtClean="0"/>
              <a:t>передплатному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журналі</a:t>
            </a:r>
            <a:r>
              <a:rPr lang="uk-UA" sz="2800" dirty="0" smtClean="0"/>
              <a:t> чи </a:t>
            </a:r>
            <a:r>
              <a:rPr lang="uk-UA" sz="2800" dirty="0" err="1" smtClean="0"/>
              <a:t>переплатних</a:t>
            </a:r>
            <a:r>
              <a:rPr lang="uk-UA" sz="2800" dirty="0" smtClean="0"/>
              <a:t> базах даних.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Навіщо</a:t>
            </a:r>
            <a:r>
              <a:rPr lang="ru-RU" sz="3600" b="1" dirty="0" smtClean="0"/>
              <a:t> авторам </a:t>
            </a:r>
            <a:r>
              <a:rPr lang="ru-RU" sz="3600" b="1" dirty="0" err="1" smtClean="0"/>
              <a:t>забезпечувати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відкритий</a:t>
            </a:r>
            <a:r>
              <a:rPr lang="ru-RU" sz="3600" b="1" dirty="0" smtClean="0"/>
              <a:t> доступ до </a:t>
            </a:r>
            <a:r>
              <a:rPr lang="ru-RU" sz="3600" b="1" dirty="0" err="1" smtClean="0"/>
              <a:t>своїх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досліджень</a:t>
            </a:r>
            <a:r>
              <a:rPr lang="ru-RU" sz="36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дослідницькі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, </a:t>
            </a:r>
            <a:r>
              <a:rPr lang="ru-RU" sz="2400" dirty="0" err="1" smtClean="0"/>
              <a:t>зархівовані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науковцями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відкритому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доступі</a:t>
            </a:r>
            <a:r>
              <a:rPr lang="ru-RU" sz="2400" dirty="0" smtClean="0"/>
              <a:t>, </a:t>
            </a:r>
            <a:r>
              <a:rPr lang="ru-RU" sz="2400" dirty="0" err="1" smtClean="0"/>
              <a:t>цитують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частіше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журналів</a:t>
            </a:r>
            <a:r>
              <a:rPr lang="ru-RU" sz="2400" dirty="0" smtClean="0"/>
              <a:t>. У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царин</a:t>
            </a:r>
            <a:r>
              <a:rPr lang="ru-RU" sz="2400" dirty="0" smtClean="0"/>
              <a:t> науки рейтинг </a:t>
            </a:r>
            <a:r>
              <a:rPr lang="ru-RU" sz="2400" dirty="0" err="1" smtClean="0"/>
              <a:t>цитування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зростає</a:t>
            </a:r>
            <a:r>
              <a:rPr lang="ru-RU" sz="2400" dirty="0" smtClean="0"/>
              <a:t> як </a:t>
            </a:r>
            <a:r>
              <a:rPr lang="ru-RU" sz="2400" dirty="0" err="1" smtClean="0"/>
              <a:t>мінімум</a:t>
            </a:r>
            <a:r>
              <a:rPr lang="ru-RU" sz="2400" dirty="0" smtClean="0"/>
              <a:t> </a:t>
            </a:r>
            <a:r>
              <a:rPr lang="ru-RU" sz="2400" dirty="0" err="1" smtClean="0"/>
              <a:t>вдвічі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самоархівуванню</a:t>
            </a:r>
            <a:r>
              <a:rPr lang="ru-RU" sz="2400" dirty="0" smtClean="0"/>
              <a:t>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відкрит</a:t>
            </a:r>
            <a:r>
              <a:rPr lang="uk-UA" sz="2400" dirty="0" err="1" smtClean="0"/>
              <a:t>ий</a:t>
            </a:r>
            <a:r>
              <a:rPr lang="ru-RU" sz="2400" dirty="0" smtClean="0"/>
              <a:t> доступ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впливовішими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Окрім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життєвий</a:t>
            </a:r>
            <a:r>
              <a:rPr lang="ru-RU" sz="2400" dirty="0" smtClean="0"/>
              <a:t> цикл 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 – коли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публікують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читають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цитують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науковців</a:t>
            </a:r>
            <a:r>
              <a:rPr lang="ru-RU" sz="2400" dirty="0" smtClean="0"/>
              <a:t> – </a:t>
            </a:r>
            <a:r>
              <a:rPr lang="ru-RU" sz="2400" dirty="0" err="1" smtClean="0"/>
              <a:t>інтенсифікується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прискорюється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відкритому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доступі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международные репозитории фото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724128" y="3284984"/>
            <a:ext cx="3419872" cy="114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6600"/>
                </a:solidFill>
              </a:rPr>
              <a:t>міжнародні </a:t>
            </a:r>
            <a:r>
              <a:rPr lang="uk-UA" sz="2800" dirty="0" err="1" smtClean="0">
                <a:solidFill>
                  <a:srgbClr val="006600"/>
                </a:solidFill>
              </a:rPr>
              <a:t>репозитарії</a:t>
            </a:r>
            <a:r>
              <a:rPr lang="uk-UA" sz="2800" dirty="0" smtClean="0">
                <a:solidFill>
                  <a:srgbClr val="006600"/>
                </a:solidFill>
              </a:rPr>
              <a:t> відкритого доступу як шлях до </a:t>
            </a:r>
            <a:r>
              <a:rPr lang="uk-UA" sz="2800" dirty="0" err="1" smtClean="0">
                <a:solidFill>
                  <a:srgbClr val="006600"/>
                </a:solidFill>
              </a:rPr>
              <a:t>самоархівування</a:t>
            </a:r>
            <a:r>
              <a:rPr lang="uk-UA" sz="2800" dirty="0" smtClean="0">
                <a:solidFill>
                  <a:srgbClr val="006600"/>
                </a:solidFill>
              </a:rPr>
              <a:t> науковцями своїх робіт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3" cstate="print">
            <a:lum bright="30000"/>
          </a:blip>
          <a:srcRect b="17077"/>
          <a:stretch>
            <a:fillRect/>
          </a:stretch>
        </p:blipFill>
        <p:spPr bwMode="auto">
          <a:xfrm>
            <a:off x="107504" y="1052736"/>
            <a:ext cx="370790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международные репозитории фото"/>
          <p:cNvPicPr/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987824" y="2132856"/>
            <a:ext cx="4059846" cy="19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международные репозитории фото"/>
          <p:cNvPicPr/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716016" y="980728"/>
            <a:ext cx="3848100" cy="166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международные репозитории фото"/>
          <p:cNvPicPr/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539552" y="2996952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7" cstate="print">
            <a:lum bright="59000"/>
          </a:blip>
          <a:srcRect l="6979" t="48056" r="4792" b="35833"/>
          <a:stretch>
            <a:fillRect/>
          </a:stretch>
        </p:blipFill>
        <p:spPr bwMode="auto">
          <a:xfrm>
            <a:off x="611560" y="4725144"/>
            <a:ext cx="8067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95936" y="5805264"/>
            <a:ext cx="468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8" cstate="print"/>
          <a:srcRect l="3700" t="8701" r="80234" b="81169"/>
          <a:stretch>
            <a:fillRect/>
          </a:stretch>
        </p:blipFill>
        <p:spPr bwMode="auto">
          <a:xfrm>
            <a:off x="3131840" y="4149080"/>
            <a:ext cx="2376264" cy="10801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Прямоугольник 14"/>
          <p:cNvSpPr/>
          <p:nvPr/>
        </p:nvSpPr>
        <p:spPr>
          <a:xfrm>
            <a:off x="2195736" y="5013176"/>
            <a:ext cx="208823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https://zenodo.org/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9" cstate="print"/>
          <a:srcRect l="32379" t="20650" r="33762" b="56768"/>
          <a:stretch>
            <a:fillRect/>
          </a:stretch>
        </p:blipFill>
        <p:spPr bwMode="auto">
          <a:xfrm>
            <a:off x="3131840" y="1700808"/>
            <a:ext cx="3312368" cy="165618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" name="Прямоугольник 13"/>
          <p:cNvSpPr/>
          <p:nvPr/>
        </p:nvSpPr>
        <p:spPr>
          <a:xfrm>
            <a:off x="2555776" y="3068960"/>
            <a:ext cx="2592288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https://www.re3data.org/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Репозитарій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re3data.org.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</a:t>
            </a:r>
            <a:r>
              <a:rPr lang="ru-RU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епозитарію</a:t>
            </a:r>
            <a:r>
              <a:rPr lang="ru-RU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</a:t>
            </a:r>
            <a:r>
              <a:rPr lang="ru-RU" sz="2400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r>
              <a:rPr lang="uk-UA" sz="2000" dirty="0" smtClean="0"/>
              <a:t>З</a:t>
            </a:r>
            <a:r>
              <a:rPr lang="uk-UA" sz="2000" dirty="0" smtClean="0"/>
              <a:t>ведений</a:t>
            </a:r>
            <a:r>
              <a:rPr lang="uk-UA" sz="2000" dirty="0" smtClean="0"/>
              <a:t> </a:t>
            </a:r>
            <a:r>
              <a:rPr lang="uk-UA" sz="2000" dirty="0" smtClean="0"/>
              <a:t>реєстр </a:t>
            </a:r>
            <a:r>
              <a:rPr lang="uk-UA" sz="2000" dirty="0" err="1" smtClean="0"/>
              <a:t>репозитаріїв</a:t>
            </a:r>
            <a:r>
              <a:rPr lang="uk-UA" sz="2000" dirty="0" smtClean="0"/>
              <a:t> країн світу </a:t>
            </a:r>
            <a:r>
              <a:rPr lang="uk-UA" sz="2000" dirty="0" smtClean="0"/>
              <a:t>з усіх </a:t>
            </a:r>
            <a:r>
              <a:rPr lang="uk-UA" sz="2000" dirty="0" smtClean="0"/>
              <a:t>дисциплін (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2000 </a:t>
            </a:r>
            <a:r>
              <a:rPr lang="ru-RU" sz="2000" dirty="0" err="1" smtClean="0"/>
              <a:t>тематичних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репозитаріїв</a:t>
            </a:r>
            <a:r>
              <a:rPr lang="ru-RU" sz="2000" dirty="0" smtClean="0"/>
              <a:t>)</a:t>
            </a:r>
            <a:r>
              <a:rPr lang="uk-UA" sz="2000" dirty="0" smtClean="0"/>
              <a:t>;</a:t>
            </a:r>
          </a:p>
          <a:p>
            <a:pPr>
              <a:buNone/>
            </a:pPr>
            <a:r>
              <a:rPr lang="uk-UA" sz="2000" dirty="0" smtClean="0"/>
              <a:t>      </a:t>
            </a:r>
            <a:r>
              <a:rPr lang="ru-RU" sz="2000" dirty="0" smtClean="0"/>
              <a:t>   </a:t>
            </a:r>
            <a:r>
              <a:rPr lang="ru-RU" sz="2000" dirty="0" err="1" smtClean="0"/>
              <a:t>Запущений</a:t>
            </a:r>
            <a:r>
              <a:rPr lang="ru-RU" sz="2000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травні</a:t>
            </a:r>
            <a:r>
              <a:rPr lang="ru-RU" sz="2000" dirty="0" smtClean="0"/>
              <a:t> 2013 </a:t>
            </a:r>
            <a:r>
              <a:rPr lang="ru-RU" sz="2000" dirty="0" smtClean="0"/>
              <a:t>року; </a:t>
            </a:r>
            <a:endParaRPr lang="ru-RU" sz="2000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/>
              <a:t>   </a:t>
            </a:r>
            <a:r>
              <a:rPr lang="ru-RU" sz="2000" dirty="0" err="1" smtClean="0"/>
              <a:t>М</a:t>
            </a:r>
            <a:r>
              <a:rPr lang="ru-RU" sz="2000" dirty="0" err="1" smtClean="0"/>
              <a:t>ультидисциплінарний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</a:t>
            </a:r>
            <a:r>
              <a:rPr lang="ru-RU" sz="2000" dirty="0" smtClean="0"/>
              <a:t> </a:t>
            </a:r>
            <a:r>
              <a:rPr lang="en-US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легко </a:t>
            </a:r>
            <a:r>
              <a:rPr lang="ru-RU" sz="2000" dirty="0" err="1" smtClean="0"/>
              <a:t>ідентифікувати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репозитарії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відкритості</a:t>
            </a:r>
            <a:r>
              <a:rPr lang="ru-RU" sz="2000" dirty="0" smtClean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dirty="0" err="1" smtClean="0"/>
              <a:t>Н</a:t>
            </a:r>
            <a:r>
              <a:rPr lang="ru-RU" sz="2000" dirty="0" err="1" smtClean="0"/>
              <a:t>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переглядати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самоархівування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;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err="1" smtClean="0"/>
              <a:t>у</a:t>
            </a:r>
            <a:r>
              <a:rPr lang="ru-RU" sz="2000" dirty="0" err="1" smtClean="0"/>
              <a:t>нікальний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</a:t>
            </a:r>
            <a:r>
              <a:rPr lang="ru-RU" sz="2000" dirty="0" smtClean="0"/>
              <a:t> </a:t>
            </a:r>
            <a:r>
              <a:rPr lang="en-US" sz="2000" dirty="0" smtClean="0"/>
              <a:t>re3data.org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репозитаріїв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 (не для </a:t>
            </a:r>
            <a:r>
              <a:rPr lang="ru-RU" sz="2000" dirty="0" err="1" smtClean="0"/>
              <a:t>репозитаріїв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публікацій</a:t>
            </a:r>
            <a:r>
              <a:rPr lang="ru-RU" sz="2000" dirty="0" smtClean="0"/>
              <a:t>).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100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Репозитарій</a:t>
            </a:r>
            <a:r>
              <a:rPr lang="ru-RU" sz="3100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re3data.org.</a:t>
            </a:r>
            <a:r>
              <a:rPr lang="ru-RU" sz="3100" dirty="0" smtClean="0">
                <a:solidFill>
                  <a:srgbClr val="003300"/>
                </a:solidFill>
              </a:rPr>
              <a:t> </a:t>
            </a:r>
            <a:r>
              <a:rPr lang="ru-RU" sz="2200" dirty="0" smtClean="0">
                <a:solidFill>
                  <a:srgbClr val="003300"/>
                </a:solidFill>
              </a:rPr>
              <a:t/>
            </a:r>
            <a:br>
              <a:rPr lang="ru-RU" sz="2200" dirty="0" smtClean="0">
                <a:solidFill>
                  <a:srgbClr val="003300"/>
                </a:solidFill>
              </a:rPr>
            </a:br>
            <a:r>
              <a:rPr lang="ru-RU" sz="2200" dirty="0" err="1" smtClean="0">
                <a:solidFill>
                  <a:srgbClr val="003300"/>
                </a:solidFill>
              </a:rPr>
              <a:t>Значення</a:t>
            </a:r>
            <a:r>
              <a:rPr lang="ru-RU" sz="2200" dirty="0" smtClean="0">
                <a:solidFill>
                  <a:srgbClr val="003300"/>
                </a:solidFill>
              </a:rPr>
              <a:t> </a:t>
            </a:r>
            <a:r>
              <a:rPr lang="ru-RU" sz="2200" dirty="0" err="1" smtClean="0">
                <a:solidFill>
                  <a:srgbClr val="003300"/>
                </a:solidFill>
              </a:rPr>
              <a:t>маркерів</a:t>
            </a:r>
            <a:r>
              <a:rPr lang="ru-RU" sz="2200" dirty="0" smtClean="0">
                <a:solidFill>
                  <a:srgbClr val="003300"/>
                </a:solidFill>
              </a:rPr>
              <a:t>(</a:t>
            </a:r>
            <a:r>
              <a:rPr lang="ru-RU" sz="2200" dirty="0" err="1" smtClean="0">
                <a:solidFill>
                  <a:srgbClr val="003300"/>
                </a:solidFill>
              </a:rPr>
              <a:t>позначок</a:t>
            </a:r>
            <a:r>
              <a:rPr lang="ru-RU" sz="2200" dirty="0" smtClean="0">
                <a:solidFill>
                  <a:srgbClr val="003300"/>
                </a:solidFill>
              </a:rPr>
              <a:t>), </a:t>
            </a:r>
            <a:r>
              <a:rPr lang="ru-RU" sz="2200" dirty="0" err="1" smtClean="0">
                <a:solidFill>
                  <a:srgbClr val="003300"/>
                </a:solidFill>
              </a:rPr>
              <a:t>які</a:t>
            </a:r>
            <a:r>
              <a:rPr lang="ru-RU" sz="2200" dirty="0" smtClean="0">
                <a:solidFill>
                  <a:srgbClr val="003300"/>
                </a:solidFill>
              </a:rPr>
              <a:t> </a:t>
            </a:r>
            <a:r>
              <a:rPr lang="ru-RU" sz="2200" dirty="0" err="1" smtClean="0">
                <a:solidFill>
                  <a:srgbClr val="003300"/>
                </a:solidFill>
              </a:rPr>
              <a:t>використовуються</a:t>
            </a:r>
            <a:r>
              <a:rPr lang="ru-RU" sz="2200" dirty="0" smtClean="0">
                <a:solidFill>
                  <a:srgbClr val="003300"/>
                </a:solidFill>
              </a:rPr>
              <a:t> в </a:t>
            </a:r>
            <a:r>
              <a:rPr lang="ru-RU" sz="2200" b="1" i="1" dirty="0" smtClean="0">
                <a:solidFill>
                  <a:srgbClr val="003300"/>
                </a:solidFill>
              </a:rPr>
              <a:t>re3data.org. </a:t>
            </a:r>
            <a:r>
              <a:rPr lang="en-US" sz="2000" u="sng" dirty="0" smtClean="0"/>
              <a:t>https://www.re3data.org/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i="1" dirty="0" smtClean="0">
                <a:solidFill>
                  <a:srgbClr val="003300"/>
                </a:solidFill>
              </a:rPr>
              <a:t> </a:t>
            </a:r>
            <a:r>
              <a:rPr lang="ru-RU" sz="6000" b="1" i="1" dirty="0" smtClean="0">
                <a:solidFill>
                  <a:srgbClr val="003300"/>
                </a:solidFill>
              </a:rPr>
              <a:t/>
            </a:r>
            <a:br>
              <a:rPr lang="ru-RU" sz="6000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21039" r="18208" b="23377"/>
          <a:stretch>
            <a:fillRect/>
          </a:stretch>
        </p:blipFill>
        <p:spPr bwMode="auto">
          <a:xfrm>
            <a:off x="0" y="1124744"/>
            <a:ext cx="8964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266429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</a:t>
            </a:r>
            <a:r>
              <a:rPr lang="uk-UA" sz="1200" dirty="0" smtClean="0">
                <a:solidFill>
                  <a:schemeClr val="tx1"/>
                </a:solidFill>
              </a:rPr>
              <a:t>а</a:t>
            </a:r>
            <a:r>
              <a:rPr lang="ru-RU" sz="1200" dirty="0" err="1" smtClean="0">
                <a:solidFill>
                  <a:schemeClr val="tx1"/>
                </a:solidFill>
              </a:rPr>
              <a:t>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був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переглянутий</a:t>
            </a:r>
            <a:r>
              <a:rPr lang="ru-RU" sz="1200" dirty="0" smtClean="0">
                <a:solidFill>
                  <a:schemeClr val="tx1"/>
                </a:solidFill>
              </a:rPr>
              <a:t> командою</a:t>
            </a:r>
            <a:r>
              <a:rPr lang="en-US" sz="1200" dirty="0" smtClean="0">
                <a:solidFill>
                  <a:schemeClr val="tx1"/>
                </a:solidFill>
              </a:rPr>
              <a:t> re3data.org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628800"/>
            <a:ext cx="3312368" cy="432048"/>
          </a:xfrm>
          <a:prstGeom prst="rect">
            <a:avLst/>
          </a:prstGeom>
          <a:solidFill>
            <a:srgbClr val="21D8EB"/>
          </a:solidFill>
          <a:ln>
            <a:solidFill>
              <a:srgbClr val="0070C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надає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додаткову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1200" dirty="0" smtClean="0">
                <a:solidFill>
                  <a:schemeClr val="tx1"/>
                </a:solidFill>
              </a:rPr>
              <a:t> про </a:t>
            </a:r>
            <a:r>
              <a:rPr lang="ru-RU" sz="1200" dirty="0" err="1" smtClean="0">
                <a:solidFill>
                  <a:schemeClr val="tx1"/>
                </a:solidFill>
              </a:rPr>
              <a:t>його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обслуговування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284984"/>
            <a:ext cx="2664296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сертифікований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підтримує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стандартний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212976"/>
            <a:ext cx="244827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містить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поліс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085184"/>
            <a:ext cx="388843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використовує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постійну</a:t>
            </a:r>
            <a:r>
              <a:rPr lang="ru-RU" sz="1200" dirty="0" smtClean="0">
                <a:solidFill>
                  <a:schemeClr val="tx1"/>
                </a:solidFill>
              </a:rPr>
              <a:t> систему </a:t>
            </a:r>
            <a:r>
              <a:rPr lang="ru-RU" sz="1200" dirty="0" err="1" smtClean="0">
                <a:solidFill>
                  <a:schemeClr val="tx1"/>
                </a:solidFill>
              </a:rPr>
              <a:t>ідентифікаторів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щоб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надані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дані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були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стійкими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унікальними</a:t>
            </a:r>
            <a:r>
              <a:rPr lang="ru-RU" sz="1200" dirty="0" smtClean="0">
                <a:solidFill>
                  <a:schemeClr val="tx1"/>
                </a:solidFill>
              </a:rPr>
              <a:t> та </a:t>
            </a:r>
            <a:r>
              <a:rPr lang="ru-RU" sz="1200" dirty="0" err="1" smtClean="0">
                <a:solidFill>
                  <a:schemeClr val="tx1"/>
                </a:solidFill>
              </a:rPr>
              <a:t>цитованими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4077072"/>
            <a:ext cx="259228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Репозитарій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надає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відкритий</a:t>
            </a:r>
            <a:r>
              <a:rPr lang="ru-RU" sz="1200" dirty="0" smtClean="0">
                <a:solidFill>
                  <a:schemeClr val="tx1"/>
                </a:solidFill>
              </a:rPr>
              <a:t> / </a:t>
            </a:r>
            <a:r>
              <a:rPr lang="ru-RU" sz="1200" dirty="0" err="1" smtClean="0">
                <a:solidFill>
                  <a:schemeClr val="tx1"/>
                </a:solidFill>
              </a:rPr>
              <a:t>обмежений</a:t>
            </a:r>
            <a:r>
              <a:rPr lang="ru-RU" sz="1200" dirty="0" smtClean="0">
                <a:solidFill>
                  <a:schemeClr val="tx1"/>
                </a:solidFill>
              </a:rPr>
              <a:t> / </a:t>
            </a:r>
            <a:r>
              <a:rPr lang="ru-RU" sz="1200" dirty="0" err="1" smtClean="0">
                <a:solidFill>
                  <a:schemeClr val="tx1"/>
                </a:solidFill>
              </a:rPr>
              <a:t>закритий</a:t>
            </a:r>
            <a:r>
              <a:rPr lang="ru-RU" sz="1200" dirty="0" smtClean="0">
                <a:solidFill>
                  <a:schemeClr val="tx1"/>
                </a:solidFill>
              </a:rPr>
              <a:t> доступ до </a:t>
            </a:r>
            <a:r>
              <a:rPr lang="ru-RU" sz="1200" dirty="0" err="1" smtClean="0">
                <a:solidFill>
                  <a:schemeClr val="tx1"/>
                </a:solidFill>
              </a:rPr>
              <a:t>своїх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4941168"/>
            <a:ext cx="3024336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Умови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1200" dirty="0" smtClean="0">
                <a:solidFill>
                  <a:schemeClr val="tx1"/>
                </a:solidFill>
              </a:rPr>
              <a:t> та </a:t>
            </a:r>
            <a:r>
              <a:rPr lang="ru-RU" sz="1200" dirty="0" err="1" smtClean="0">
                <a:solidFill>
                  <a:schemeClr val="tx1"/>
                </a:solidFill>
              </a:rPr>
              <a:t>ліцензії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надаються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сховищем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даних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дослідника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Головна </a:t>
            </a:r>
            <a:r>
              <a:rPr lang="ru-RU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сторінка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репозитарію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re3data.org. </a:t>
            </a:r>
            <a:r>
              <a:rPr lang="en-US" sz="2700" b="1" u="sng" dirty="0" smtClean="0"/>
              <a:t>https://www.re3data.org/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05" r="1357" b="2716"/>
          <a:stretch>
            <a:fillRect/>
          </a:stretch>
        </p:blipFill>
        <p:spPr bwMode="auto">
          <a:xfrm>
            <a:off x="539552" y="1484784"/>
            <a:ext cx="792462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283968" y="1556792"/>
            <a:ext cx="842392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851920" y="1772816"/>
            <a:ext cx="432048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148064" y="5157192"/>
            <a:ext cx="309634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Перейти за посиланням </a:t>
            </a:r>
            <a:r>
              <a:rPr lang="en-US" sz="1400" b="1" dirty="0" smtClean="0">
                <a:solidFill>
                  <a:srgbClr val="FF0000"/>
                </a:solidFill>
              </a:rPr>
              <a:t>Search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768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міжнародні репозитарії      відкритого доступу                          рух за вільний та безперешкодний онлайновий доступ до наукових та освітніх матеріалів</vt:lpstr>
      <vt:lpstr> Міжнародний тиждень  Відкритого доступу 2017 року </vt:lpstr>
      <vt:lpstr> переваги відкритого доступу </vt:lpstr>
      <vt:lpstr>Навіщо потрібні репозитарії відкритого доступу науковцю?</vt:lpstr>
      <vt:lpstr> Навіщо авторам забезпечувати відкритий доступ до своїх досліджень? </vt:lpstr>
      <vt:lpstr>міжнародні репозитарії відкритого доступу як шлях до самоархівування науковцями своїх робіт</vt:lpstr>
      <vt:lpstr>Репозитарій re3data.org.</vt:lpstr>
      <vt:lpstr>   Репозитарій re3data.org.  Значення маркерів(позначок), які використовуються в re3data.org. https://www.re3data.org/     </vt:lpstr>
      <vt:lpstr> Головна сторінка репозитарію re3data.org. https://www.re3data.org/ </vt:lpstr>
      <vt:lpstr> re3data.org. перехід за посиланням Search  https://www.re3data.org/search </vt:lpstr>
      <vt:lpstr>приклади репозитаріїв за темами </vt:lpstr>
      <vt:lpstr> Електронна сторінка репозитарію VectorBase                 </vt:lpstr>
      <vt:lpstr>Головна сторінка тематичного репозитарію https://www.vectorbase.org/</vt:lpstr>
      <vt:lpstr> Головна сторінка репозитарію ZENODO https://zenodo.org/ </vt:lpstr>
      <vt:lpstr>ZENODO</vt:lpstr>
      <vt:lpstr>ZENODO</vt:lpstr>
      <vt:lpstr>ZENODO</vt:lpstr>
      <vt:lpstr> Анкета для реєстрації http://www.datadrivenjournalism.ru/2017/04/25/zenodo/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biblioteka</cp:lastModifiedBy>
  <cp:revision>102</cp:revision>
  <dcterms:modified xsi:type="dcterms:W3CDTF">2017-10-26T11:09:50Z</dcterms:modified>
</cp:coreProperties>
</file>