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56" r:id="rId2"/>
    <p:sldId id="257" r:id="rId3"/>
    <p:sldId id="258" r:id="rId4"/>
    <p:sldId id="273" r:id="rId5"/>
    <p:sldId id="260" r:id="rId6"/>
    <p:sldId id="261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7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2" autoAdjust="0"/>
    <p:restoredTop sz="94660"/>
  </p:normalViewPr>
  <p:slideViewPr>
    <p:cSldViewPr>
      <p:cViewPr varScale="1">
        <p:scale>
          <a:sx n="88" d="100"/>
          <a:sy n="88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B6546-75E7-484B-8C71-85714BE504B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0D7E8-D1FC-4BAE-80FB-A8CC7A3E5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500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0D7E8-D1FC-4BAE-80FB-A8CC7A3E558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42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6%D1%83%D1%80%D0%BD%D0%B0%D0%BB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8%D1%97%D0%B2" TargetMode="External"/><Relationship Id="rId5" Type="http://schemas.openxmlformats.org/officeDocument/2006/relationships/hyperlink" Target="https://uk.wikipedia.org/wiki/2001" TargetMode="External"/><Relationship Id="rId4" Type="http://schemas.openxmlformats.org/officeDocument/2006/relationships/hyperlink" Target="https://uk.wikipedia.org/wiki/%D0%86%D0%BD%D1%81%D1%82%D0%B8%D1%82%D1%83%D1%82_%D1%83%D0%BA%D1%80%D0%B0%D1%97%D0%BD%D1%81%D1%8C%D0%BA%D0%BE%D1%97_%D0%BC%D0%BE%D0%B2%D0%B8_%D0%9D%D0%90%D0%9D_%D0%A3%D0%BA%D1%80%D0%B0%D1%97%D0%BD%D0%B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3%D0%BA%D1%80%D0%B0%D1%97%D0%BD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9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062912" cy="3444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Віртуальна</a:t>
            </a:r>
            <a:r>
              <a:rPr lang="ru-RU" sz="4000" dirty="0" smtClean="0"/>
              <a:t> </a:t>
            </a:r>
            <a:r>
              <a:rPr lang="ru-RU" sz="4000" dirty="0" err="1" smtClean="0"/>
              <a:t>виставка</a:t>
            </a:r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smtClean="0"/>
              <a:t>до Дня української писемності та </a:t>
            </a:r>
            <a:br>
              <a:rPr lang="uk-UA" sz="4000" dirty="0" smtClean="0"/>
            </a:br>
            <a:r>
              <a:rPr lang="uk-UA" sz="4000" dirty="0" smtClean="0"/>
              <a:t>мови: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«Яке </a:t>
            </a:r>
            <a:r>
              <a:rPr lang="ru-RU" sz="4000" dirty="0" err="1" smtClean="0"/>
              <a:t>прекрасне</a:t>
            </a:r>
            <a:r>
              <a:rPr lang="ru-RU" sz="4000" dirty="0" smtClean="0"/>
              <a:t>, </a:t>
            </a:r>
            <a:r>
              <a:rPr lang="ru-RU" sz="4000" dirty="0" err="1" smtClean="0"/>
              <a:t>рідне</a:t>
            </a:r>
            <a:r>
              <a:rPr lang="ru-RU" sz="4000" dirty="0" smtClean="0"/>
              <a:t> слово!</a:t>
            </a:r>
            <a:r>
              <a:rPr lang="uk-UA" sz="1400" dirty="0" smtClean="0"/>
              <a:t>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580526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 завідуюча галузевим відділом №4 Наукової бібліотеки БНАУ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Манішевська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 І.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8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2843808" cy="37161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0"/>
            <a:ext cx="3275856" cy="6893171"/>
          </a:xfrm>
        </p:spPr>
        <p:txBody>
          <a:bodyPr>
            <a:normAutofit/>
          </a:bodyPr>
          <a:lstStyle/>
          <a:p>
            <a:pPr algn="l"/>
            <a:r>
              <a:rPr lang="ru-RU" sz="1400" dirty="0" err="1"/>
              <a:t>Олійник</a:t>
            </a:r>
            <a:r>
              <a:rPr lang="ru-RU" sz="1400" dirty="0"/>
              <a:t>, О. Б.</a:t>
            </a:r>
            <a:br>
              <a:rPr lang="ru-RU" sz="1400" dirty="0"/>
            </a:br>
            <a:r>
              <a:rPr lang="ru-RU" sz="1400" dirty="0"/>
              <a:t>    </a:t>
            </a:r>
            <a:r>
              <a:rPr lang="ru-RU" sz="1400" dirty="0" err="1"/>
              <a:t>Граматика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мови</a:t>
            </a:r>
            <a:r>
              <a:rPr lang="ru-RU" sz="1400" dirty="0"/>
              <a:t> [Текст] : </a:t>
            </a:r>
            <a:r>
              <a:rPr lang="ru-RU" sz="1400" dirty="0" err="1"/>
              <a:t>навчальний</a:t>
            </a:r>
            <a:r>
              <a:rPr lang="ru-RU" sz="1400" dirty="0"/>
              <a:t> </a:t>
            </a:r>
            <a:r>
              <a:rPr lang="ru-RU" sz="1400" dirty="0" err="1"/>
              <a:t>посібник</a:t>
            </a:r>
            <a:r>
              <a:rPr lang="ru-RU" sz="1400" dirty="0"/>
              <a:t> / О. Б. </a:t>
            </a:r>
            <a:r>
              <a:rPr lang="ru-RU" sz="1400" dirty="0" err="1"/>
              <a:t>Олійник</a:t>
            </a:r>
            <a:r>
              <a:rPr lang="ru-RU" sz="1400" dirty="0"/>
              <a:t>, В. Д. </a:t>
            </a:r>
            <a:r>
              <a:rPr lang="ru-RU" sz="1400" dirty="0" err="1"/>
              <a:t>Шинкарук</a:t>
            </a:r>
            <a:r>
              <a:rPr lang="ru-RU" sz="1400" dirty="0"/>
              <a:t>, Г. </a:t>
            </a:r>
            <a:r>
              <a:rPr lang="ru-RU" sz="1400" dirty="0" err="1"/>
              <a:t>Гребницький</a:t>
            </a:r>
            <a:r>
              <a:rPr lang="ru-RU" sz="1400" dirty="0"/>
              <a:t>. - К. : Кондор, 2008. - 544с. </a:t>
            </a:r>
            <a:br>
              <a:rPr lang="ru-RU" sz="1400" dirty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Пономарів О.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Культура слова: Мовностилістичні поради </a:t>
            </a:r>
            <a:r>
              <a:rPr lang="ru-RU" sz="1400" dirty="0" smtClean="0"/>
              <a:t>[Текст]</a:t>
            </a:r>
            <a:r>
              <a:rPr lang="uk-UA" sz="1400" dirty="0" smtClean="0"/>
              <a:t>: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</a:t>
            </a:r>
            <a:r>
              <a:rPr lang="ru-RU" sz="1400" dirty="0" smtClean="0"/>
              <a:t>.</a:t>
            </a:r>
            <a:r>
              <a:rPr lang="uk-UA" sz="1400" dirty="0" smtClean="0"/>
              <a:t>/ О. Пономарів. - К.: Либідь, 2001. - 240 с.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У посібнику даються поради щодо вибору слів, вимовних, </a:t>
            </a:r>
            <a:r>
              <a:rPr lang="uk-UA" sz="1400" dirty="0" err="1" smtClean="0"/>
              <a:t>наголосових</a:t>
            </a:r>
            <a:r>
              <a:rPr lang="uk-UA" sz="1400" dirty="0" smtClean="0"/>
              <a:t>  та морфологічних варіантів, синтаксичних конструкцій для найкращого висвітлення думки в різних стилях української літературної мови. </a:t>
            </a:r>
            <a:br>
              <a:rPr lang="uk-UA" sz="1400" dirty="0" smtClean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Ткаченко, Є. М.</a:t>
            </a:r>
            <a:br>
              <a:rPr lang="ru-RU" sz="1400" dirty="0"/>
            </a:br>
            <a:r>
              <a:rPr lang="ru-RU" sz="1400" dirty="0"/>
              <a:t>    </a:t>
            </a:r>
            <a:r>
              <a:rPr lang="ru-RU" sz="1400" dirty="0" err="1"/>
              <a:t>Українська</a:t>
            </a:r>
            <a:r>
              <a:rPr lang="ru-RU" sz="1400" dirty="0"/>
              <a:t> </a:t>
            </a:r>
            <a:r>
              <a:rPr lang="ru-RU" sz="1400" dirty="0" err="1"/>
              <a:t>мова</a:t>
            </a:r>
            <a:r>
              <a:rPr lang="ru-RU" sz="1400" dirty="0"/>
              <a:t>. </a:t>
            </a:r>
            <a:r>
              <a:rPr lang="ru-RU" sz="1400" dirty="0" err="1"/>
              <a:t>Пунктація</a:t>
            </a:r>
            <a:r>
              <a:rPr lang="ru-RU" sz="1400" dirty="0"/>
              <a:t>: правила, </a:t>
            </a:r>
            <a:r>
              <a:rPr lang="ru-RU" sz="1400" dirty="0" err="1"/>
              <a:t>вправи</a:t>
            </a:r>
            <a:r>
              <a:rPr lang="ru-RU" sz="1400" dirty="0"/>
              <a:t>, </a:t>
            </a:r>
            <a:r>
              <a:rPr lang="ru-RU" sz="1400" dirty="0" err="1"/>
              <a:t>диктанти</a:t>
            </a:r>
            <a:r>
              <a:rPr lang="ru-RU" sz="1400" dirty="0"/>
              <a:t> [Текст] : </a:t>
            </a:r>
            <a:r>
              <a:rPr lang="ru-RU" sz="1400" dirty="0" err="1"/>
              <a:t>навч</a:t>
            </a:r>
            <a:r>
              <a:rPr lang="ru-RU" sz="1400" dirty="0"/>
              <a:t>. </a:t>
            </a:r>
            <a:r>
              <a:rPr lang="ru-RU" sz="1400" dirty="0" err="1"/>
              <a:t>посіб</a:t>
            </a:r>
            <a:r>
              <a:rPr lang="ru-RU" sz="1400" dirty="0"/>
              <a:t>. / Є. М. Ткаченко. - </a:t>
            </a:r>
            <a:r>
              <a:rPr lang="ru-RU" sz="1400" dirty="0" err="1"/>
              <a:t>Харків</a:t>
            </a:r>
            <a:r>
              <a:rPr lang="ru-RU" sz="1400" dirty="0"/>
              <a:t> : </a:t>
            </a:r>
            <a:r>
              <a:rPr lang="ru-RU" sz="1400" dirty="0" err="1"/>
              <a:t>Консум</a:t>
            </a:r>
            <a:r>
              <a:rPr lang="ru-RU" sz="1400" dirty="0"/>
              <a:t>, 2001. - 288 с. - ISBN 966-7124-94-0 </a:t>
            </a:r>
            <a:br>
              <a:rPr lang="ru-RU" sz="14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2862064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3429000"/>
            <a:ext cx="2862064" cy="3464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95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790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7494"/>
            <a:ext cx="4834880" cy="625785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effectLst/>
              </a:rPr>
              <a:t>Бабич</a:t>
            </a:r>
            <a:r>
              <a:rPr lang="ru-RU" sz="1600" dirty="0">
                <a:effectLst/>
              </a:rPr>
              <a:t>, Н. Д.  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600" dirty="0" smtClean="0">
                <a:effectLst/>
              </a:rPr>
              <a:t>Культура </a:t>
            </a:r>
            <a:r>
              <a:rPr lang="ru-RU" sz="1600" dirty="0" err="1">
                <a:effectLst/>
              </a:rPr>
              <a:t>фахового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мовлення</a:t>
            </a:r>
            <a:r>
              <a:rPr lang="ru-RU" sz="1600" dirty="0">
                <a:effectLst/>
              </a:rPr>
              <a:t> [Текст] / Н. Д. Бабич. – </a:t>
            </a:r>
            <a:r>
              <a:rPr lang="ru-RU" sz="1600" dirty="0" err="1" smtClean="0">
                <a:effectLst/>
              </a:rPr>
              <a:t>Чернівці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: Книги- ХХІ, 2005. – 572 </a:t>
            </a:r>
            <a:r>
              <a:rPr lang="ru-RU" sz="1600" dirty="0" smtClean="0">
                <a:effectLst/>
              </a:rPr>
              <a:t>с.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 smtClean="0">
                <a:effectLst/>
              </a:rPr>
              <a:t>Сербенська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Олександра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Культура </a:t>
            </a:r>
            <a:r>
              <a:rPr lang="ru-RU" sz="1600" dirty="0" err="1">
                <a:effectLst/>
              </a:rPr>
              <a:t>усного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мовлення</a:t>
            </a:r>
            <a:r>
              <a:rPr lang="ru-RU" sz="1600" dirty="0">
                <a:effectLst/>
              </a:rPr>
              <a:t>: Практикум [Текст] : </a:t>
            </a:r>
            <a:r>
              <a:rPr lang="ru-RU" sz="1600" dirty="0" err="1">
                <a:effectLst/>
              </a:rPr>
              <a:t>навч</a:t>
            </a:r>
            <a:r>
              <a:rPr lang="ru-RU" sz="1600" dirty="0">
                <a:effectLst/>
              </a:rPr>
              <a:t>. </a:t>
            </a:r>
            <a:r>
              <a:rPr lang="ru-RU" sz="1600" dirty="0" err="1">
                <a:effectLst/>
              </a:rPr>
              <a:t>посіб</a:t>
            </a:r>
            <a:r>
              <a:rPr lang="ru-RU" sz="1600" dirty="0">
                <a:effectLst/>
              </a:rPr>
              <a:t>. / О. </a:t>
            </a:r>
            <a:r>
              <a:rPr lang="ru-RU" sz="1600" dirty="0" err="1">
                <a:effectLst/>
              </a:rPr>
              <a:t>Сербенська</a:t>
            </a:r>
            <a:r>
              <a:rPr lang="ru-RU" sz="1600" dirty="0">
                <a:effectLst/>
              </a:rPr>
              <a:t>. - К. : ЦНЛ, 2004. - 216с. - ISBN 966-8568-10-9 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 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У </a:t>
            </a:r>
            <a:r>
              <a:rPr lang="ru-RU" sz="1600" dirty="0" err="1">
                <a:effectLst/>
              </a:rPr>
              <a:t>практикумі</a:t>
            </a:r>
            <a:r>
              <a:rPr lang="ru-RU" sz="1600" dirty="0">
                <a:effectLst/>
              </a:rPr>
              <a:t> подано </a:t>
            </a:r>
            <a:r>
              <a:rPr lang="ru-RU" sz="1600" dirty="0" err="1">
                <a:effectLst/>
              </a:rPr>
              <a:t>перелік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важливих</a:t>
            </a:r>
            <a:r>
              <a:rPr lang="ru-RU" sz="1600" dirty="0">
                <a:effectLst/>
              </a:rPr>
              <a:t> для </a:t>
            </a:r>
            <a:r>
              <a:rPr lang="ru-RU" sz="1600" dirty="0" err="1">
                <a:effectLst/>
              </a:rPr>
              <a:t>засвоєння</a:t>
            </a:r>
            <a:r>
              <a:rPr lang="ru-RU" sz="1600" dirty="0">
                <a:effectLst/>
              </a:rPr>
              <a:t> курсу тем, список </a:t>
            </a:r>
            <a:r>
              <a:rPr lang="ru-RU" sz="1600" dirty="0" err="1">
                <a:effectLst/>
              </a:rPr>
              <a:t>літератури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завдання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вправи</a:t>
            </a:r>
            <a:r>
              <a:rPr lang="ru-RU" sz="1600" dirty="0">
                <a:effectLst/>
              </a:rPr>
              <a:t>, тести, а </a:t>
            </a:r>
            <a:r>
              <a:rPr lang="ru-RU" sz="1600" dirty="0" err="1">
                <a:effectLst/>
              </a:rPr>
              <a:t>також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інші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матеріали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опрацювання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яких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сприятиме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підвищенню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рівня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лінгвістичної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грамотності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культури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мовлення</a:t>
            </a:r>
            <a:r>
              <a:rPr lang="ru-RU" sz="1600" dirty="0">
                <a:effectLst/>
              </a:rPr>
              <a:t>. </a:t>
            </a:r>
            <a:r>
              <a:rPr lang="ru-RU" sz="1600" dirty="0" err="1">
                <a:effectLst/>
              </a:rPr>
              <a:t>Посібник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призначено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насамперед</a:t>
            </a:r>
            <a:r>
              <a:rPr lang="ru-RU" sz="1600" dirty="0">
                <a:effectLst/>
              </a:rPr>
              <a:t> для </a:t>
            </a:r>
            <a:r>
              <a:rPr lang="ru-RU" sz="1600" dirty="0" err="1">
                <a:effectLst/>
              </a:rPr>
              <a:t>студентів</a:t>
            </a:r>
            <a:r>
              <a:rPr lang="ru-RU" sz="1600" dirty="0">
                <a:effectLst/>
              </a:rPr>
              <a:t>.</a:t>
            </a:r>
            <a:br>
              <a:rPr lang="ru-RU" sz="1600" dirty="0">
                <a:effectLst/>
              </a:rPr>
            </a:b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7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932040" cy="69077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6632"/>
            <a:ext cx="3888432" cy="4248472"/>
          </a:xfrm>
        </p:spPr>
        <p:txBody>
          <a:bodyPr>
            <a:noAutofit/>
          </a:bodyPr>
          <a:lstStyle/>
          <a:p>
            <a:pPr algn="l"/>
            <a:r>
              <a:rPr lang="ru-RU" sz="1400" dirty="0" err="1" smtClean="0">
                <a:effectLst/>
              </a:rPr>
              <a:t>Демська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 err="1">
                <a:effectLst/>
              </a:rPr>
              <a:t>Орися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    </a:t>
            </a:r>
            <a:r>
              <a:rPr lang="ru-RU" sz="1400" dirty="0" err="1">
                <a:effectLst/>
              </a:rPr>
              <a:t>Вступ</a:t>
            </a:r>
            <a:r>
              <a:rPr lang="ru-RU" sz="1400" dirty="0">
                <a:effectLst/>
              </a:rPr>
              <a:t> до </a:t>
            </a:r>
            <a:r>
              <a:rPr lang="ru-RU" sz="1400" dirty="0" err="1">
                <a:effectLst/>
              </a:rPr>
              <a:t>лексикографії</a:t>
            </a:r>
            <a:r>
              <a:rPr lang="ru-RU" sz="1400" dirty="0">
                <a:effectLst/>
              </a:rPr>
              <a:t> [Текст] / О. </a:t>
            </a:r>
            <a:r>
              <a:rPr lang="ru-RU" sz="1400" dirty="0" err="1">
                <a:effectLst/>
              </a:rPr>
              <a:t>Демська</a:t>
            </a:r>
            <a:r>
              <a:rPr lang="ru-RU" sz="1400" dirty="0">
                <a:effectLst/>
              </a:rPr>
              <a:t>. - К. : Вид. </a:t>
            </a:r>
            <a:r>
              <a:rPr lang="ru-RU" sz="1400" dirty="0" err="1">
                <a:effectLst/>
              </a:rPr>
              <a:t>дім</a:t>
            </a:r>
            <a:r>
              <a:rPr lang="ru-RU" sz="1400" dirty="0">
                <a:effectLst/>
              </a:rPr>
              <a:t> "</a:t>
            </a:r>
            <a:r>
              <a:rPr lang="ru-RU" sz="1400" dirty="0" err="1">
                <a:effectLst/>
              </a:rPr>
              <a:t>Києво-Могилянська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академія</a:t>
            </a:r>
            <a:r>
              <a:rPr lang="ru-RU" sz="1400" dirty="0">
                <a:effectLst/>
              </a:rPr>
              <a:t>", 2010. - 266 с. 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 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r>
              <a:rPr lang="ru-RU" sz="1400" b="1" dirty="0" err="1" smtClean="0"/>
              <a:t>Лексикографія</a:t>
            </a:r>
            <a:r>
              <a:rPr lang="ru-RU" sz="1400" dirty="0" smtClean="0"/>
              <a:t> (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грец</a:t>
            </a:r>
            <a:r>
              <a:rPr lang="ru-RU" sz="1400" dirty="0" smtClean="0"/>
              <a:t>. </a:t>
            </a:r>
            <a:r>
              <a:rPr lang="el-GR" sz="1400" dirty="0" smtClean="0"/>
              <a:t>λεξικογραφία </a:t>
            </a:r>
            <a:r>
              <a:rPr lang="ru-RU" sz="1400" dirty="0" smtClean="0"/>
              <a:t>та </a:t>
            </a:r>
            <a:r>
              <a:rPr lang="ru-RU" sz="1400" dirty="0" err="1" smtClean="0"/>
              <a:t>грец</a:t>
            </a:r>
            <a:r>
              <a:rPr lang="ru-RU" sz="1400" dirty="0" smtClean="0"/>
              <a:t>. </a:t>
            </a:r>
            <a:r>
              <a:rPr lang="el-GR" sz="1400" dirty="0" smtClean="0"/>
              <a:t>λεξικόν — </a:t>
            </a:r>
            <a:r>
              <a:rPr lang="ru-RU" sz="1400" dirty="0" smtClean="0"/>
              <a:t>словник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грец</a:t>
            </a:r>
            <a:r>
              <a:rPr lang="ru-RU" sz="1400" dirty="0" smtClean="0"/>
              <a:t>. </a:t>
            </a:r>
            <a:r>
              <a:rPr lang="el-GR" sz="1400" dirty="0" smtClean="0"/>
              <a:t>γράφω — </a:t>
            </a:r>
            <a:r>
              <a:rPr lang="ru-RU" sz="1400" dirty="0" smtClean="0"/>
              <a:t>пишу), </a:t>
            </a:r>
            <a:r>
              <a:rPr lang="ru-RU" sz="1400" dirty="0" err="1" smtClean="0">
                <a:effectLst/>
              </a:rPr>
              <a:t>починає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свою </a:t>
            </a:r>
            <a:r>
              <a:rPr lang="ru-RU" sz="1400" dirty="0" err="1">
                <a:effectLst/>
              </a:rPr>
              <a:t>історію</a:t>
            </a:r>
            <a:r>
              <a:rPr lang="ru-RU" sz="1400" dirty="0">
                <a:effectLst/>
              </a:rPr>
              <a:t> як практика </a:t>
            </a:r>
            <a:r>
              <a:rPr lang="ru-RU" sz="1400" dirty="0" err="1">
                <a:effectLst/>
              </a:rPr>
              <a:t>укладання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словників</a:t>
            </a:r>
            <a:r>
              <a:rPr lang="ru-RU" sz="1400" dirty="0">
                <a:effectLst/>
              </a:rPr>
              <a:t> і </a:t>
            </a:r>
            <a:r>
              <a:rPr lang="ru-RU" sz="1400" dirty="0" err="1">
                <a:effectLst/>
              </a:rPr>
              <a:t>впродовж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багатьох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століть</a:t>
            </a:r>
            <a:r>
              <a:rPr lang="ru-RU" sz="1400" dirty="0">
                <a:effectLst/>
              </a:rPr>
              <a:t> є практичною </a:t>
            </a:r>
            <a:r>
              <a:rPr lang="ru-RU" sz="1400" dirty="0" err="1">
                <a:effectLst/>
              </a:rPr>
              <a:t>дисципліною</a:t>
            </a:r>
            <a:r>
              <a:rPr lang="ru-RU" sz="1400" dirty="0">
                <a:effectLst/>
              </a:rPr>
              <a:t> як в </a:t>
            </a:r>
            <a:r>
              <a:rPr lang="ru-RU" sz="1400" dirty="0" err="1">
                <a:effectLst/>
              </a:rPr>
              <a:t>Україні</a:t>
            </a:r>
            <a:r>
              <a:rPr lang="ru-RU" sz="1400" dirty="0">
                <a:effectLst/>
              </a:rPr>
              <a:t>, так і у </a:t>
            </a:r>
            <a:r>
              <a:rPr lang="ru-RU" sz="1400" dirty="0" err="1">
                <a:effectLst/>
              </a:rPr>
              <a:t>світі</a:t>
            </a:r>
            <a:r>
              <a:rPr lang="ru-RU" sz="1400" dirty="0">
                <a:effectLst/>
              </a:rPr>
              <a:t>. Але </a:t>
            </a:r>
            <a:r>
              <a:rPr lang="ru-RU" sz="1400" dirty="0" err="1">
                <a:effectLst/>
              </a:rPr>
              <a:t>впродовж</a:t>
            </a:r>
            <a:r>
              <a:rPr lang="ru-RU" sz="1400" dirty="0">
                <a:effectLst/>
              </a:rPr>
              <a:t> XX  ст. </a:t>
            </a:r>
            <a:r>
              <a:rPr lang="ru-RU" sz="1400" dirty="0" err="1">
                <a:effectLst/>
              </a:rPr>
              <a:t>виформовується</a:t>
            </a:r>
            <a:r>
              <a:rPr lang="ru-RU" sz="1400" dirty="0">
                <a:effectLst/>
              </a:rPr>
              <a:t> теоретична </a:t>
            </a:r>
            <a:r>
              <a:rPr lang="ru-RU" sz="1400" dirty="0" err="1">
                <a:effectLst/>
              </a:rPr>
              <a:t>її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складова</a:t>
            </a:r>
            <a:r>
              <a:rPr lang="ru-RU" sz="1400" dirty="0">
                <a:effectLst/>
              </a:rPr>
              <a:t>, а </a:t>
            </a:r>
            <a:r>
              <a:rPr lang="ru-RU" sz="1400" dirty="0" err="1">
                <a:effectLst/>
              </a:rPr>
              <a:t>згодом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лексикографія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стає</a:t>
            </a:r>
            <a:r>
              <a:rPr lang="ru-RU" sz="1400" dirty="0">
                <a:effectLst/>
              </a:rPr>
              <a:t> теоретичною </a:t>
            </a:r>
            <a:r>
              <a:rPr lang="ru-RU" sz="1400" dirty="0" err="1">
                <a:effectLst/>
              </a:rPr>
              <a:t>самостійною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лінгвістичною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дисципліною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4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8319" cy="68945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7494"/>
            <a:ext cx="4211960" cy="452965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effectLst/>
              </a:rPr>
              <a:t>Науменко, А. М.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    </a:t>
            </a:r>
            <a:r>
              <a:rPr lang="ru-RU" sz="1800" dirty="0" err="1">
                <a:effectLst/>
              </a:rPr>
              <a:t>Філологічний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аналіз</a:t>
            </a:r>
            <a:r>
              <a:rPr lang="ru-RU" sz="1800" dirty="0">
                <a:effectLst/>
              </a:rPr>
              <a:t> тексту (</a:t>
            </a:r>
            <a:r>
              <a:rPr lang="ru-RU" sz="1800" dirty="0" err="1">
                <a:effectLst/>
              </a:rPr>
              <a:t>Основи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лінгвопоетики</a:t>
            </a:r>
            <a:r>
              <a:rPr lang="ru-RU" sz="1800" dirty="0">
                <a:effectLst/>
              </a:rPr>
              <a:t>) [Текст] : </a:t>
            </a:r>
            <a:r>
              <a:rPr lang="ru-RU" sz="1800" dirty="0" err="1">
                <a:effectLst/>
              </a:rPr>
              <a:t>навч</a:t>
            </a:r>
            <a:r>
              <a:rPr lang="ru-RU" sz="1800" dirty="0">
                <a:effectLst/>
              </a:rPr>
              <a:t>. </a:t>
            </a:r>
            <a:r>
              <a:rPr lang="ru-RU" sz="1800" dirty="0" err="1">
                <a:effectLst/>
              </a:rPr>
              <a:t>посіб</a:t>
            </a:r>
            <a:r>
              <a:rPr lang="ru-RU" sz="1800" dirty="0">
                <a:effectLst/>
              </a:rPr>
              <a:t>. / А. М. Науменко. - </a:t>
            </a:r>
            <a:r>
              <a:rPr lang="ru-RU" sz="1800" dirty="0" err="1">
                <a:effectLst/>
              </a:rPr>
              <a:t>Вінниця</a:t>
            </a:r>
            <a:r>
              <a:rPr lang="ru-RU" sz="1800" dirty="0">
                <a:effectLst/>
              </a:rPr>
              <a:t> : Нова книга, 2005. - 416с. - ISBN 966-7890-95-3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 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   </a:t>
            </a:r>
            <a:r>
              <a:rPr lang="ru-RU" sz="1800" dirty="0" err="1">
                <a:effectLst/>
              </a:rPr>
              <a:t>Навчальний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посібник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зіставляє</a:t>
            </a:r>
            <a:r>
              <a:rPr lang="ru-RU" sz="1800" dirty="0">
                <a:effectLst/>
              </a:rPr>
              <a:t> й </a:t>
            </a:r>
            <a:r>
              <a:rPr lang="ru-RU" sz="1800" dirty="0" err="1">
                <a:effectLst/>
              </a:rPr>
              <a:t>характеризує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класичні</a:t>
            </a:r>
            <a:r>
              <a:rPr lang="ru-RU" sz="1800" dirty="0">
                <a:effectLst/>
              </a:rPr>
              <a:t> та </a:t>
            </a:r>
            <a:r>
              <a:rPr lang="ru-RU" sz="1800" dirty="0" err="1">
                <a:effectLst/>
              </a:rPr>
              <a:t>новітні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теорії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вивчення</a:t>
            </a:r>
            <a:r>
              <a:rPr lang="ru-RU" sz="1800" dirty="0">
                <a:effectLst/>
              </a:rPr>
              <a:t> тексту (</a:t>
            </a:r>
            <a:r>
              <a:rPr lang="ru-RU" sz="1800" dirty="0" err="1">
                <a:effectLst/>
              </a:rPr>
              <a:t>насамперед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художнього</a:t>
            </a:r>
            <a:r>
              <a:rPr lang="ru-RU" sz="1800" dirty="0">
                <a:effectLst/>
              </a:rPr>
              <a:t>) і на </a:t>
            </a:r>
            <a:r>
              <a:rPr lang="ru-RU" sz="1800" dirty="0" err="1">
                <a:effectLst/>
              </a:rPr>
              <a:t>цій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базі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обгрунтовує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новий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оригінальний</a:t>
            </a:r>
            <a:r>
              <a:rPr lang="ru-RU" sz="1800" dirty="0">
                <a:effectLst/>
              </a:rPr>
              <a:t> , </a:t>
            </a:r>
            <a:r>
              <a:rPr lang="ru-RU" sz="1800" dirty="0" err="1">
                <a:effectLst/>
              </a:rPr>
              <a:t>комплексний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підхід</a:t>
            </a:r>
            <a:r>
              <a:rPr lang="ru-RU" sz="1800" dirty="0">
                <a:effectLst/>
              </a:rPr>
              <a:t> до </a:t>
            </a:r>
            <a:r>
              <a:rPr lang="ru-RU" sz="1800" dirty="0" err="1">
                <a:effectLst/>
              </a:rPr>
              <a:t>нього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щоб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розкрити</a:t>
            </a:r>
            <a:r>
              <a:rPr lang="ru-RU" sz="1800" dirty="0">
                <a:effectLst/>
              </a:rPr>
              <a:t> перш за все </a:t>
            </a:r>
            <a:r>
              <a:rPr lang="ru-RU" sz="1800" dirty="0" err="1">
                <a:effectLst/>
              </a:rPr>
              <a:t>прагматичну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функцію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лінгвальної</a:t>
            </a:r>
            <a:r>
              <a:rPr lang="ru-RU" sz="1800" dirty="0">
                <a:effectLst/>
              </a:rPr>
              <a:t> і </a:t>
            </a:r>
            <a:r>
              <a:rPr lang="ru-RU" sz="1800" dirty="0" err="1">
                <a:effectLst/>
              </a:rPr>
              <a:t>нелінгвальної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одиниці</a:t>
            </a:r>
            <a:r>
              <a:rPr lang="ru-RU" sz="1800" dirty="0">
                <a:effectLst/>
              </a:rPr>
              <a:t> тексту</a:t>
            </a:r>
            <a:r>
              <a:rPr lang="ru-RU" sz="1800" dirty="0" smtClean="0">
                <a:effectLst/>
              </a:rPr>
              <a:t>.</a:t>
            </a:r>
            <a:br>
              <a:rPr lang="ru-RU" sz="1800" dirty="0" smtClean="0">
                <a:effectLst/>
              </a:rPr>
            </a:br>
            <a:r>
              <a:rPr lang="ru-RU" sz="1800" dirty="0" smtClean="0"/>
              <a:t>Про</a:t>
            </a:r>
            <a:r>
              <a:rPr lang="uk-UA" sz="1800" dirty="0" smtClean="0"/>
              <a:t>ілюстровано на німецькомовних, українських та російських текстах з18-21 ст.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7605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7494"/>
            <a:ext cx="4067944" cy="5465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err="1">
                <a:effectLst/>
              </a:rPr>
              <a:t>Ужченко</a:t>
            </a:r>
            <a:r>
              <a:rPr lang="ru-RU" sz="1600" dirty="0">
                <a:effectLst/>
              </a:rPr>
              <a:t>, В. Д.  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600" dirty="0" err="1" smtClean="0">
                <a:effectLst/>
              </a:rPr>
              <a:t>Фразеологія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>
                <a:effectLst/>
              </a:rPr>
              <a:t>сучасної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української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мови</a:t>
            </a:r>
            <a:r>
              <a:rPr lang="ru-RU" sz="1600" dirty="0">
                <a:effectLst/>
              </a:rPr>
              <a:t> [Текст] : </a:t>
            </a:r>
            <a:r>
              <a:rPr lang="ru-RU" sz="1600" dirty="0" err="1">
                <a:effectLst/>
              </a:rPr>
              <a:t>навчальний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посібник</a:t>
            </a:r>
            <a:r>
              <a:rPr lang="ru-RU" sz="1600" dirty="0">
                <a:effectLst/>
              </a:rPr>
              <a:t> / В. Д. </a:t>
            </a:r>
            <a:r>
              <a:rPr lang="ru-RU" sz="1600" dirty="0" err="1">
                <a:effectLst/>
              </a:rPr>
              <a:t>Ужченко</a:t>
            </a:r>
            <a:r>
              <a:rPr lang="ru-RU" sz="1600" dirty="0">
                <a:effectLst/>
              </a:rPr>
              <a:t>, Д. В. </a:t>
            </a:r>
            <a:r>
              <a:rPr lang="ru-RU" sz="1600" dirty="0" err="1">
                <a:effectLst/>
              </a:rPr>
              <a:t>Ужченко</a:t>
            </a:r>
            <a:r>
              <a:rPr lang="ru-RU" sz="1600" dirty="0">
                <a:effectLst/>
              </a:rPr>
              <a:t>. – К. : </a:t>
            </a:r>
            <a:r>
              <a:rPr lang="ru-RU" sz="1600" dirty="0" err="1">
                <a:effectLst/>
              </a:rPr>
              <a:t>Знання</a:t>
            </a:r>
            <a:r>
              <a:rPr lang="ru-RU" sz="1600" dirty="0">
                <a:effectLst/>
              </a:rPr>
              <a:t>, 2007. – 494с.      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</a:t>
            </a:r>
            <a:r>
              <a:rPr lang="ru-RU" sz="1600" dirty="0" err="1" smtClean="0">
                <a:effectLst/>
              </a:rPr>
              <a:t>Це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один </a:t>
            </a:r>
            <a:r>
              <a:rPr lang="ru-RU" sz="1600" dirty="0" err="1">
                <a:effectLst/>
              </a:rPr>
              <a:t>із</a:t>
            </a:r>
            <a:r>
              <a:rPr lang="ru-RU" sz="1600" dirty="0">
                <a:effectLst/>
              </a:rPr>
              <a:t> перших </a:t>
            </a:r>
            <a:r>
              <a:rPr lang="ru-RU" sz="1600" dirty="0" err="1">
                <a:effectLst/>
              </a:rPr>
              <a:t>навчальних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посібників</a:t>
            </a:r>
            <a:r>
              <a:rPr lang="ru-RU" sz="1600" dirty="0">
                <a:effectLst/>
              </a:rPr>
              <a:t> з </a:t>
            </a:r>
            <a:r>
              <a:rPr lang="ru-RU" sz="1600" dirty="0" err="1">
                <a:effectLst/>
              </a:rPr>
              <a:t>української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фразеології</a:t>
            </a:r>
            <a:r>
              <a:rPr lang="ru-RU" sz="1600" dirty="0">
                <a:effectLst/>
              </a:rPr>
              <a:t>. У </a:t>
            </a:r>
            <a:r>
              <a:rPr lang="ru-RU" sz="1600" dirty="0" err="1">
                <a:effectLst/>
              </a:rPr>
              <a:t>посібнику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висвітлюються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основні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поняття</a:t>
            </a:r>
            <a:r>
              <a:rPr lang="ru-RU" sz="1600" dirty="0">
                <a:effectLst/>
              </a:rPr>
              <a:t> семантики та </a:t>
            </a:r>
            <a:r>
              <a:rPr lang="ru-RU" sz="1600" dirty="0" err="1">
                <a:effectLst/>
              </a:rPr>
              <a:t>структури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української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фразеології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її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формування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етимології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функціонування</a:t>
            </a:r>
            <a:r>
              <a:rPr lang="ru-RU" sz="1600" dirty="0">
                <a:effectLst/>
              </a:rPr>
              <a:t> й </a:t>
            </a:r>
            <a:r>
              <a:rPr lang="ru-RU" sz="1600" dirty="0" err="1">
                <a:effectLst/>
              </a:rPr>
              <a:t>динаміки</a:t>
            </a:r>
            <a:r>
              <a:rPr lang="ru-RU" sz="1600" dirty="0">
                <a:effectLst/>
              </a:rPr>
              <a:t>.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b="1" dirty="0" err="1" smtClean="0"/>
              <a:t>Об’єктом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дослідження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фразеології</a:t>
            </a:r>
            <a:r>
              <a:rPr lang="ru-RU" sz="1600" b="1" dirty="0" smtClean="0"/>
              <a:t> як </a:t>
            </a:r>
            <a:r>
              <a:rPr lang="ru-RU" sz="1600" b="1" dirty="0" err="1" smtClean="0"/>
              <a:t>розділу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мовознавства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стійкі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вислови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їх</a:t>
            </a:r>
            <a:r>
              <a:rPr lang="ru-RU" sz="1600" b="1" dirty="0" smtClean="0"/>
              <a:t> семантика, структура, </a:t>
            </a:r>
            <a:r>
              <a:rPr lang="ru-RU" sz="1600" b="1" dirty="0" err="1" smtClean="0"/>
              <a:t>походження</a:t>
            </a:r>
            <a:r>
              <a:rPr lang="ru-RU" sz="1600" b="1" dirty="0" smtClean="0"/>
              <a:t>, роль у </a:t>
            </a:r>
            <a:r>
              <a:rPr lang="ru-RU" sz="1600" b="1" dirty="0" err="1" smtClean="0"/>
              <a:t>мові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взаємозв’язок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іншими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мовними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одиницями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зокрема</a:t>
            </a:r>
            <a:r>
              <a:rPr lang="ru-RU" sz="1600" b="1" dirty="0" smtClean="0"/>
              <a:t> словом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реченням</a:t>
            </a:r>
            <a:r>
              <a:rPr lang="ru-RU" sz="1600" b="1" dirty="0" smtClean="0"/>
              <a:t>.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600" dirty="0" err="1" smtClean="0">
                <a:effectLst/>
              </a:rPr>
              <a:t>Значну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>
                <a:effectLst/>
              </a:rPr>
              <a:t>увагу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приділено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інноваціям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джерелам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запозичень</a:t>
            </a:r>
            <a:r>
              <a:rPr lang="ru-RU" sz="1600" dirty="0">
                <a:effectLst/>
              </a:rPr>
              <a:t>, культурно-</a:t>
            </a:r>
            <a:r>
              <a:rPr lang="ru-RU" sz="1600" dirty="0" err="1">
                <a:effectLst/>
              </a:rPr>
              <a:t>національному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компонентові</a:t>
            </a:r>
            <a:r>
              <a:rPr lang="ru-RU" sz="1600" dirty="0">
                <a:effectLst/>
              </a:rPr>
              <a:t> в </a:t>
            </a:r>
            <a:r>
              <a:rPr lang="ru-RU" sz="1600" dirty="0" err="1">
                <a:effectLst/>
              </a:rPr>
              <a:t>семантичній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структурі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фразеологізмів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базовим</a:t>
            </a:r>
            <a:r>
              <a:rPr lang="ru-RU" sz="1600" dirty="0">
                <a:effectLst/>
              </a:rPr>
              <a:t> концептам </a:t>
            </a:r>
            <a:r>
              <a:rPr lang="ru-RU" sz="1600" dirty="0" err="1">
                <a:effectLst/>
              </a:rPr>
              <a:t>української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культури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новій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когнітивній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парадигмі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вивчення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української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фразеології</a:t>
            </a:r>
            <a:r>
              <a:rPr lang="ru-RU" sz="1600" dirty="0" smtClean="0">
                <a:effectLst/>
              </a:rPr>
              <a:t>.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"/>
            <a:ext cx="5134671" cy="68688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857232"/>
            <a:ext cx="3538736" cy="4313634"/>
          </a:xfrm>
        </p:spPr>
        <p:txBody>
          <a:bodyPr>
            <a:normAutofit fontScale="90000"/>
          </a:bodyPr>
          <a:lstStyle/>
          <a:p>
            <a:r>
              <a:rPr lang="uk-UA" sz="2000" dirty="0">
                <a:effectLst/>
              </a:rPr>
              <a:t>УКРАЇНСЬКА МОВА </a:t>
            </a: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ru-RU" sz="2000" dirty="0" err="1" smtClean="0"/>
              <a:t>науково-теоретичний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 tooltip="Журнал"/>
              </a:rPr>
              <a:t>журнал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4" tooltip="Інститут української мови НАН України"/>
              </a:rPr>
              <a:t>Інституту</a:t>
            </a:r>
            <a:r>
              <a:rPr lang="ru-RU" sz="2000" dirty="0" smtClean="0">
                <a:hlinkClick r:id="rId4" tooltip="Інститут української мови НАН України"/>
              </a:rPr>
              <a:t> </a:t>
            </a:r>
            <a:r>
              <a:rPr lang="ru-RU" sz="2000" dirty="0" err="1" smtClean="0">
                <a:hlinkClick r:id="rId4" tooltip="Інститут української мови НАН України"/>
              </a:rPr>
              <a:t>української</a:t>
            </a:r>
            <a:r>
              <a:rPr lang="ru-RU" sz="2000" dirty="0" smtClean="0">
                <a:hlinkClick r:id="rId4" tooltip="Інститут української мови НАН України"/>
              </a:rPr>
              <a:t> </a:t>
            </a:r>
            <a:r>
              <a:rPr lang="ru-RU" sz="2000" dirty="0" err="1" smtClean="0">
                <a:hlinkClick r:id="rId4" tooltip="Інститут української мови НАН України"/>
              </a:rPr>
              <a:t>мови</a:t>
            </a:r>
            <a:r>
              <a:rPr lang="ru-RU" sz="2000" dirty="0" smtClean="0">
                <a:hlinkClick r:id="rId4" tooltip="Інститут української мови НАН України"/>
              </a:rPr>
              <a:t> HAH </a:t>
            </a:r>
            <a:r>
              <a:rPr lang="ru-RU" sz="2000" dirty="0" err="1" smtClean="0">
                <a:hlinkClick r:id="rId4" tooltip="Інститут української мови НАН України"/>
              </a:rPr>
              <a:t>України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Видається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5" tooltip="2001"/>
              </a:rPr>
              <a:t>2001</a:t>
            </a:r>
            <a:r>
              <a:rPr lang="ru-RU" sz="2000" dirty="0" smtClean="0"/>
              <a:t> у </a:t>
            </a:r>
            <a:r>
              <a:rPr lang="ru-RU" sz="2000" dirty="0" err="1" smtClean="0">
                <a:hlinkClick r:id="rId6" tooltip="Київ"/>
              </a:rPr>
              <a:t>Києві</a:t>
            </a:r>
            <a:r>
              <a:rPr lang="ru-RU" sz="2000" dirty="0" smtClean="0"/>
              <a:t> 4 рази на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. Входить до </a:t>
            </a:r>
            <a:r>
              <a:rPr lang="ru-RU" sz="2000" dirty="0" err="1" smtClean="0"/>
              <a:t>переліку</a:t>
            </a:r>
            <a:r>
              <a:rPr lang="ru-RU" sz="2000" dirty="0" smtClean="0"/>
              <a:t> </a:t>
            </a:r>
            <a:r>
              <a:rPr lang="ru-RU" sz="2000" dirty="0" err="1" smtClean="0"/>
              <a:t>фахових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видань</a:t>
            </a:r>
            <a:r>
              <a:rPr lang="ru-RU" sz="2000" dirty="0" smtClean="0"/>
              <a:t> ДАК </a:t>
            </a:r>
            <a:r>
              <a:rPr lang="ru-RU" sz="2000" dirty="0" err="1" smtClean="0"/>
              <a:t>Міністерства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науки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2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3" y="714357"/>
            <a:ext cx="7873280" cy="541180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У </a:t>
            </a:r>
            <a:r>
              <a:rPr lang="ru-RU" dirty="0" err="1" smtClean="0"/>
              <a:t>журналі</a:t>
            </a:r>
            <a:r>
              <a:rPr lang="ru-RU" dirty="0" smtClean="0"/>
              <a:t> </a:t>
            </a:r>
            <a:r>
              <a:rPr lang="ru-RU" dirty="0" err="1" smtClean="0"/>
              <a:t>публікуються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про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Українська мова"/>
              </a:rPr>
              <a:t>української</a:t>
            </a:r>
            <a:r>
              <a:rPr lang="ru-RU" dirty="0" smtClean="0">
                <a:hlinkClick r:id="rId2" tooltip="Українська мова"/>
              </a:rPr>
              <a:t> </a:t>
            </a:r>
            <a:r>
              <a:rPr lang="ru-RU" dirty="0" err="1" smtClean="0">
                <a:hlinkClick r:id="rId2" tooltip="Українська мова"/>
              </a:rPr>
              <a:t>мови</a:t>
            </a:r>
            <a:r>
              <a:rPr lang="ru-RU" dirty="0" smtClean="0"/>
              <a:t> в </a:t>
            </a:r>
            <a:r>
              <a:rPr lang="ru-RU" dirty="0" err="1" smtClean="0"/>
              <a:t>суспільстві</a:t>
            </a:r>
            <a:r>
              <a:rPr lang="ru-RU" dirty="0" smtClean="0"/>
              <a:t>, </a:t>
            </a:r>
            <a:r>
              <a:rPr lang="ru-RU" dirty="0" err="1" smtClean="0"/>
              <a:t>теоретичні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граматики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взаємозв'язків</a:t>
            </a:r>
            <a:r>
              <a:rPr lang="ru-RU" dirty="0" smtClean="0"/>
              <a:t>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діалектів</a:t>
            </a:r>
            <a:r>
              <a:rPr lang="ru-RU" dirty="0" smtClean="0"/>
              <a:t>, </a:t>
            </a:r>
            <a:r>
              <a:rPr lang="ru-RU" dirty="0" err="1" smtClean="0"/>
              <a:t>мовної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правопису</a:t>
            </a:r>
            <a:r>
              <a:rPr lang="ru-RU" dirty="0" smtClean="0"/>
              <a:t>, </a:t>
            </a:r>
            <a:r>
              <a:rPr lang="ru-RU" dirty="0" err="1" smtClean="0"/>
              <a:t>мовної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зіставленні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мовною</a:t>
            </a:r>
            <a:r>
              <a:rPr lang="ru-RU" dirty="0" smtClean="0"/>
              <a:t> </a:t>
            </a:r>
            <a:r>
              <a:rPr lang="ru-RU" dirty="0" err="1" smtClean="0"/>
              <a:t>політикою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актуальних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методології</a:t>
            </a:r>
            <a:r>
              <a:rPr lang="ru-RU" dirty="0" smtClean="0"/>
              <a:t> </a:t>
            </a:r>
            <a:r>
              <a:rPr lang="ru-RU" dirty="0" err="1" smtClean="0"/>
              <a:t>мовознавства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Журнал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» </a:t>
            </a:r>
            <a:r>
              <a:rPr lang="ru-RU" dirty="0" err="1" smtClean="0"/>
              <a:t>присвячує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репресованим</a:t>
            </a:r>
            <a:r>
              <a:rPr lang="ru-RU" dirty="0" smtClean="0"/>
              <a:t> за </a:t>
            </a:r>
            <a:r>
              <a:rPr lang="ru-RU" dirty="0" err="1" smtClean="0"/>
              <a:t>радянського</a:t>
            </a:r>
            <a:r>
              <a:rPr lang="ru-RU" dirty="0" smtClean="0"/>
              <a:t> </a:t>
            </a:r>
            <a:r>
              <a:rPr lang="ru-RU" dirty="0" err="1" smtClean="0"/>
              <a:t>тоталітаризму</a:t>
            </a:r>
            <a:r>
              <a:rPr lang="ru-RU" dirty="0" smtClean="0"/>
              <a:t> </a:t>
            </a:r>
            <a:r>
              <a:rPr lang="ru-RU" dirty="0" err="1" smtClean="0"/>
              <a:t>мовознавцям</a:t>
            </a:r>
            <a:r>
              <a:rPr lang="ru-RU" dirty="0" smtClean="0"/>
              <a:t>, </a:t>
            </a:r>
            <a:r>
              <a:rPr lang="ru-RU" dirty="0" err="1" smtClean="0"/>
              <a:t>публікує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лінгвістичну</a:t>
            </a:r>
            <a:r>
              <a:rPr lang="ru-RU" dirty="0" smtClean="0"/>
              <a:t> </a:t>
            </a:r>
            <a:r>
              <a:rPr lang="ru-RU" dirty="0" err="1" smtClean="0"/>
              <a:t>спадщину</a:t>
            </a:r>
            <a:r>
              <a:rPr lang="ru-RU" dirty="0" smtClean="0"/>
              <a:t>. </a:t>
            </a:r>
            <a:r>
              <a:rPr lang="ru-RU" dirty="0" err="1" smtClean="0"/>
              <a:t>Рецензуються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анотуються</a:t>
            </a:r>
            <a:r>
              <a:rPr lang="ru-RU" dirty="0" smtClean="0"/>
              <a:t> </a:t>
            </a:r>
            <a:r>
              <a:rPr lang="ru-RU" dirty="0" err="1" smtClean="0"/>
              <a:t>найвагоміші</a:t>
            </a:r>
            <a:r>
              <a:rPr lang="ru-RU" dirty="0" smtClean="0"/>
              <a:t> </a:t>
            </a:r>
            <a:r>
              <a:rPr lang="ru-RU" dirty="0" err="1" smtClean="0"/>
              <a:t>мовознавчі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3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7494"/>
            <a:ext cx="4032448" cy="4817690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МОВОЗНАВСТВО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ru-RU" sz="2000" dirty="0" err="1" smtClean="0"/>
              <a:t>Науково-теоретичний</a:t>
            </a:r>
            <a:r>
              <a:rPr lang="ru-RU" sz="2000" dirty="0" smtClean="0"/>
              <a:t> журнал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мовознавства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ім</a:t>
            </a:r>
            <a:r>
              <a:rPr lang="ru-RU" sz="2000" dirty="0" smtClean="0"/>
              <a:t>. О. О. </a:t>
            </a:r>
            <a:r>
              <a:rPr lang="ru-RU" sz="2000" dirty="0" err="1" smtClean="0"/>
              <a:t>Потебні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мовно-інформаційного</a:t>
            </a:r>
            <a:r>
              <a:rPr lang="ru-RU" sz="2000" dirty="0" smtClean="0"/>
              <a:t> фонду НАН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Заснований</a:t>
            </a:r>
            <a:r>
              <a:rPr lang="ru-RU" sz="2000" dirty="0" smtClean="0"/>
              <a:t> 1967 р. </a:t>
            </a:r>
            <a:r>
              <a:rPr lang="ru-RU" sz="2000" dirty="0" err="1" smtClean="0"/>
              <a:t>Виходить</a:t>
            </a:r>
            <a:r>
              <a:rPr lang="ru-RU" sz="2000" dirty="0" smtClean="0"/>
              <a:t> 6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2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7" y="500043"/>
            <a:ext cx="8016156" cy="56261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У </a:t>
            </a:r>
            <a:r>
              <a:rPr lang="ru-RU" sz="2000" dirty="0" err="1" smtClean="0"/>
              <a:t>виданні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висвітлюються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слов’янського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германського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романського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балтійського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тюркського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фінно-угорського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мовознавства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Належне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приділяється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студіям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, особливо в </a:t>
            </a:r>
            <a:r>
              <a:rPr lang="ru-RU" sz="2000" dirty="0" err="1" smtClean="0"/>
              <a:t>аспекті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зв’язків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мовами</a:t>
            </a:r>
            <a:r>
              <a:rPr lang="ru-RU" sz="2000" dirty="0" smtClean="0"/>
              <a:t>. Журнал регулярно </a:t>
            </a:r>
            <a:r>
              <a:rPr lang="ru-RU" sz="2000" dirty="0" err="1" smtClean="0"/>
              <a:t>аналізує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регіонах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сторінках</a:t>
            </a:r>
            <a:r>
              <a:rPr lang="ru-RU" sz="2000" dirty="0" smtClean="0"/>
              <a:t> регулярно </a:t>
            </a:r>
            <a:r>
              <a:rPr lang="ru-RU" sz="2000" dirty="0" err="1" smtClean="0"/>
              <a:t>вміщуються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конференції</a:t>
            </a:r>
            <a:r>
              <a:rPr lang="ru-RU" sz="2000" dirty="0" smtClean="0"/>
              <a:t>, «</a:t>
            </a:r>
            <a:r>
              <a:rPr lang="ru-RU" sz="2000" dirty="0" err="1" smtClean="0"/>
              <a:t>круглих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столів</a:t>
            </a:r>
            <a:r>
              <a:rPr lang="ru-RU" sz="2000" dirty="0" smtClean="0"/>
              <a:t>», </a:t>
            </a:r>
            <a:r>
              <a:rPr lang="ru-RU" sz="2000" dirty="0" err="1" smtClean="0"/>
              <a:t>дискусій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актуальних</a:t>
            </a:r>
            <a:r>
              <a:rPr lang="ru-RU" sz="2000" dirty="0" smtClean="0"/>
              <a:t> проблем </a:t>
            </a:r>
            <a:r>
              <a:rPr lang="ru-RU" sz="2000" dirty="0" err="1" smtClean="0"/>
              <a:t>мовознавства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ювілейних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. </a:t>
            </a:r>
            <a:r>
              <a:rPr lang="ru-RU" sz="2000" dirty="0" err="1" smtClean="0"/>
              <a:t>Окремі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тематичні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присвячені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видатним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мовознавцям</a:t>
            </a:r>
            <a:r>
              <a:rPr lang="ru-RU" sz="2000" dirty="0" smtClean="0"/>
              <a:t> (Л. А. </a:t>
            </a:r>
            <a:r>
              <a:rPr lang="ru-RU" sz="2000" dirty="0" err="1" smtClean="0"/>
              <a:t>Булаховському</a:t>
            </a:r>
            <a:r>
              <a:rPr lang="ru-RU" sz="2000" dirty="0" smtClean="0"/>
              <a:t>, О. С. </a:t>
            </a:r>
            <a:r>
              <a:rPr lang="ru-RU" sz="2000" dirty="0" err="1" smtClean="0"/>
              <a:t>Мельничукові</a:t>
            </a:r>
            <a:r>
              <a:rPr lang="ru-RU" sz="2000" dirty="0" smtClean="0"/>
              <a:t>, В. М. </a:t>
            </a:r>
            <a:r>
              <a:rPr lang="ru-RU" sz="2000" dirty="0" err="1" smtClean="0"/>
              <a:t>Русанівському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іншим</a:t>
            </a:r>
            <a:r>
              <a:rPr lang="ru-RU" sz="2000" dirty="0" smtClean="0"/>
              <a:t>). У </a:t>
            </a:r>
            <a:r>
              <a:rPr lang="ru-RU" sz="2000" dirty="0" err="1" smtClean="0"/>
              <a:t>спеціальних</a:t>
            </a:r>
            <a:r>
              <a:rPr lang="ru-RU" sz="2000" dirty="0" smtClean="0"/>
              <a:t> номерах </a:t>
            </a:r>
            <a:r>
              <a:rPr lang="ru-RU" sz="2000" dirty="0" err="1" smtClean="0"/>
              <a:t>опубліковані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доповіді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мовознавців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Міжнародних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з’їздах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славістів</a:t>
            </a:r>
            <a:r>
              <a:rPr lang="ru-RU" sz="2000" dirty="0" smtClean="0"/>
              <a:t>. </a:t>
            </a:r>
            <a:r>
              <a:rPr lang="ru-RU" sz="2000" dirty="0" err="1" smtClean="0"/>
              <a:t>Часопис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знайомить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читачів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зарубіжними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лінгвістичними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виданнями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висвітлює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мовознавчого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та за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межами.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654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7494"/>
            <a:ext cx="3466728" cy="3809578"/>
          </a:xfrm>
        </p:spPr>
        <p:txBody>
          <a:bodyPr>
            <a:normAutofit fontScale="90000"/>
          </a:bodyPr>
          <a:lstStyle/>
          <a:p>
            <a:r>
              <a:rPr lang="uk-UA" sz="2000" dirty="0">
                <a:effectLst/>
              </a:rPr>
              <a:t>СЛОВО І ЧАС </a:t>
            </a: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/>
              <a:t/>
            </a:r>
            <a:br>
              <a:rPr lang="uk-UA" sz="2000" dirty="0"/>
            </a:b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 </a:t>
            </a:r>
            <a:r>
              <a:rPr lang="ru-RU" sz="2000" u="sng" dirty="0" smtClean="0">
                <a:hlinkClick r:id="rId3" tooltip="1990"/>
              </a:rPr>
              <a:t>1990</a:t>
            </a:r>
            <a:r>
              <a:rPr lang="ru-RU" sz="2000" dirty="0" smtClean="0"/>
              <a:t> року журнал </a:t>
            </a:r>
            <a:r>
              <a:rPr lang="ru-RU" sz="2000" dirty="0" err="1" smtClean="0"/>
              <a:t>щом</a:t>
            </a:r>
            <a:r>
              <a:rPr lang="uk-UA" sz="2000" smtClean="0"/>
              <a:t>і</a:t>
            </a:r>
            <a:r>
              <a:rPr lang="ru-RU" sz="2000" smtClean="0"/>
              <a:t>сячно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назвою</a:t>
            </a:r>
            <a:r>
              <a:rPr lang="ru-RU" sz="2000" dirty="0" smtClean="0"/>
              <a:t> «Слово </a:t>
            </a:r>
            <a:r>
              <a:rPr lang="ru-RU" sz="2000" dirty="0" err="1" smtClean="0"/>
              <a:t>і</a:t>
            </a:r>
            <a:r>
              <a:rPr lang="ru-RU" sz="2000" dirty="0" smtClean="0"/>
              <a:t> час» (в самому </a:t>
            </a:r>
            <a:r>
              <a:rPr lang="ru-RU" sz="2000" dirty="0" err="1" smtClean="0"/>
              <a:t>журналі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послуговуються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написанням</a:t>
            </a:r>
            <a:r>
              <a:rPr lang="ru-RU" sz="2000" dirty="0" smtClean="0"/>
              <a:t> «Слово </a:t>
            </a:r>
            <a:r>
              <a:rPr lang="ru-RU" sz="2000" dirty="0" err="1" smtClean="0"/>
              <a:t>і</a:t>
            </a:r>
            <a:r>
              <a:rPr lang="ru-RU" sz="2000" dirty="0" smtClean="0"/>
              <a:t> Час»,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абревіатурою</a:t>
            </a:r>
            <a:r>
              <a:rPr lang="ru-RU" sz="2000" dirty="0" smtClean="0"/>
              <a:t> — «</a:t>
            </a:r>
            <a:r>
              <a:rPr lang="ru-RU" sz="2000" dirty="0" err="1" smtClean="0"/>
              <a:t>СіЧ</a:t>
            </a:r>
            <a:r>
              <a:rPr lang="ru-RU" sz="2000" dirty="0" smtClean="0"/>
              <a:t>»).</a:t>
            </a:r>
            <a:br>
              <a:rPr lang="ru-RU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>
                <a:effectLst/>
              </a:rPr>
              <a:t> </a:t>
            </a:r>
            <a:r>
              <a:rPr lang="uk-UA" sz="2000" dirty="0">
                <a:effectLst/>
              </a:rPr>
              <a:t>Інститут літератури ім.. Т.Г. Шевченка, НАН України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3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264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42852"/>
            <a:ext cx="3610744" cy="4294260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    </a:t>
            </a:r>
            <a:r>
              <a:rPr lang="ru-RU" sz="1400" dirty="0" err="1" smtClean="0">
                <a:effectLst/>
              </a:rPr>
              <a:t>Новий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 err="1">
                <a:effectLst/>
              </a:rPr>
              <a:t>тлумачний</a:t>
            </a:r>
            <a:r>
              <a:rPr lang="ru-RU" sz="1400" dirty="0">
                <a:effectLst/>
              </a:rPr>
              <a:t> словник </a:t>
            </a:r>
            <a:r>
              <a:rPr lang="ru-RU" sz="1400" dirty="0" err="1">
                <a:effectLst/>
              </a:rPr>
              <a:t>української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мови</a:t>
            </a:r>
            <a:r>
              <a:rPr lang="ru-RU" sz="1400" dirty="0">
                <a:effectLst/>
              </a:rPr>
              <a:t> [Текст]. У 3-х т. Т.1 А-К / уклад.: В. Яременко, О. </a:t>
            </a:r>
            <a:r>
              <a:rPr lang="ru-RU" sz="1400" dirty="0" err="1">
                <a:effectLst/>
              </a:rPr>
              <a:t>Сліпушко</a:t>
            </a:r>
            <a:r>
              <a:rPr lang="ru-RU" sz="1400" dirty="0">
                <a:effectLst/>
              </a:rPr>
              <a:t>. - 2-ге вид., </a:t>
            </a:r>
            <a:r>
              <a:rPr lang="ru-RU" sz="1400" dirty="0" err="1">
                <a:effectLst/>
              </a:rPr>
              <a:t>виправ</a:t>
            </a:r>
            <a:r>
              <a:rPr lang="ru-RU" sz="1400" dirty="0">
                <a:effectLst/>
              </a:rPr>
              <a:t>. - К. : </a:t>
            </a:r>
            <a:r>
              <a:rPr lang="ru-RU" sz="1400" dirty="0" err="1">
                <a:effectLst/>
              </a:rPr>
              <a:t>Аконіт</a:t>
            </a:r>
            <a:r>
              <a:rPr lang="ru-RU" sz="1400" dirty="0">
                <a:effectLst/>
              </a:rPr>
              <a:t>, 2003. - 926с. - </a:t>
            </a:r>
            <a:r>
              <a:rPr lang="ru-RU" sz="1400" dirty="0" err="1">
                <a:effectLst/>
              </a:rPr>
              <a:t>Бібліогр</a:t>
            </a:r>
            <a:r>
              <a:rPr lang="ru-RU" sz="1400" dirty="0">
                <a:effectLst/>
              </a:rPr>
              <a:t>.: с.5. - ISBN 966-7173-13-5 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 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   Словник </a:t>
            </a:r>
            <a:r>
              <a:rPr lang="ru-RU" sz="1400" dirty="0" err="1">
                <a:effectLst/>
              </a:rPr>
              <a:t>містить</a:t>
            </a:r>
            <a:r>
              <a:rPr lang="ru-RU" sz="1400" dirty="0">
                <a:effectLst/>
              </a:rPr>
              <a:t> 42000 </a:t>
            </a:r>
            <a:r>
              <a:rPr lang="ru-RU" sz="1400" dirty="0" err="1">
                <a:effectLst/>
              </a:rPr>
              <a:t>найуживаніших</a:t>
            </a:r>
            <a:r>
              <a:rPr lang="ru-RU" sz="1400" dirty="0">
                <a:effectLst/>
              </a:rPr>
              <a:t> у </a:t>
            </a:r>
            <a:r>
              <a:rPr lang="ru-RU" sz="1400" dirty="0" err="1">
                <a:effectLst/>
              </a:rPr>
              <a:t>сьогоденному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мовленні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слів</a:t>
            </a:r>
            <a:r>
              <a:rPr lang="ru-RU" sz="1400" dirty="0">
                <a:effectLst/>
              </a:rPr>
              <a:t>. До </a:t>
            </a:r>
            <a:r>
              <a:rPr lang="ru-RU" sz="1400" dirty="0" err="1">
                <a:effectLst/>
              </a:rPr>
              <a:t>нього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вкючено</a:t>
            </a:r>
            <a:r>
              <a:rPr lang="ru-RU" sz="1400" dirty="0">
                <a:effectLst/>
              </a:rPr>
              <a:t> і </a:t>
            </a:r>
            <a:r>
              <a:rPr lang="ru-RU" sz="1400" dirty="0" err="1">
                <a:effectLst/>
              </a:rPr>
              <a:t>протлумачено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побутову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ділову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книжну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термінологічну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наукову</a:t>
            </a:r>
            <a:r>
              <a:rPr lang="ru-RU" sz="1400" dirty="0">
                <a:effectLst/>
              </a:rPr>
              <a:t> лексику та </a:t>
            </a:r>
            <a:r>
              <a:rPr lang="ru-RU" sz="1400" dirty="0" err="1">
                <a:effectLst/>
              </a:rPr>
              <a:t>іншомовні</a:t>
            </a:r>
            <a:r>
              <a:rPr lang="ru-RU" sz="1400" dirty="0">
                <a:effectLst/>
              </a:rPr>
              <a:t> слова, </a:t>
            </a:r>
            <a:r>
              <a:rPr lang="ru-RU" sz="1400" dirty="0" err="1">
                <a:effectLst/>
              </a:rPr>
              <a:t>що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вже</a:t>
            </a:r>
            <a:r>
              <a:rPr lang="ru-RU" sz="1400" dirty="0">
                <a:effectLst/>
              </a:rPr>
              <a:t> стали </a:t>
            </a:r>
            <a:r>
              <a:rPr lang="ru-RU" sz="1400" dirty="0" err="1">
                <a:effectLst/>
              </a:rPr>
              <a:t>невід'ємною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частиною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національного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лексичного</a:t>
            </a:r>
            <a:r>
              <a:rPr lang="ru-RU" sz="1400" dirty="0">
                <a:effectLst/>
              </a:rPr>
              <a:t> фонду. Словник </a:t>
            </a:r>
            <a:r>
              <a:rPr lang="ru-RU" sz="1400" dirty="0" err="1">
                <a:effectLst/>
              </a:rPr>
              <a:t>розраховано</a:t>
            </a:r>
            <a:r>
              <a:rPr lang="ru-RU" sz="1400" dirty="0">
                <a:effectLst/>
              </a:rPr>
              <a:t> на </a:t>
            </a:r>
            <a:r>
              <a:rPr lang="ru-RU" sz="1400" dirty="0" err="1">
                <a:effectLst/>
              </a:rPr>
              <a:t>найширший</a:t>
            </a:r>
            <a:r>
              <a:rPr lang="ru-RU" sz="1400" dirty="0">
                <a:effectLst/>
              </a:rPr>
              <a:t> </a:t>
            </a:r>
            <a:r>
              <a:rPr lang="ru-RU" sz="1400" dirty="0" err="1" smtClean="0">
                <a:effectLst/>
              </a:rPr>
              <a:t>загал</a:t>
            </a:r>
            <a:r>
              <a:rPr lang="ru-RU" sz="1400" dirty="0"/>
              <a:t> </a:t>
            </a:r>
            <a:r>
              <a:rPr lang="ru-RU" sz="1400" dirty="0" err="1" smtClean="0">
                <a:effectLst/>
              </a:rPr>
              <a:t>читачів</a:t>
            </a:r>
            <a:r>
              <a:rPr lang="ru-RU" sz="1400" dirty="0">
                <a:effectLst/>
              </a:rPr>
              <a:t>.</a:t>
            </a:r>
            <a:r>
              <a:rPr lang="ru-RU" sz="1200" dirty="0">
                <a:solidFill>
                  <a:srgbClr val="FFC000"/>
                </a:solidFill>
                <a:effectLst/>
              </a:rPr>
              <a:t/>
            </a:r>
            <a:br>
              <a:rPr lang="ru-RU" sz="1200" dirty="0">
                <a:solidFill>
                  <a:srgbClr val="FFC000"/>
                </a:solidFill>
                <a:effectLst/>
              </a:rPr>
            </a:br>
            <a:endParaRPr lang="ru-RU" sz="12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488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1480"/>
            <a:ext cx="7929617" cy="550072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Журнал «Слово </a:t>
            </a:r>
            <a:r>
              <a:rPr lang="ru-RU" dirty="0" err="1" smtClean="0"/>
              <a:t>і</a:t>
            </a:r>
            <a:r>
              <a:rPr lang="ru-RU" dirty="0" smtClean="0"/>
              <a:t> час» </a:t>
            </a:r>
            <a:r>
              <a:rPr lang="ru-RU" dirty="0" err="1" smtClean="0"/>
              <a:t>друкує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розвідки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, </a:t>
            </a:r>
            <a:r>
              <a:rPr lang="ru-RU" dirty="0" err="1" smtClean="0"/>
              <a:t>компаративістики</a:t>
            </a:r>
            <a:r>
              <a:rPr lang="ru-RU" dirty="0" smtClean="0"/>
              <a:t>, </a:t>
            </a:r>
            <a:r>
              <a:rPr lang="ru-RU" dirty="0" err="1" smtClean="0"/>
              <a:t>зарубіжних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слов'янських</a:t>
            </a:r>
            <a:r>
              <a:rPr lang="ru-RU" dirty="0" smtClean="0"/>
              <a:t> </a:t>
            </a:r>
            <a:r>
              <a:rPr lang="ru-RU" dirty="0" err="1" smtClean="0"/>
              <a:t>літератур</a:t>
            </a:r>
            <a:r>
              <a:rPr lang="ru-RU" dirty="0" smtClean="0"/>
              <a:t>, </a:t>
            </a:r>
            <a:r>
              <a:rPr lang="ru-RU" dirty="0" err="1" smtClean="0"/>
              <a:t>текстології</a:t>
            </a:r>
            <a:r>
              <a:rPr lang="ru-RU" dirty="0" smtClean="0"/>
              <a:t>,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</a:t>
            </a:r>
            <a:r>
              <a:rPr lang="ru-RU" dirty="0" err="1" smtClean="0"/>
              <a:t>джерелознавства</a:t>
            </a:r>
            <a:r>
              <a:rPr lang="ru-RU" dirty="0" smtClean="0"/>
              <a:t>, </a:t>
            </a:r>
            <a:r>
              <a:rPr lang="ru-RU" dirty="0" err="1" smtClean="0"/>
              <a:t>літературної</a:t>
            </a:r>
            <a:r>
              <a:rPr lang="ru-RU" dirty="0" smtClean="0"/>
              <a:t> критики,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суміжних</a:t>
            </a:r>
            <a:r>
              <a:rPr lang="ru-RU" dirty="0" smtClean="0"/>
              <a:t> </a:t>
            </a:r>
            <a:r>
              <a:rPr lang="ru-RU" dirty="0" err="1" smtClean="0"/>
              <a:t>дисциплін</a:t>
            </a:r>
            <a:r>
              <a:rPr lang="ru-RU" dirty="0" smtClean="0"/>
              <a:t> — </a:t>
            </a:r>
            <a:r>
              <a:rPr lang="ru-RU" dirty="0" err="1" smtClean="0"/>
              <a:t>культурології</a:t>
            </a:r>
            <a:r>
              <a:rPr lang="ru-RU" dirty="0" smtClean="0"/>
              <a:t>, фольклористики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етнології</a:t>
            </a:r>
            <a:r>
              <a:rPr lang="ru-RU" dirty="0" smtClean="0"/>
              <a:t>, </a:t>
            </a:r>
            <a:r>
              <a:rPr lang="ru-RU" dirty="0" err="1" smtClean="0"/>
              <a:t>стилістики</a:t>
            </a:r>
            <a:r>
              <a:rPr lang="ru-RU" dirty="0" smtClean="0"/>
              <a:t>, </a:t>
            </a:r>
            <a:r>
              <a:rPr lang="ru-RU" dirty="0" err="1" smtClean="0"/>
              <a:t>перекладознавства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ведуться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рубрики «</a:t>
            </a:r>
            <a:r>
              <a:rPr lang="ru-RU" dirty="0" err="1" smtClean="0"/>
              <a:t>Рецензії</a:t>
            </a:r>
            <a:r>
              <a:rPr lang="ru-RU" dirty="0" smtClean="0"/>
              <a:t>», «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», «</a:t>
            </a:r>
            <a:r>
              <a:rPr lang="ru-RU" dirty="0" err="1" smtClean="0"/>
              <a:t>Літературна</a:t>
            </a:r>
            <a:r>
              <a:rPr lang="ru-RU" dirty="0" smtClean="0"/>
              <a:t> карта», «</a:t>
            </a:r>
            <a:r>
              <a:rPr lang="ru-RU" dirty="0" err="1" smtClean="0"/>
              <a:t>Осередки</a:t>
            </a:r>
            <a:r>
              <a:rPr lang="ru-RU" dirty="0" smtClean="0"/>
              <a:t> </a:t>
            </a:r>
            <a:r>
              <a:rPr lang="ru-RU" dirty="0" err="1" smtClean="0"/>
              <a:t>філології</a:t>
            </a:r>
            <a:r>
              <a:rPr lang="ru-RU" dirty="0" smtClean="0"/>
              <a:t>», «Хронограф», «</a:t>
            </a:r>
            <a:r>
              <a:rPr lang="ru-RU" dirty="0" err="1" smtClean="0"/>
              <a:t>Літопис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», «</a:t>
            </a:r>
            <a:r>
              <a:rPr lang="ru-RU" dirty="0" err="1" smtClean="0"/>
              <a:t>Бібліографія</a:t>
            </a:r>
            <a:r>
              <a:rPr lang="ru-RU" dirty="0" smtClean="0"/>
              <a:t>», </a:t>
            </a:r>
            <a:r>
              <a:rPr lang="ru-RU" dirty="0" err="1" smtClean="0"/>
              <a:t>друкуються</a:t>
            </a:r>
            <a:r>
              <a:rPr lang="ru-RU" dirty="0" smtClean="0"/>
              <a:t> </a:t>
            </a:r>
            <a:r>
              <a:rPr lang="ru-RU" dirty="0" err="1" smtClean="0"/>
              <a:t>розвідки</a:t>
            </a:r>
            <a:r>
              <a:rPr lang="ru-RU" dirty="0" smtClean="0"/>
              <a:t> </a:t>
            </a:r>
            <a:r>
              <a:rPr lang="ru-RU" dirty="0" err="1" smtClean="0"/>
              <a:t>науковців-початківців</a:t>
            </a:r>
            <a:r>
              <a:rPr lang="ru-RU" dirty="0" smtClean="0"/>
              <a:t> («Дебют»), </a:t>
            </a:r>
            <a:r>
              <a:rPr lang="ru-RU" dirty="0" err="1" smtClean="0"/>
              <a:t>статті</a:t>
            </a:r>
            <a:r>
              <a:rPr lang="ru-RU" dirty="0" smtClean="0"/>
              <a:t> про </a:t>
            </a:r>
            <a:r>
              <a:rPr lang="ru-RU" dirty="0" err="1" smtClean="0"/>
              <a:t>літературну</a:t>
            </a:r>
            <a:r>
              <a:rPr lang="ru-RU" dirty="0" smtClean="0"/>
              <a:t> та </a:t>
            </a:r>
            <a:r>
              <a:rPr lang="ru-RU" dirty="0" err="1" smtClean="0"/>
              <a:t>громадську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зарубіжжя</a:t>
            </a:r>
            <a:r>
              <a:rPr lang="ru-RU" dirty="0" smtClean="0"/>
              <a:t> («</a:t>
            </a:r>
            <a:r>
              <a:rPr lang="ru-RU" dirty="0" err="1" smtClean="0"/>
              <a:t>Діаспора</a:t>
            </a:r>
            <a:r>
              <a:rPr lang="ru-RU" dirty="0" smtClean="0"/>
              <a:t>»), про </a:t>
            </a:r>
            <a:r>
              <a:rPr lang="ru-RU" dirty="0" err="1" smtClean="0"/>
              <a:t>інтеграцію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філологічної</a:t>
            </a:r>
            <a:r>
              <a:rPr lang="ru-RU" dirty="0" smtClean="0"/>
              <a:t> науки в </a:t>
            </a:r>
            <a:r>
              <a:rPr lang="ru-RU" dirty="0" err="1" smtClean="0"/>
              <a:t>європейський</a:t>
            </a:r>
            <a:r>
              <a:rPr lang="ru-RU" dirty="0" smtClean="0"/>
              <a:t> </a:t>
            </a:r>
            <a:r>
              <a:rPr lang="ru-RU" dirty="0" err="1" smtClean="0"/>
              <a:t>культурний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(«</a:t>
            </a:r>
            <a:r>
              <a:rPr lang="ru-RU" dirty="0" err="1" smtClean="0"/>
              <a:t>Україніка</a:t>
            </a:r>
            <a:r>
              <a:rPr lang="ru-RU" dirty="0" smtClean="0"/>
              <a:t>»), </a:t>
            </a:r>
            <a:r>
              <a:rPr lang="ru-RU" dirty="0" err="1" smtClean="0"/>
              <a:t>архівні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спогади</a:t>
            </a:r>
            <a:r>
              <a:rPr lang="ru-RU" dirty="0" smtClean="0"/>
              <a:t> («</a:t>
            </a:r>
            <a:r>
              <a:rPr lang="ru-RU" dirty="0" err="1" smtClean="0"/>
              <a:t>Написане</a:t>
            </a:r>
            <a:r>
              <a:rPr lang="ru-RU" dirty="0" smtClean="0"/>
              <a:t> </a:t>
            </a:r>
            <a:r>
              <a:rPr lang="ru-RU" dirty="0" err="1" smtClean="0"/>
              <a:t>лишається</a:t>
            </a:r>
            <a:r>
              <a:rPr lang="ru-RU" dirty="0" smtClean="0"/>
              <a:t>», «З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літ</a:t>
            </a:r>
            <a:r>
              <a:rPr lang="ru-RU" dirty="0" smtClean="0"/>
              <a:t>»)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794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3820984" cy="422108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effectLst/>
              </a:rPr>
              <a:t>  </a:t>
            </a:r>
            <a:r>
              <a:rPr lang="ru-RU" sz="1400" dirty="0" err="1" smtClean="0">
                <a:effectLst/>
              </a:rPr>
              <a:t>Український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 err="1">
                <a:effectLst/>
              </a:rPr>
              <a:t>орфографічний</a:t>
            </a:r>
            <a:r>
              <a:rPr lang="ru-RU" sz="1400" dirty="0">
                <a:effectLst/>
              </a:rPr>
              <a:t> словник (</a:t>
            </a:r>
            <a:r>
              <a:rPr lang="ru-RU" sz="1400" dirty="0" err="1">
                <a:effectLst/>
              </a:rPr>
              <a:t>фрфографічний</a:t>
            </a:r>
            <a:r>
              <a:rPr lang="ru-RU" sz="1400" dirty="0">
                <a:effectLst/>
              </a:rPr>
              <a:t> словник </a:t>
            </a:r>
            <a:r>
              <a:rPr lang="ru-RU" sz="1400" dirty="0" err="1">
                <a:effectLst/>
              </a:rPr>
              <a:t>української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мови</a:t>
            </a:r>
            <a:r>
              <a:rPr lang="ru-RU" sz="1400" dirty="0">
                <a:effectLst/>
              </a:rPr>
              <a:t>) [Текст] : </a:t>
            </a:r>
            <a:r>
              <a:rPr lang="ru-RU" sz="1400" dirty="0" err="1">
                <a:effectLst/>
              </a:rPr>
              <a:t>близько</a:t>
            </a:r>
            <a:r>
              <a:rPr lang="ru-RU" sz="1400" dirty="0">
                <a:effectLst/>
              </a:rPr>
              <a:t> 143 000 </a:t>
            </a:r>
            <a:r>
              <a:rPr lang="ru-RU" sz="1400" dirty="0" err="1">
                <a:effectLst/>
              </a:rPr>
              <a:t>слів</a:t>
            </a:r>
            <a:r>
              <a:rPr lang="ru-RU" sz="1400" dirty="0">
                <a:effectLst/>
              </a:rPr>
              <a:t> / уклад.: М.М. </a:t>
            </a:r>
            <a:r>
              <a:rPr lang="ru-RU" sz="1400" dirty="0" err="1">
                <a:effectLst/>
              </a:rPr>
              <a:t>Пещак</a:t>
            </a:r>
            <a:r>
              <a:rPr lang="ru-RU" sz="1400" dirty="0">
                <a:effectLst/>
              </a:rPr>
              <a:t>. - 3-є вид., </a:t>
            </a:r>
            <a:r>
              <a:rPr lang="ru-RU" sz="1400" dirty="0" err="1">
                <a:effectLst/>
              </a:rPr>
              <a:t>перероб</a:t>
            </a:r>
            <a:r>
              <a:rPr lang="ru-RU" sz="1400" dirty="0">
                <a:effectLst/>
              </a:rPr>
              <a:t>. і доп. - К. : </a:t>
            </a:r>
            <a:r>
              <a:rPr lang="ru-RU" sz="1400" dirty="0" err="1">
                <a:effectLst/>
              </a:rPr>
              <a:t>Довіра</a:t>
            </a:r>
            <a:r>
              <a:rPr lang="ru-RU" sz="1400" dirty="0">
                <a:effectLst/>
              </a:rPr>
              <a:t>, 2002. - 1006с. - (Словники </a:t>
            </a:r>
            <a:r>
              <a:rPr lang="ru-RU" sz="1400" dirty="0" err="1">
                <a:effectLst/>
              </a:rPr>
              <a:t>України</a:t>
            </a:r>
            <a:r>
              <a:rPr lang="ru-RU" sz="1400" dirty="0">
                <a:effectLst/>
              </a:rPr>
              <a:t>). - ISBN 966-507-131-9 : 52,07 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 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   Словник </a:t>
            </a:r>
            <a:r>
              <a:rPr lang="ru-RU" sz="1400" dirty="0" err="1">
                <a:effectLst/>
              </a:rPr>
              <a:t>відображає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сучасний</a:t>
            </a:r>
            <a:r>
              <a:rPr lang="ru-RU" sz="1400" dirty="0">
                <a:effectLst/>
              </a:rPr>
              <a:t> стан </a:t>
            </a:r>
            <a:r>
              <a:rPr lang="ru-RU" sz="1400" dirty="0" err="1">
                <a:effectLst/>
              </a:rPr>
              <a:t>розвитку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всіх</a:t>
            </a:r>
            <a:r>
              <a:rPr lang="ru-RU" sz="1400" dirty="0">
                <a:effectLst/>
              </a:rPr>
              <a:t> сфер </a:t>
            </a:r>
            <a:r>
              <a:rPr lang="ru-RU" sz="1400" dirty="0" err="1">
                <a:effectLst/>
              </a:rPr>
              <a:t>літературної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мови</a:t>
            </a:r>
            <a:r>
              <a:rPr lang="ru-RU" sz="1400" dirty="0">
                <a:effectLst/>
              </a:rPr>
              <a:t>. </a:t>
            </a:r>
            <a:r>
              <a:rPr lang="ru-RU" sz="1400" dirty="0" err="1">
                <a:effectLst/>
              </a:rPr>
              <a:t>Крім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загальновживаної</a:t>
            </a:r>
            <a:r>
              <a:rPr lang="ru-RU" sz="1400" dirty="0">
                <a:effectLst/>
              </a:rPr>
              <a:t> лексики у словник включено </a:t>
            </a:r>
            <a:r>
              <a:rPr lang="ru-RU" sz="1400" dirty="0" err="1">
                <a:effectLst/>
              </a:rPr>
              <a:t>найпоширенішу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термінологію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географічні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назви</a:t>
            </a:r>
            <a:r>
              <a:rPr lang="ru-RU" sz="1400" dirty="0">
                <a:effectLst/>
              </a:rPr>
              <a:t>. </a:t>
            </a:r>
            <a:r>
              <a:rPr lang="ru-RU" sz="1400" dirty="0" err="1">
                <a:effectLst/>
              </a:rPr>
              <a:t>Написання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слів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їх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наголошування</a:t>
            </a:r>
            <a:r>
              <a:rPr lang="ru-RU" sz="1400" dirty="0">
                <a:effectLst/>
              </a:rPr>
              <a:t> та </a:t>
            </a:r>
            <a:r>
              <a:rPr lang="ru-RU" sz="1400" dirty="0" err="1">
                <a:effectLst/>
              </a:rPr>
              <a:t>відмінювання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повнозначних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частин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мови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узгоджено</a:t>
            </a:r>
            <a:r>
              <a:rPr lang="ru-RU" sz="1400" dirty="0">
                <a:effectLst/>
              </a:rPr>
              <a:t> з </a:t>
            </a:r>
            <a:r>
              <a:rPr lang="ru-RU" sz="1400" dirty="0" err="1">
                <a:effectLst/>
              </a:rPr>
              <a:t>чинним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українським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правописом</a:t>
            </a:r>
            <a:r>
              <a:rPr lang="ru-RU" sz="1400" dirty="0">
                <a:effectLst/>
              </a:rPr>
              <a:t>.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2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932041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116632"/>
            <a:ext cx="4211960" cy="4104456"/>
          </a:xfrm>
        </p:spPr>
        <p:txBody>
          <a:bodyPr>
            <a:normAutofit/>
          </a:bodyPr>
          <a:lstStyle/>
          <a:p>
            <a:pPr algn="l"/>
            <a:r>
              <a:rPr lang="ru-RU" sz="1400" dirty="0" err="1"/>
              <a:t>Єрмоленко</a:t>
            </a:r>
            <a:r>
              <a:rPr lang="ru-RU" sz="1400" dirty="0"/>
              <a:t>, С. Я.</a:t>
            </a:r>
            <a:br>
              <a:rPr lang="ru-RU" sz="1400" dirty="0"/>
            </a:br>
            <a:r>
              <a:rPr lang="ru-RU" sz="1400" dirty="0"/>
              <a:t>    </a:t>
            </a:r>
            <a:r>
              <a:rPr lang="ru-RU" sz="1400" dirty="0" err="1"/>
              <a:t>Українська</a:t>
            </a:r>
            <a:r>
              <a:rPr lang="ru-RU" sz="1400" dirty="0"/>
              <a:t> </a:t>
            </a:r>
            <a:r>
              <a:rPr lang="ru-RU" sz="1400" dirty="0" err="1"/>
              <a:t>мова</a:t>
            </a:r>
            <a:r>
              <a:rPr lang="ru-RU" sz="1400" dirty="0"/>
              <a:t>. Короткий </a:t>
            </a:r>
            <a:r>
              <a:rPr lang="ru-RU" sz="1400" dirty="0" err="1"/>
              <a:t>тлумачний</a:t>
            </a:r>
            <a:r>
              <a:rPr lang="ru-RU" sz="1400" dirty="0"/>
              <a:t> словник </a:t>
            </a:r>
            <a:r>
              <a:rPr lang="ru-RU" sz="1400" dirty="0" err="1"/>
              <a:t>лінгвістичних</a:t>
            </a:r>
            <a:r>
              <a:rPr lang="ru-RU" sz="1400" dirty="0"/>
              <a:t> </a:t>
            </a:r>
            <a:r>
              <a:rPr lang="ru-RU" sz="1400" dirty="0" err="1"/>
              <a:t>термінів</a:t>
            </a:r>
            <a:r>
              <a:rPr lang="ru-RU" sz="1400" dirty="0"/>
              <a:t> [Текст] / С. Я. </a:t>
            </a:r>
            <a:r>
              <a:rPr lang="ru-RU" sz="1400" dirty="0" err="1"/>
              <a:t>Єрмоленко</a:t>
            </a:r>
            <a:r>
              <a:rPr lang="ru-RU" sz="1400" dirty="0"/>
              <a:t>, С. П. </a:t>
            </a:r>
            <a:r>
              <a:rPr lang="ru-RU" sz="1400" dirty="0" err="1"/>
              <a:t>Бибик</a:t>
            </a:r>
            <a:r>
              <a:rPr lang="ru-RU" sz="1400" dirty="0"/>
              <a:t>, О. Г. </a:t>
            </a:r>
            <a:r>
              <a:rPr lang="ru-RU" sz="1400" dirty="0" err="1"/>
              <a:t>Тодор</a:t>
            </a:r>
            <a:r>
              <a:rPr lang="ru-RU" sz="1400" dirty="0"/>
              <a:t> ; за ред. С.Я. </a:t>
            </a:r>
            <a:r>
              <a:rPr lang="ru-RU" sz="1400" dirty="0" err="1"/>
              <a:t>Єрмоленко</a:t>
            </a:r>
            <a:r>
              <a:rPr lang="ru-RU" sz="1400" dirty="0"/>
              <a:t>. - К. : </a:t>
            </a:r>
            <a:r>
              <a:rPr lang="ru-RU" sz="1400" dirty="0" err="1"/>
              <a:t>Либідь</a:t>
            </a:r>
            <a:r>
              <a:rPr lang="ru-RU" sz="1400" dirty="0"/>
              <a:t>, 2001. - 224 с. - ISBN 966-06-0177-8 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   Словник </a:t>
            </a:r>
            <a:r>
              <a:rPr lang="ru-RU" sz="1400" dirty="0" err="1"/>
              <a:t>охоплює</a:t>
            </a:r>
            <a:r>
              <a:rPr lang="ru-RU" sz="1400" dirty="0"/>
              <a:t> </a:t>
            </a:r>
            <a:r>
              <a:rPr lang="ru-RU" sz="1400" dirty="0" err="1"/>
              <a:t>понад</a:t>
            </a:r>
            <a:r>
              <a:rPr lang="ru-RU" sz="1400" dirty="0"/>
              <a:t> </a:t>
            </a:r>
            <a:r>
              <a:rPr lang="ru-RU" sz="1400" dirty="0" err="1"/>
              <a:t>дев'ятсот</a:t>
            </a:r>
            <a:r>
              <a:rPr lang="ru-RU" sz="1400" dirty="0"/>
              <a:t> </a:t>
            </a:r>
            <a:r>
              <a:rPr lang="ru-RU" sz="1400" dirty="0" err="1"/>
              <a:t>термінів</a:t>
            </a:r>
            <a:r>
              <a:rPr lang="ru-RU" sz="1400" dirty="0"/>
              <a:t> </a:t>
            </a:r>
            <a:r>
              <a:rPr lang="ru-RU" sz="1400" dirty="0" err="1"/>
              <a:t>мовознавства</a:t>
            </a:r>
            <a:r>
              <a:rPr lang="ru-RU" sz="1400" dirty="0"/>
              <a:t>. </a:t>
            </a:r>
            <a:r>
              <a:rPr lang="ru-RU" sz="1400" dirty="0" err="1"/>
              <a:t>Традиційний</a:t>
            </a:r>
            <a:r>
              <a:rPr lang="ru-RU" sz="1400" dirty="0"/>
              <a:t> склад </a:t>
            </a:r>
            <a:r>
              <a:rPr lang="ru-RU" sz="1400" dirty="0" err="1"/>
              <a:t>термінів</a:t>
            </a:r>
            <a:r>
              <a:rPr lang="ru-RU" sz="1400" dirty="0"/>
              <a:t> </a:t>
            </a:r>
            <a:r>
              <a:rPr lang="ru-RU" sz="1400" dirty="0" err="1"/>
              <a:t>розширений</a:t>
            </a:r>
            <a:r>
              <a:rPr lang="ru-RU" sz="1400" dirty="0"/>
              <a:t> </a:t>
            </a:r>
            <a:r>
              <a:rPr lang="ru-RU" sz="1400" dirty="0" err="1"/>
              <a:t>уведенням</a:t>
            </a:r>
            <a:r>
              <a:rPr lang="ru-RU" sz="1400" dirty="0"/>
              <a:t> </a:t>
            </a:r>
            <a:r>
              <a:rPr lang="ru-RU" sz="1400" dirty="0" err="1"/>
              <a:t>наукової</a:t>
            </a:r>
            <a:r>
              <a:rPr lang="ru-RU" sz="1400" dirty="0"/>
              <a:t> лексики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стилістики</a:t>
            </a:r>
            <a:r>
              <a:rPr lang="ru-RU" sz="1400" dirty="0"/>
              <a:t>, </a:t>
            </a:r>
            <a:r>
              <a:rPr lang="ru-RU" sz="1400" dirty="0" err="1"/>
              <a:t>соціолінгвістики</a:t>
            </a:r>
            <a:r>
              <a:rPr lang="ru-RU" sz="1400" dirty="0"/>
              <a:t>, </a:t>
            </a:r>
            <a:r>
              <a:rPr lang="ru-RU" sz="1400" dirty="0" err="1"/>
              <a:t>історії</a:t>
            </a:r>
            <a:r>
              <a:rPr lang="ru-RU" sz="1400" dirty="0"/>
              <a:t> </a:t>
            </a:r>
            <a:r>
              <a:rPr lang="ru-RU" sz="1400" dirty="0" err="1"/>
              <a:t>літературної</a:t>
            </a:r>
            <a:r>
              <a:rPr lang="ru-RU" sz="1400" dirty="0"/>
              <a:t> </a:t>
            </a:r>
            <a:r>
              <a:rPr lang="ru-RU" sz="1400" dirty="0" err="1"/>
              <a:t>мови</a:t>
            </a:r>
            <a:r>
              <a:rPr lang="ru-RU" sz="1400" dirty="0"/>
              <a:t>. Подано </a:t>
            </a:r>
            <a:r>
              <a:rPr lang="ru-RU" sz="1400" dirty="0" err="1"/>
              <a:t>коротке</a:t>
            </a:r>
            <a:r>
              <a:rPr lang="ru-RU" sz="1400" dirty="0"/>
              <a:t> </a:t>
            </a:r>
            <a:r>
              <a:rPr lang="ru-RU" sz="1400" dirty="0" err="1"/>
              <a:t>тлумачення</a:t>
            </a:r>
            <a:r>
              <a:rPr lang="ru-RU" sz="1400" dirty="0"/>
              <a:t> </a:t>
            </a:r>
            <a:r>
              <a:rPr lang="ru-RU" sz="1400" dirty="0" err="1"/>
              <a:t>термінів</a:t>
            </a:r>
            <a:r>
              <a:rPr lang="ru-RU" sz="1400" dirty="0"/>
              <a:t>, пояснено, як </a:t>
            </a:r>
            <a:r>
              <a:rPr lang="ru-RU" sz="1400" dirty="0" smtClean="0"/>
              <a:t>вони </a:t>
            </a:r>
            <a:r>
              <a:rPr lang="ru-RU" sz="1400" dirty="0" err="1" smtClean="0"/>
              <a:t>уживаються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словосполучення</a:t>
            </a:r>
            <a:r>
              <a:rPr lang="ru-RU" sz="1400" dirty="0"/>
              <a:t> з </a:t>
            </a:r>
            <a:r>
              <a:rPr lang="ru-RU" sz="1400" dirty="0" smtClean="0"/>
              <a:t>ними </a:t>
            </a:r>
            <a:r>
              <a:rPr lang="ru-RU" sz="1400" dirty="0" err="1"/>
              <a:t>утворюються</a:t>
            </a:r>
            <a:r>
              <a:rPr lang="ru-RU" sz="1400" dirty="0"/>
              <a:t>. 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4294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688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995936" cy="3744416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>
                <a:effectLst/>
              </a:rPr>
              <a:t>Сучасний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тлумачний</a:t>
            </a:r>
            <a:r>
              <a:rPr lang="ru-RU" sz="1600" dirty="0">
                <a:effectLst/>
              </a:rPr>
              <a:t> словник </a:t>
            </a:r>
            <a:r>
              <a:rPr lang="ru-RU" sz="1600" dirty="0" err="1">
                <a:effectLst/>
              </a:rPr>
              <a:t>української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мови</a:t>
            </a:r>
            <a:r>
              <a:rPr lang="ru-RU" sz="1600" dirty="0">
                <a:effectLst/>
              </a:rPr>
              <a:t> [Текст] / уклад.: Л.П. </a:t>
            </a:r>
            <a:r>
              <a:rPr lang="ru-RU" sz="1600" dirty="0" err="1">
                <a:effectLst/>
              </a:rPr>
              <a:t>Олексієнко</a:t>
            </a:r>
            <a:r>
              <a:rPr lang="ru-RU" sz="1600" dirty="0">
                <a:effectLst/>
              </a:rPr>
              <a:t>, О.Л. Шумейко. - К. : Кобза, 2004. - 544с. - ISBN 966-8024-15-Х 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 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</a:t>
            </a:r>
            <a:r>
              <a:rPr lang="ru-RU" sz="1600" dirty="0" err="1">
                <a:effectLst/>
              </a:rPr>
              <a:t>Основна</a:t>
            </a:r>
            <a:r>
              <a:rPr lang="ru-RU" sz="1600" dirty="0">
                <a:effectLst/>
              </a:rPr>
              <a:t> мета словника - </a:t>
            </a:r>
            <a:r>
              <a:rPr lang="ru-RU" sz="1600" dirty="0" err="1">
                <a:effectLst/>
              </a:rPr>
              <a:t>дати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коротке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пояснення</a:t>
            </a:r>
            <a:r>
              <a:rPr lang="ru-RU" sz="1600" dirty="0">
                <a:effectLst/>
              </a:rPr>
              <a:t> часто </a:t>
            </a:r>
            <a:r>
              <a:rPr lang="ru-RU" sz="1600" dirty="0" err="1">
                <a:effectLst/>
              </a:rPr>
              <a:t>вживаних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слів</a:t>
            </a:r>
            <a:r>
              <a:rPr lang="ru-RU" sz="1600" dirty="0">
                <a:effectLst/>
              </a:rPr>
              <a:t>. Словник  </a:t>
            </a:r>
            <a:r>
              <a:rPr lang="ru-RU" sz="1600" dirty="0" err="1">
                <a:effectLst/>
              </a:rPr>
              <a:t>налічує</a:t>
            </a:r>
            <a:r>
              <a:rPr lang="ru-RU" sz="1600" dirty="0">
                <a:effectLst/>
              </a:rPr>
              <a:t> до 10 000 </a:t>
            </a:r>
            <a:r>
              <a:rPr lang="ru-RU" sz="1600" dirty="0" err="1">
                <a:effectLst/>
              </a:rPr>
              <a:t>слів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охоплює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загальновживану</a:t>
            </a:r>
            <a:r>
              <a:rPr lang="ru-RU" sz="1600" dirty="0">
                <a:effectLst/>
              </a:rPr>
              <a:t> лексику </a:t>
            </a:r>
            <a:r>
              <a:rPr lang="ru-RU" sz="1600" dirty="0" err="1">
                <a:effectLst/>
              </a:rPr>
              <a:t>українсої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літературної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мови</a:t>
            </a:r>
            <a:r>
              <a:rPr lang="ru-RU" sz="1600" dirty="0">
                <a:effectLst/>
              </a:rPr>
              <a:t>. Для </a:t>
            </a:r>
            <a:r>
              <a:rPr lang="ru-RU" sz="1600" dirty="0" err="1">
                <a:effectLst/>
              </a:rPr>
              <a:t>школярів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абітурієнтів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студентів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викладачів</a:t>
            </a:r>
            <a:r>
              <a:rPr lang="ru-RU" sz="1600" dirty="0">
                <a:effectLst/>
              </a:rPr>
              <a:t>.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6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9"/>
            <a:ext cx="5148064" cy="68612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67494"/>
            <a:ext cx="3995936" cy="388158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effectLst/>
              </a:rPr>
              <a:t>   Словник </a:t>
            </a:r>
            <a:r>
              <a:rPr lang="ru-RU" sz="1800" dirty="0" err="1">
                <a:effectLst/>
              </a:rPr>
              <a:t>іншомовних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слів</a:t>
            </a:r>
            <a:r>
              <a:rPr lang="ru-RU" sz="1800" dirty="0">
                <a:effectLst/>
              </a:rPr>
              <a:t> [Текст] : 23 000 </a:t>
            </a:r>
            <a:r>
              <a:rPr lang="ru-RU" sz="1800" dirty="0" err="1">
                <a:effectLst/>
              </a:rPr>
              <a:t>слів</a:t>
            </a:r>
            <a:r>
              <a:rPr lang="ru-RU" sz="1800" dirty="0">
                <a:effectLst/>
              </a:rPr>
              <a:t> та </a:t>
            </a:r>
            <a:r>
              <a:rPr lang="ru-RU" sz="1800" dirty="0" err="1">
                <a:effectLst/>
              </a:rPr>
              <a:t>термінологічних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словосполучень</a:t>
            </a:r>
            <a:r>
              <a:rPr lang="ru-RU" sz="1800" dirty="0">
                <a:effectLst/>
              </a:rPr>
              <a:t> / уклад. Л.О. </a:t>
            </a:r>
            <a:r>
              <a:rPr lang="ru-RU" sz="1800" dirty="0" err="1">
                <a:effectLst/>
              </a:rPr>
              <a:t>Пустовіт</a:t>
            </a:r>
            <a:r>
              <a:rPr lang="ru-RU" sz="1800" dirty="0">
                <a:effectLst/>
              </a:rPr>
              <a:t>. - К. : </a:t>
            </a:r>
            <a:r>
              <a:rPr lang="ru-RU" sz="1800" dirty="0" err="1">
                <a:effectLst/>
              </a:rPr>
              <a:t>Довіра</a:t>
            </a:r>
            <a:r>
              <a:rPr lang="ru-RU" sz="1800" dirty="0">
                <a:effectLst/>
              </a:rPr>
              <a:t>, 2000. - 1018с. - ISBN 966-507-049-5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 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   Словник </a:t>
            </a:r>
            <a:r>
              <a:rPr lang="ru-RU" sz="1800" dirty="0" err="1">
                <a:effectLst/>
              </a:rPr>
              <a:t>містить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близько</a:t>
            </a:r>
            <a:r>
              <a:rPr lang="ru-RU" sz="1800" dirty="0">
                <a:effectLst/>
              </a:rPr>
              <a:t> 23 000 </a:t>
            </a:r>
            <a:r>
              <a:rPr lang="ru-RU" sz="1800" dirty="0" err="1">
                <a:effectLst/>
              </a:rPr>
              <a:t>слів</a:t>
            </a:r>
            <a:r>
              <a:rPr lang="ru-RU" sz="1800" dirty="0">
                <a:effectLst/>
              </a:rPr>
              <a:t> і </a:t>
            </a:r>
            <a:r>
              <a:rPr lang="ru-RU" sz="1800" dirty="0" err="1">
                <a:effectLst/>
              </a:rPr>
              <a:t>термінологічних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словосполучень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що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ввійшли</a:t>
            </a:r>
            <a:r>
              <a:rPr lang="ru-RU" sz="1800" dirty="0">
                <a:effectLst/>
              </a:rPr>
              <a:t> в </a:t>
            </a:r>
            <a:r>
              <a:rPr lang="ru-RU" sz="1800" dirty="0" err="1">
                <a:effectLst/>
              </a:rPr>
              <a:t>різний</a:t>
            </a:r>
            <a:r>
              <a:rPr lang="ru-RU" sz="1800" dirty="0">
                <a:effectLst/>
              </a:rPr>
              <a:t> час до складу </a:t>
            </a:r>
            <a:r>
              <a:rPr lang="ru-RU" sz="1800" dirty="0" err="1">
                <a:effectLst/>
              </a:rPr>
              <a:t>української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літературної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мови</a:t>
            </a:r>
            <a:r>
              <a:rPr lang="ru-RU" sz="1800" dirty="0">
                <a:effectLst/>
              </a:rPr>
              <a:t>. Словник </a:t>
            </a:r>
            <a:r>
              <a:rPr lang="ru-RU" sz="1800" dirty="0" err="1">
                <a:effectLst/>
              </a:rPr>
              <a:t>розрахований</a:t>
            </a:r>
            <a:r>
              <a:rPr lang="ru-RU" sz="1800" dirty="0">
                <a:effectLst/>
              </a:rPr>
              <a:t> на </a:t>
            </a:r>
            <a:r>
              <a:rPr lang="ru-RU" sz="1800" dirty="0" err="1">
                <a:effectLst/>
              </a:rPr>
              <a:t>широке</a:t>
            </a:r>
            <a:r>
              <a:rPr lang="ru-RU" sz="1800" dirty="0">
                <a:effectLst/>
              </a:rPr>
              <a:t> коло </a:t>
            </a:r>
            <a:r>
              <a:rPr lang="ru-RU" sz="1800" dirty="0" err="1">
                <a:effectLst/>
              </a:rPr>
              <a:t>читачів</a:t>
            </a:r>
            <a:r>
              <a:rPr lang="ru-RU" sz="1800" dirty="0">
                <a:effectLst/>
              </a:rPr>
              <a:t>. </a:t>
            </a:r>
            <a:br>
              <a:rPr lang="ru-RU" sz="1800" dirty="0">
                <a:effectLst/>
              </a:rPr>
            </a:b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8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8064" y="332656"/>
            <a:ext cx="3995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tx2"/>
                </a:solidFill>
              </a:rPr>
              <a:t>Красницька</a:t>
            </a:r>
            <a:r>
              <a:rPr lang="ru-RU" sz="1400" dirty="0">
                <a:solidFill>
                  <a:schemeClr val="tx2"/>
                </a:solidFill>
              </a:rPr>
              <a:t>, А. В.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</a:rPr>
              <a:t>    </a:t>
            </a:r>
            <a:r>
              <a:rPr lang="ru-RU" sz="1400" dirty="0" err="1">
                <a:solidFill>
                  <a:schemeClr val="tx2"/>
                </a:solidFill>
              </a:rPr>
              <a:t>Юридичні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документи</a:t>
            </a:r>
            <a:r>
              <a:rPr lang="ru-RU" sz="1400" dirty="0">
                <a:solidFill>
                  <a:schemeClr val="tx2"/>
                </a:solidFill>
              </a:rPr>
              <a:t> : </a:t>
            </a:r>
            <a:r>
              <a:rPr lang="ru-RU" sz="1400" dirty="0" err="1">
                <a:solidFill>
                  <a:schemeClr val="tx2"/>
                </a:solidFill>
              </a:rPr>
              <a:t>техніка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складання</a:t>
            </a:r>
            <a:r>
              <a:rPr lang="ru-RU" sz="1400" dirty="0">
                <a:solidFill>
                  <a:schemeClr val="tx2"/>
                </a:solidFill>
              </a:rPr>
              <a:t> , </a:t>
            </a:r>
            <a:r>
              <a:rPr lang="ru-RU" sz="1400" dirty="0" err="1">
                <a:solidFill>
                  <a:schemeClr val="tx2"/>
                </a:solidFill>
              </a:rPr>
              <a:t>оформлення</a:t>
            </a:r>
            <a:r>
              <a:rPr lang="ru-RU" sz="1400" dirty="0">
                <a:solidFill>
                  <a:schemeClr val="tx2"/>
                </a:solidFill>
              </a:rPr>
              <a:t> та </a:t>
            </a:r>
            <a:r>
              <a:rPr lang="ru-RU" sz="1400" dirty="0" err="1">
                <a:solidFill>
                  <a:schemeClr val="tx2"/>
                </a:solidFill>
              </a:rPr>
              <a:t>редагування</a:t>
            </a:r>
            <a:r>
              <a:rPr lang="ru-RU" sz="1400" dirty="0">
                <a:solidFill>
                  <a:schemeClr val="tx2"/>
                </a:solidFill>
              </a:rPr>
              <a:t> [Текст] / А. В. </a:t>
            </a:r>
            <a:r>
              <a:rPr lang="ru-RU" sz="1400" dirty="0" err="1">
                <a:solidFill>
                  <a:schemeClr val="tx2"/>
                </a:solidFill>
              </a:rPr>
              <a:t>Красницька</a:t>
            </a:r>
            <a:r>
              <a:rPr lang="ru-RU" sz="1400" dirty="0">
                <a:solidFill>
                  <a:schemeClr val="tx2"/>
                </a:solidFill>
              </a:rPr>
              <a:t>. - К. : </a:t>
            </a:r>
            <a:r>
              <a:rPr lang="ru-RU" sz="1400" dirty="0" err="1">
                <a:solidFill>
                  <a:schemeClr val="tx2"/>
                </a:solidFill>
              </a:rPr>
              <a:t>Парламентське</a:t>
            </a:r>
            <a:r>
              <a:rPr lang="ru-RU" sz="1400" dirty="0">
                <a:solidFill>
                  <a:schemeClr val="tx2"/>
                </a:solidFill>
              </a:rPr>
              <a:t> вид-во, 2006. - 528 с. - ISBN 966-611-422-4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2592799"/>
            <a:ext cx="399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solidFill>
                  <a:schemeClr val="tx2"/>
                </a:solidFill>
              </a:rPr>
              <a:t>Токарська</a:t>
            </a:r>
            <a:r>
              <a:rPr lang="ru-RU" sz="1400" dirty="0">
                <a:solidFill>
                  <a:schemeClr val="tx2"/>
                </a:solidFill>
              </a:rPr>
              <a:t>, А. С.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</a:rPr>
              <a:t>    </a:t>
            </a:r>
            <a:r>
              <a:rPr lang="ru-RU" sz="1400" dirty="0" err="1">
                <a:solidFill>
                  <a:schemeClr val="tx2"/>
                </a:solidFill>
              </a:rPr>
              <a:t>Ділове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мовлення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юристів</a:t>
            </a:r>
            <a:r>
              <a:rPr lang="ru-RU" sz="1400" dirty="0">
                <a:solidFill>
                  <a:schemeClr val="tx2"/>
                </a:solidFill>
              </a:rPr>
              <a:t> у схемах і тестах [Текст] / А. С. </a:t>
            </a:r>
            <a:r>
              <a:rPr lang="ru-RU" sz="1400" dirty="0" err="1">
                <a:solidFill>
                  <a:schemeClr val="tx2"/>
                </a:solidFill>
              </a:rPr>
              <a:t>Токарська</a:t>
            </a:r>
            <a:r>
              <a:rPr lang="ru-RU" sz="1400" dirty="0">
                <a:solidFill>
                  <a:schemeClr val="tx2"/>
                </a:solidFill>
              </a:rPr>
              <a:t>. - К. : Центр </a:t>
            </a:r>
            <a:r>
              <a:rPr lang="ru-RU" sz="1400" dirty="0" err="1">
                <a:solidFill>
                  <a:schemeClr val="tx2"/>
                </a:solidFill>
              </a:rPr>
              <a:t>навчальної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літератури</a:t>
            </a:r>
            <a:r>
              <a:rPr lang="ru-RU" sz="1400" dirty="0">
                <a:solidFill>
                  <a:schemeClr val="tx2"/>
                </a:solidFill>
              </a:rPr>
              <a:t>, 2005. - 272 с. - ISBN 966-364-013-8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4725144"/>
            <a:ext cx="3995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</a:rPr>
              <a:t>Корж, А. В.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</a:rPr>
              <a:t>    </a:t>
            </a:r>
            <a:r>
              <a:rPr lang="ru-RU" sz="1400" dirty="0" err="1">
                <a:solidFill>
                  <a:schemeClr val="tx2"/>
                </a:solidFill>
              </a:rPr>
              <a:t>Ділова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українська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мова</a:t>
            </a:r>
            <a:r>
              <a:rPr lang="ru-RU" sz="1400" dirty="0">
                <a:solidFill>
                  <a:schemeClr val="tx2"/>
                </a:solidFill>
              </a:rPr>
              <a:t> для </a:t>
            </a:r>
            <a:r>
              <a:rPr lang="ru-RU" sz="1400" dirty="0" err="1">
                <a:solidFill>
                  <a:schemeClr val="tx2"/>
                </a:solidFill>
              </a:rPr>
              <a:t>юристів</a:t>
            </a:r>
            <a:r>
              <a:rPr lang="ru-RU" sz="1400" dirty="0">
                <a:solidFill>
                  <a:schemeClr val="tx2"/>
                </a:solidFill>
              </a:rPr>
              <a:t>: Курс </a:t>
            </a:r>
            <a:r>
              <a:rPr lang="ru-RU" sz="1400" dirty="0" err="1">
                <a:solidFill>
                  <a:schemeClr val="tx2"/>
                </a:solidFill>
              </a:rPr>
              <a:t>лекції</a:t>
            </a:r>
            <a:r>
              <a:rPr lang="ru-RU" sz="1400" dirty="0">
                <a:solidFill>
                  <a:schemeClr val="tx2"/>
                </a:solidFill>
              </a:rPr>
              <a:t> та </a:t>
            </a:r>
            <a:r>
              <a:rPr lang="ru-RU" sz="1400" dirty="0" err="1">
                <a:solidFill>
                  <a:schemeClr val="tx2"/>
                </a:solidFill>
              </a:rPr>
              <a:t>комплексні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завдання</a:t>
            </a:r>
            <a:r>
              <a:rPr lang="ru-RU" sz="1400" dirty="0">
                <a:solidFill>
                  <a:schemeClr val="tx2"/>
                </a:solidFill>
              </a:rPr>
              <a:t> [Текст] : </a:t>
            </a:r>
            <a:r>
              <a:rPr lang="ru-RU" sz="1400" dirty="0" err="1">
                <a:solidFill>
                  <a:schemeClr val="tx2"/>
                </a:solidFill>
              </a:rPr>
              <a:t>навч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посіб</a:t>
            </a:r>
            <a:r>
              <a:rPr lang="ru-RU" sz="1400" dirty="0">
                <a:solidFill>
                  <a:schemeClr val="tx2"/>
                </a:solidFill>
              </a:rPr>
              <a:t>. / А. В. Корж. - К. : </a:t>
            </a:r>
            <a:r>
              <a:rPr lang="ru-RU" sz="1400" dirty="0" err="1">
                <a:solidFill>
                  <a:schemeClr val="tx2"/>
                </a:solidFill>
              </a:rPr>
              <a:t>Ін</a:t>
            </a:r>
            <a:r>
              <a:rPr lang="ru-RU" sz="1400" dirty="0">
                <a:solidFill>
                  <a:schemeClr val="tx2"/>
                </a:solidFill>
              </a:rPr>
              <a:t>-т </a:t>
            </a:r>
            <a:r>
              <a:rPr lang="ru-RU" sz="1400" dirty="0" err="1">
                <a:solidFill>
                  <a:schemeClr val="tx2"/>
                </a:solidFill>
              </a:rPr>
              <a:t>держави</a:t>
            </a:r>
            <a:r>
              <a:rPr lang="ru-RU" sz="1400" dirty="0">
                <a:solidFill>
                  <a:schemeClr val="tx2"/>
                </a:solidFill>
              </a:rPr>
              <a:t> і права </a:t>
            </a:r>
            <a:r>
              <a:rPr lang="ru-RU" sz="1400" dirty="0" err="1">
                <a:solidFill>
                  <a:schemeClr val="tx2"/>
                </a:solidFill>
              </a:rPr>
              <a:t>ім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Корецького</a:t>
            </a:r>
            <a:r>
              <a:rPr lang="ru-RU" sz="1400" dirty="0">
                <a:solidFill>
                  <a:schemeClr val="tx2"/>
                </a:solidFill>
              </a:rPr>
              <a:t> НАН </a:t>
            </a:r>
            <a:r>
              <a:rPr lang="ru-RU" sz="1400" dirty="0" err="1">
                <a:solidFill>
                  <a:schemeClr val="tx2"/>
                </a:solidFill>
              </a:rPr>
              <a:t>України</a:t>
            </a:r>
            <a:r>
              <a:rPr lang="ru-RU" sz="1400" dirty="0">
                <a:solidFill>
                  <a:schemeClr val="tx2"/>
                </a:solidFill>
              </a:rPr>
              <a:t>, 2002. - 176с. - ISBN 966-02-2600-4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6871716"/>
          </a:xfrm>
        </p:spPr>
      </p:pic>
      <p:sp>
        <p:nvSpPr>
          <p:cNvPr id="5" name="Улыбающееся лицо 4"/>
          <p:cNvSpPr/>
          <p:nvPr/>
        </p:nvSpPr>
        <p:spPr>
          <a:xfrm>
            <a:off x="2716827" y="651764"/>
            <a:ext cx="2088232" cy="2016224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2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60648"/>
            <a:ext cx="2736304" cy="2736304"/>
          </a:xfrm>
        </p:spPr>
        <p:txBody>
          <a:bodyPr/>
          <a:lstStyle/>
          <a:p>
            <a:r>
              <a:rPr lang="uk-UA" sz="2800" dirty="0" smtClean="0">
                <a:solidFill>
                  <a:schemeClr val="bg1"/>
                </a:solidFill>
              </a:rPr>
              <a:t>Зразки підручників сучасної української ділової мови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21" y="0"/>
            <a:ext cx="5793318" cy="68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635896" cy="6741368"/>
          </a:xfrm>
        </p:spPr>
        <p:txBody>
          <a:bodyPr>
            <a:normAutofit/>
          </a:bodyPr>
          <a:lstStyle/>
          <a:p>
            <a:pPr algn="l"/>
            <a:r>
              <a:rPr lang="ru-RU" sz="1400" dirty="0" err="1" smtClean="0"/>
              <a:t>Блощинська</a:t>
            </a:r>
            <a:r>
              <a:rPr lang="ru-RU" sz="1400" dirty="0" smtClean="0"/>
              <a:t>, В. А.</a:t>
            </a:r>
            <a:br>
              <a:rPr lang="ru-RU" sz="1400" dirty="0" smtClean="0"/>
            </a:br>
            <a:r>
              <a:rPr lang="ru-RU" sz="1400" dirty="0" smtClean="0"/>
              <a:t>    </a:t>
            </a:r>
            <a:r>
              <a:rPr lang="ru-RU" sz="1400" dirty="0" err="1" smtClean="0"/>
              <a:t>Сучасне</a:t>
            </a:r>
            <a:r>
              <a:rPr lang="ru-RU" sz="1400" dirty="0" smtClean="0"/>
              <a:t> </a:t>
            </a:r>
            <a:r>
              <a:rPr lang="ru-RU" sz="1400" dirty="0" err="1" smtClean="0"/>
              <a:t>діловодство</a:t>
            </a:r>
            <a:r>
              <a:rPr lang="ru-RU" sz="1400" dirty="0" smtClean="0"/>
              <a:t> [Текст] :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</a:t>
            </a:r>
            <a:r>
              <a:rPr lang="ru-RU" sz="1400" dirty="0" smtClean="0"/>
              <a:t>. / В. А. </a:t>
            </a:r>
            <a:r>
              <a:rPr lang="ru-RU" sz="1400" dirty="0" err="1" smtClean="0"/>
              <a:t>Блощинська</a:t>
            </a:r>
            <a:r>
              <a:rPr lang="ru-RU" sz="1400" dirty="0" smtClean="0"/>
              <a:t>. - К. : Центр </a:t>
            </a:r>
            <a:r>
              <a:rPr lang="ru-RU" sz="1400" dirty="0" err="1" smtClean="0"/>
              <a:t>навчальноїлітератури</a:t>
            </a:r>
            <a:r>
              <a:rPr lang="ru-RU" sz="1400" dirty="0" smtClean="0"/>
              <a:t>, 2005. - 320с. - 20-00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Пастушинський</a:t>
            </a:r>
            <a:r>
              <a:rPr lang="ru-RU" sz="1400" dirty="0" smtClean="0"/>
              <a:t> К.</a:t>
            </a:r>
            <a:br>
              <a:rPr lang="ru-RU" sz="1400" dirty="0" smtClean="0"/>
            </a:br>
            <a:r>
              <a:rPr lang="ru-RU" sz="1400" dirty="0" smtClean="0"/>
              <a:t>   </a:t>
            </a:r>
            <a:r>
              <a:rPr lang="ru-RU" sz="1400" dirty="0" err="1" smtClean="0"/>
              <a:t>Діловодствокадровоїслужби</a:t>
            </a:r>
            <a:r>
              <a:rPr lang="ru-RU" sz="1400" dirty="0" smtClean="0"/>
              <a:t>[ Текст] [Текст] / </a:t>
            </a:r>
            <a:r>
              <a:rPr lang="ru-RU" sz="1400" dirty="0" err="1" smtClean="0"/>
              <a:t>Пастушинський</a:t>
            </a:r>
            <a:r>
              <a:rPr lang="ru-RU" sz="1400" dirty="0" smtClean="0"/>
              <a:t>, К. Є. - К. : КНТ, 2004. - 272 с. - ISBN 966-8062-49-3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Іванов</a:t>
            </a:r>
            <a:r>
              <a:rPr lang="ru-RU" sz="1400" dirty="0" smtClean="0"/>
              <a:t> Т.В., </a:t>
            </a:r>
            <a:r>
              <a:rPr lang="ru-RU" sz="1400" dirty="0" err="1" smtClean="0"/>
              <a:t>Піддубна</a:t>
            </a:r>
            <a:r>
              <a:rPr lang="ru-RU" sz="1400" dirty="0" smtClean="0"/>
              <a:t> Л.П.</a:t>
            </a:r>
            <a:br>
              <a:rPr lang="ru-RU" sz="1400" dirty="0" smtClean="0"/>
            </a:br>
            <a:r>
              <a:rPr lang="ru-RU" sz="1400" dirty="0" err="1" smtClean="0"/>
              <a:t>Діловодство</a:t>
            </a:r>
            <a:r>
              <a:rPr lang="ru-RU" sz="1400" dirty="0" smtClean="0"/>
              <a:t> в органах державного </a:t>
            </a:r>
            <a:r>
              <a:rPr lang="ru-RU" sz="1400" dirty="0" err="1" smtClean="0"/>
              <a:t>управління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місцевогосамоврядування</a:t>
            </a:r>
            <a:r>
              <a:rPr lang="ru-RU" sz="1400" dirty="0" smtClean="0"/>
              <a:t> [Текст] :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</a:t>
            </a:r>
            <a:r>
              <a:rPr lang="ru-RU" sz="1400" dirty="0" smtClean="0"/>
              <a:t>. / </a:t>
            </a:r>
            <a:r>
              <a:rPr lang="ru-RU" sz="1400" dirty="0" err="1" smtClean="0"/>
              <a:t>Іванов</a:t>
            </a:r>
            <a:r>
              <a:rPr lang="ru-RU" sz="1400" dirty="0" smtClean="0"/>
              <a:t> Т.В., </a:t>
            </a:r>
            <a:r>
              <a:rPr lang="ru-RU" sz="1400" dirty="0" err="1" smtClean="0"/>
              <a:t>Піддубна</a:t>
            </a:r>
            <a:r>
              <a:rPr lang="ru-RU" sz="1400" dirty="0" smtClean="0"/>
              <a:t> Л.П. - К. : ЦУЛ, 2007. - 360с. - 42,00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Зубенко, Л. Г.</a:t>
            </a:r>
            <a:br>
              <a:rPr lang="ru-RU" sz="1400" dirty="0" smtClean="0"/>
            </a:br>
            <a:r>
              <a:rPr lang="ru-RU" sz="1400" dirty="0" err="1" smtClean="0"/>
              <a:t>Діловіпапери</a:t>
            </a:r>
            <a:r>
              <a:rPr lang="ru-RU" sz="1400" dirty="0" smtClean="0"/>
              <a:t> в </a:t>
            </a:r>
            <a:r>
              <a:rPr lang="ru-RU" sz="1400" dirty="0" err="1" smtClean="0"/>
              <a:t>менеджменті</a:t>
            </a:r>
            <a:r>
              <a:rPr lang="ru-RU" sz="1400" dirty="0" smtClean="0"/>
              <a:t> [Текст] :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</a:t>
            </a:r>
            <a:r>
              <a:rPr lang="ru-RU" sz="1400" dirty="0" smtClean="0"/>
              <a:t>. / Л. Г. Зубенко, В. Д. </a:t>
            </a:r>
            <a:r>
              <a:rPr lang="ru-RU" sz="1400" dirty="0" err="1" smtClean="0"/>
              <a:t>Нємцов</a:t>
            </a:r>
            <a:r>
              <a:rPr lang="ru-RU" sz="1400" dirty="0" smtClean="0"/>
              <a:t>, М. О. </a:t>
            </a:r>
            <a:r>
              <a:rPr lang="ru-RU" sz="1400" dirty="0" err="1" smtClean="0"/>
              <a:t>Чупріна</a:t>
            </a:r>
            <a:r>
              <a:rPr lang="ru-RU" sz="1400" dirty="0" smtClean="0"/>
              <a:t>. - К. :</a:t>
            </a:r>
            <a:r>
              <a:rPr lang="ru-RU" sz="1400" dirty="0" err="1" smtClean="0"/>
              <a:t>ЕксОб</a:t>
            </a:r>
            <a:r>
              <a:rPr lang="ru-RU" sz="1400" dirty="0" smtClean="0"/>
              <a:t>, 2002. - 272с. - ISBN 966-7769-18-6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2960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237</TotalTime>
  <Words>496</Words>
  <Application>Microsoft Office PowerPoint</Application>
  <PresentationFormat>Экран (4:3)</PresentationFormat>
  <Paragraphs>28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Віртуальна виставка  до Дня української писемності та  мови:  «Яке прекрасне, рідне слово!» </vt:lpstr>
      <vt:lpstr>    Новий тлумачний словник української мови [Текст]. У 3-х т. Т.1 А-К / уклад.: В. Яременко, О. Сліпушко. - 2-ге вид., виправ. - К. : Аконіт, 2003. - 926с. - Бібліогр.: с.5. - ISBN 966-7173-13-5       Словник містить 42000 найуживаніших у сьогоденному мовленні слів. До нього вкючено і протлумачено побутову, ділову, книжну, термінологічну, наукову лексику та іншомовні слова, що вже стали невід'ємною частиною національного лексичного фонду. Словник розраховано на найширший загал читачів. </vt:lpstr>
      <vt:lpstr>  Український орфографічний словник (фрфографічний словник української мови) [Текст] : близько 143 000 слів / уклад.: М.М. Пещак. - 3-є вид., перероб. і доп. - К. : Довіра, 2002. - 1006с. - (Словники України). - ISBN 966-507-131-9 : 52,07       Словник відображає сучасний стан розвитку всіх сфер літературної мови. Крім загальновживаної лексики у словник включено найпоширенішу термінологію, географічні назви. Написання слів, їх наголошування та відмінювання повнозначних частин мови узгоджено з чинним українським правописом. </vt:lpstr>
      <vt:lpstr>Єрмоленко, С. Я.     Українська мова. Короткий тлумачний словник лінгвістичних термінів [Текст] / С. Я. Єрмоленко, С. П. Бибик, О. Г. Тодор ; за ред. С.Я. Єрмоленко. - К. : Либідь, 2001. - 224 с. - ISBN 966-06-0177-8       Словник охоплює понад дев'ятсот термінів мовознавства. Традиційний склад термінів розширений уведенням наукової лексики зі стилістики, соціолінгвістики, історії літературної мови. Подано коротке тлумачення термінів, пояснено, як вони уживаються, які словосполучення з ними утворюються.  </vt:lpstr>
      <vt:lpstr>Сучасний тлумачний словник української мови [Текст] / уклад.: Л.П. Олексієнко, О.Л. Шумейко. - К. : Кобза, 2004. - 544с. - ISBN 966-8024-15-Х       Основна мета словника - дати коротке пояснення часто вживаних слів. Словник  налічує до 10 000 слів, охоплює загальновживану лексику українсої літературної мови. Для школярів, абітурієнтів, студентів, викладачів. </vt:lpstr>
      <vt:lpstr>   Словник іншомовних слів [Текст] : 23 000 слів та термінологічних словосполучень / уклад. Л.О. Пустовіт. - К. : Довіра, 2000. - 1018с. - ISBN 966-507-049-5       Словник містить близько 23 000 слів і термінологічних словосполучень, що ввійшли в різний час до складу української літературної мови. Словник розрахований на широке коло читачів.  </vt:lpstr>
      <vt:lpstr>Слайд 7</vt:lpstr>
      <vt:lpstr>Зразки підручників сучасної української ділової мови</vt:lpstr>
      <vt:lpstr>Блощинська, В. А.     Сучасне діловодство [Текст] : навч. посіб. / В. А. Блощинська. - К. : Центр навчальноїлітератури, 2005. - 320с. - 20-00    Пастушинський К.    Діловодствокадровоїслужби[ Текст] [Текст] / Пастушинський, К. Є. - К. : КНТ, 2004. - 272 с. - ISBN 966-8062-49-3    Іванов Т.В., Піддубна Л.П. Діловодство в органах державного управління та місцевогосамоврядування [Текст] : навч. посіб. / Іванов Т.В., Піддубна Л.П. - К. : ЦУЛ, 2007. - 360с. - 42,00    Зубенко, Л. Г. Діловіпапери в менеджменті [Текст] : навч. посіб. / Л. Г. Зубенко, В. Д. Нємцов, М. О. Чупріна. - К. :ЕксОб, 2002. - 272с. - ISBN 966-7769-18-6  </vt:lpstr>
      <vt:lpstr>Олійник, О. Б.     Граматика української мови [Текст] : навчальний посібник / О. Б. Олійник, В. Д. Шинкарук, Г. Гребницький. - К. : Кондор, 2008. - 544с.    Пономарів О. Культура слова: Мовностилістичні поради [Текст]:навч. посіб./ О. Пономарів. - К.: Либідь, 2001. - 240 с. У посібнику даються поради щодо вибору слів, вимовних, наголосових  та морфологічних варіантів, синтаксичних конструкцій для найкращого висвітлення думки в різних стилях української літературної мови.    Ткаченко, Є. М.     Українська мова. Пунктація: правила, вправи, диктанти [Текст] : навч. посіб. / Є. М. Ткаченко. - Харків : Консум, 2001. - 288 с. - ISBN 966-7124-94-0   </vt:lpstr>
      <vt:lpstr>  Бабич, Н. Д.       Культура фахового мовлення [Текст] / Н. Д. Бабич. – Чернівці : Книги- ХХІ, 2005. – 572 с.         Сербенська, Олександра     Культура усного мовлення: Практикум [Текст] : навч. посіб. / О. Сербенська. - К. : ЦНЛ, 2004. - 216с. - ISBN 966-8568-10-9       У практикумі подано перелік важливих для засвоєння курсу тем, список літератури, завдання, вправи, тести, а також інші матеріали, опрацювання яких сприятиме підвищенню рівня лінгвістичної грамотності, культури мовлення. Посібник призначено насамперед для студентів. </vt:lpstr>
      <vt:lpstr>Демська Орися     Вступ до лексикографії [Текст] / О. Демська. - К. : Вид. дім "Києво-Могилянська академія", 2010. - 266 с.     Лексикографія (від грец. λεξικογραφία та грец. λεξικόν — словник і грец. γράφω — пишу), починає свою історію як практика укладання словників і впродовж багатьох століть є практичною дисципліною як в Україні, так і у світі. Але впродовж XX  ст. виформовується теоретична її складова, а згодом лексикографія стає теоретичною самостійною лінгвістичною дисципліною</vt:lpstr>
      <vt:lpstr>Науменко, А. М.     Філологічний аналіз тексту (Основи лінгвопоетики) [Текст] : навч. посіб. / А. М. Науменко. - Вінниця : Нова книга, 2005. - 416с. - ISBN 966-7890-95-3       Навчальний посібник зіставляє й характеризує класичні та новітні теорії вивчення тексту (насамперед художнього) і на цій базі обгрунтовує новий, оригінальний , комплексний підхід до нього, щоб розкрити перш за все прагматичну функцію лінгвальної і нелінгвальної одиниці тексту. Проілюстровано на німецькомовних, українських та російських текстах з18-21 ст. </vt:lpstr>
      <vt:lpstr>Ужченко, В. Д.       Фразеологія сучасної української мови [Текст] : навчальний посібник / В. Д. Ужченко, Д. В. Ужченко. – К. : Знання, 2007. – 494с.            Це один із перших навчальних посібників з української фразеології. У посібнику висвітлюються основні поняття семантики та структури української фразеології, її формування, етимології, функціонування й динаміки.  Об’єктом дослідження фразеології як розділу мовознавства є стійкі вислови, їх семантика, структура, походження, роль у мові, взаємозв’язок з іншими мовними одиницями, зокрема словом і реченням.    Значну увагу приділено інноваціям, джерелам запозичень, культурно-національному компонентові в семантичній структурі фразеологізмів, базовим концептам української культури, новій когнітивній парадигмі вивчення української фразеології. </vt:lpstr>
      <vt:lpstr>УКРАЇНСЬКА МОВА     науково-теоретичний журнал Інституту української мови HAH України. Видається з 2001 у Києві 4 рази на рік. Входить до переліку фахових видань ДАК Міністерства освіти і науки України  </vt:lpstr>
      <vt:lpstr>Слайд 16</vt:lpstr>
      <vt:lpstr>МОВОЗНАВСТВО     Науково-теоретичний журнал Інституту мовознавства ім. О. О. Потебні та Українського мовно-інформаційного фонду НАН України. Заснований 1967 р. Виходить 6 разів на рік.  </vt:lpstr>
      <vt:lpstr>Слайд 18</vt:lpstr>
      <vt:lpstr>СЛОВО І ЧАС   Від січня 1990 року журнал щомісячно виходить під сучасною назвою «Слово і час» (в самому журналі послуговуються написанням «Слово і Час», а також абревіатурою — «СіЧ»).   Інститут літератури ім.. Т.Г. Шевченка, НАН України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української писемності</dc:title>
  <dc:creator>саша</dc:creator>
  <cp:lastModifiedBy>User</cp:lastModifiedBy>
  <cp:revision>31</cp:revision>
  <dcterms:created xsi:type="dcterms:W3CDTF">2017-11-06T19:53:28Z</dcterms:created>
  <dcterms:modified xsi:type="dcterms:W3CDTF">2017-11-09T09:41:15Z</dcterms:modified>
</cp:coreProperties>
</file>